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5" r:id="rId12"/>
    <p:sldId id="269" r:id="rId13"/>
    <p:sldId id="264" r:id="rId14"/>
    <p:sldId id="270" r:id="rId15"/>
    <p:sldId id="272" r:id="rId16"/>
    <p:sldId id="273" r:id="rId17"/>
    <p:sldId id="275" r:id="rId18"/>
    <p:sldId id="267" r:id="rId19"/>
    <p:sldId id="271" r:id="rId20"/>
    <p:sldId id="274" r:id="rId21"/>
    <p:sldId id="276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5" autoAdjust="0"/>
    <p:restoredTop sz="90377" autoAdjust="0"/>
  </p:normalViewPr>
  <p:slideViewPr>
    <p:cSldViewPr>
      <p:cViewPr varScale="1">
        <p:scale>
          <a:sx n="128" d="100"/>
          <a:sy n="128" d="100"/>
        </p:scale>
        <p:origin x="12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7CF292B3-83A6-430F-9736-30D87BFB29B2}" type="datetimeFigureOut">
              <a:rPr lang="en-US"/>
              <a:pPr>
                <a:defRPr/>
              </a:pPr>
              <a:t>5/16/24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4E7732E3-0FAA-45E9-A32A-925DF489B1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01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7164288" y="28134"/>
            <a:ext cx="1833972" cy="136815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anchester_Met_University_Horizonal_black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04" y="235479"/>
            <a:ext cx="1728192" cy="6608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 userDrawn="1"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33806"/>
            <a:ext cx="7579568" cy="87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41438"/>
            <a:ext cx="845820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39163"/>
            <a:ext cx="91805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000" b="0" i="1" dirty="0">
                <a:solidFill>
                  <a:schemeClr val="bg1">
                    <a:lumMod val="65000"/>
                  </a:schemeClr>
                </a:solidFill>
              </a:rPr>
              <a:t>Making friends with AI - a socio-ecological approach to understanding how we might relate, Bruce Edmonds, #</a:t>
            </a:r>
            <a:r>
              <a:rPr lang="en-US" sz="1000" b="0" i="1" dirty="0" err="1">
                <a:solidFill>
                  <a:schemeClr val="bg1">
                    <a:lumMod val="65000"/>
                  </a:schemeClr>
                </a:solidFill>
              </a:rPr>
              <a:t>frAIday</a:t>
            </a:r>
            <a:r>
              <a:rPr lang="en-US" sz="1000" b="0" i="1" dirty="0">
                <a:solidFill>
                  <a:schemeClr val="bg1">
                    <a:lumMod val="65000"/>
                  </a:schemeClr>
                </a:solidFill>
              </a:rPr>
              <a:t> Seminar, </a:t>
            </a:r>
            <a:r>
              <a:rPr lang="en-US" sz="1000" b="0" i="1" dirty="0" err="1">
                <a:solidFill>
                  <a:schemeClr val="bg1">
                    <a:lumMod val="65000"/>
                  </a:schemeClr>
                </a:solidFill>
              </a:rPr>
              <a:t>Umeå</a:t>
            </a:r>
            <a:r>
              <a:rPr lang="en-US" sz="1000" b="0" i="1" dirty="0">
                <a:solidFill>
                  <a:schemeClr val="bg1">
                    <a:lumMod val="65000"/>
                  </a:schemeClr>
                </a:solidFill>
              </a:rPr>
              <a:t> , May 2024, </a:t>
            </a:r>
            <a:fld id="{DDEBB252-BC06-8648-A6F7-C79A7E37D7ED}" type="slidenum">
              <a:rPr lang="en-US" sz="1000" b="0" i="1" smtClean="0">
                <a:solidFill>
                  <a:schemeClr val="bg1">
                    <a:lumMod val="65000"/>
                  </a:schemeClr>
                </a:solidFill>
              </a:rPr>
              <a:t>‹#›</a:t>
            </a:fld>
            <a:endParaRPr lang="en-GB" sz="1000" i="1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22" y="163490"/>
            <a:ext cx="831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2" r:id="rId6"/>
    <p:sldLayoutId id="2147483663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art piece with circles and lines&#10;&#10;Description automatically generated">
            <a:extLst>
              <a:ext uri="{FF2B5EF4-FFF2-40B4-BE49-F238E27FC236}">
                <a16:creationId xmlns:a16="http://schemas.microsoft.com/office/drawing/2014/main" id="{7E452FB5-F654-2F55-F3E2-42F59AE46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4265"/>
            <a:ext cx="8442938" cy="5649550"/>
          </a:xfrm>
          <a:prstGeom prst="rect">
            <a:avLst/>
          </a:prstGeom>
        </p:spPr>
      </p:pic>
      <p:pic>
        <p:nvPicPr>
          <p:cNvPr id="8" name="Picture 7" descr="A white speech bubble on a black background&#10;&#10;Description automatically generated">
            <a:extLst>
              <a:ext uri="{FF2B5EF4-FFF2-40B4-BE49-F238E27FC236}">
                <a16:creationId xmlns:a16="http://schemas.microsoft.com/office/drawing/2014/main" id="{BCDB5ABA-8BDB-6982-098D-312B0B355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376" y="620688"/>
            <a:ext cx="9721080" cy="5040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872208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rgbClr val="7030A0"/>
                </a:solidFill>
              </a:rPr>
              <a:t>Making friends with AI</a:t>
            </a:r>
            <a:br>
              <a:rPr lang="en-US" sz="4400" i="1" dirty="0"/>
            </a:br>
            <a:r>
              <a:rPr lang="en-US" sz="3200" i="1" dirty="0"/>
              <a:t>a socio-ecological approach to understanding how we might relate</a:t>
            </a:r>
            <a:endParaRPr lang="en-US" sz="4400" i="1" dirty="0"/>
          </a:p>
        </p:txBody>
      </p:sp>
      <p:pic>
        <p:nvPicPr>
          <p:cNvPr id="7" name="Picture 6" descr="A white speech bubble on a black background&#10;&#10;Description automatically generated">
            <a:extLst>
              <a:ext uri="{FF2B5EF4-FFF2-40B4-BE49-F238E27FC236}">
                <a16:creationId xmlns:a16="http://schemas.microsoft.com/office/drawing/2014/main" id="{B5A3816D-F614-F85B-B894-B1D77BAB9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429000"/>
            <a:ext cx="7382725" cy="33123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7112"/>
            <a:ext cx="7772400" cy="3024336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/>
              <a:t>Bruce Edmonds</a:t>
            </a:r>
            <a:br>
              <a:rPr lang="en-US" dirty="0"/>
            </a:br>
            <a:r>
              <a:rPr lang="en-US" sz="2400" i="1" dirty="0">
                <a:solidFill>
                  <a:schemeClr val="accent1"/>
                </a:solidFill>
              </a:rPr>
              <a:t>Centre for Policy Modelling,</a:t>
            </a:r>
            <a:br>
              <a:rPr lang="en-US" sz="2400" i="1" dirty="0">
                <a:solidFill>
                  <a:schemeClr val="accent1"/>
                </a:solidFill>
              </a:rPr>
            </a:br>
            <a:r>
              <a:rPr lang="en-US" sz="2400" i="1" dirty="0">
                <a:solidFill>
                  <a:schemeClr val="accent2"/>
                </a:solidFill>
              </a:rPr>
              <a:t>Manchester Metropolitan University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9F82C2-C5F5-FD89-33C2-696EC9D57A9E}"/>
              </a:ext>
            </a:extLst>
          </p:cNvPr>
          <p:cNvSpPr txBox="1"/>
          <p:nvPr/>
        </p:nvSpPr>
        <p:spPr>
          <a:xfrm>
            <a:off x="3707904" y="6610564"/>
            <a:ext cx="6768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In the Network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by Wassily Kandinsky, 1927 (sideways)</a:t>
            </a:r>
          </a:p>
        </p:txBody>
      </p:sp>
    </p:spTree>
    <p:extLst>
      <p:ext uri="{BB962C8B-B14F-4D97-AF65-F5344CB8AC3E}">
        <p14:creationId xmlns:p14="http://schemas.microsoft.com/office/powerpoint/2010/main" val="37517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380D-5716-C987-68F0-36B3FEC9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Humans dominate competition with other mammals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151FD-2AF6-3343-234D-6A9FC635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80" y="1170524"/>
            <a:ext cx="7906444" cy="54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3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429D-EEA2-90E6-D492-8C64C846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Humans has meant ‘</a:t>
            </a:r>
            <a:r>
              <a:rPr lang="en-US" b="0" i="1" dirty="0">
                <a:solidFill>
                  <a:schemeClr val="accent1"/>
                </a:solidFill>
              </a:rPr>
              <a:t>more</a:t>
            </a:r>
            <a:r>
              <a:rPr lang="en-US" dirty="0"/>
              <a:t>’ mammal biomass, but with co-evolved species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6881B-8073-4B0A-225A-76C564B1C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8" b="1870"/>
          <a:stretch/>
        </p:blipFill>
        <p:spPr>
          <a:xfrm>
            <a:off x="-606605" y="1412776"/>
            <a:ext cx="976095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1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9FFA-4D35-04DC-B5AA-EA4F2211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we cannot eat AI entities </a:t>
            </a:r>
            <a:br>
              <a:rPr lang="en-US" dirty="0"/>
            </a:br>
            <a:r>
              <a:rPr lang="en-US" dirty="0"/>
              <a:t>and they cannot eat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760F2-7F30-AFFC-FB47-8DA4C5279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direct predation is not likely</a:t>
            </a:r>
          </a:p>
          <a:p>
            <a:pPr marL="0" indent="0">
              <a:buNone/>
            </a:pPr>
            <a:r>
              <a:rPr lang="en-US" dirty="0"/>
              <a:t>Resource competition is more likely over:</a:t>
            </a:r>
          </a:p>
          <a:p>
            <a:r>
              <a:rPr lang="en-US" dirty="0"/>
              <a:t>data (but it can be duplicated at no cost)</a:t>
            </a:r>
          </a:p>
          <a:p>
            <a:r>
              <a:rPr lang="en-US" b="1" dirty="0">
                <a:solidFill>
                  <a:schemeClr val="accent1"/>
                </a:solidFill>
              </a:rPr>
              <a:t>energy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We both need increasing amounts of energy and that is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currently</a:t>
            </a:r>
            <a:r>
              <a:rPr lang="en-US" dirty="0"/>
              <a:t>) limited in supply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not least due to the global warming it entails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In a sense, competition for this has already started</a:t>
            </a:r>
          </a:p>
        </p:txBody>
      </p:sp>
    </p:spTree>
    <p:extLst>
      <p:ext uri="{BB962C8B-B14F-4D97-AF65-F5344CB8AC3E}">
        <p14:creationId xmlns:p14="http://schemas.microsoft.com/office/powerpoint/2010/main" val="3155758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CC37-B086-F130-4292-63E9DC29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for Energy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94ED-A905-2416-BE52-719D23770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1438"/>
            <a:ext cx="3475112" cy="50593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Rene Haas, chief executive of Arm (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 chip-design company</a:t>
            </a:r>
            <a:r>
              <a:rPr lang="en-US" sz="2400" dirty="0"/>
              <a:t>), told the Wall Street Journal this week that: </a:t>
            </a:r>
            <a:r>
              <a:rPr lang="en-US" sz="2400" i="1" dirty="0">
                <a:solidFill>
                  <a:schemeClr val="accent1"/>
                </a:solidFill>
              </a:rPr>
              <a:t>by the end of the decade, AI data </a:t>
            </a:r>
            <a:r>
              <a:rPr lang="en-US" sz="2400" i="1" dirty="0" err="1">
                <a:solidFill>
                  <a:schemeClr val="accent1"/>
                </a:solidFill>
              </a:rPr>
              <a:t>centres</a:t>
            </a:r>
            <a:r>
              <a:rPr lang="en-US" sz="2400" i="1" dirty="0">
                <a:solidFill>
                  <a:schemeClr val="accent1"/>
                </a:solidFill>
              </a:rPr>
              <a:t> could consume as much as a quarter of all American electricity, up from 4% or less today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www.economist.com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/business/2024/04/11/generative-ai-has-a-clean-energy-problem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5D0DB-78BB-8C56-4C60-BEF7EE4B1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971" y="1341438"/>
            <a:ext cx="4913885" cy="50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5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DD2B-9F97-8285-4DC9-279ABFB9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Co-existence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840FF-93A8-E82E-9F1C-220A73FB4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we can ensure enough energy so that both humans and AI entities can be sustained without competition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(1) </a:t>
            </a:r>
            <a:r>
              <a:rPr lang="en-US" dirty="0"/>
              <a:t>then…</a:t>
            </a:r>
          </a:p>
          <a:p>
            <a:r>
              <a:rPr lang="en-US" dirty="0"/>
              <a:t>…co-existence is possible if AI entities and humans are different from each other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(2) </a:t>
            </a:r>
            <a:r>
              <a:rPr lang="en-US" dirty="0"/>
              <a:t>just as very different species can co-exist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Which makes it a mistake to develop AI to duplicate human skills and characteristics</a:t>
            </a:r>
          </a:p>
          <a:p>
            <a:pPr lvl="1"/>
            <a:r>
              <a:rPr lang="en-US" dirty="0"/>
              <a:t>e.g. using ‘</a:t>
            </a:r>
            <a:r>
              <a:rPr lang="en-US" b="1" dirty="0">
                <a:solidFill>
                  <a:schemeClr val="accent1"/>
                </a:solidFill>
              </a:rPr>
              <a:t>AGI</a:t>
            </a:r>
            <a:r>
              <a:rPr lang="en-US" dirty="0"/>
              <a:t>’ as a goal/benchmark</a:t>
            </a:r>
          </a:p>
          <a:p>
            <a:r>
              <a:rPr lang="en-US" dirty="0"/>
              <a:t>It is unclear if there could be symbiosis, but more likely if we have complementary skills</a:t>
            </a:r>
          </a:p>
        </p:txBody>
      </p:sp>
    </p:spTree>
    <p:extLst>
      <p:ext uri="{BB962C8B-B14F-4D97-AF65-F5344CB8AC3E}">
        <p14:creationId xmlns:p14="http://schemas.microsoft.com/office/powerpoint/2010/main" val="3441522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AC5CF3-AC33-8101-DE19-C8B7C9540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5799" r="11150" b="12200"/>
          <a:stretch/>
        </p:blipFill>
        <p:spPr>
          <a:xfrm>
            <a:off x="6084168" y="1916832"/>
            <a:ext cx="2488206" cy="1697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0A8A90-C563-A1BB-899B-21688E0B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Friendship between species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AA945-5175-FD8C-FFF9-58DD6B6D5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Other species have friendship relationships</a:t>
            </a:r>
          </a:p>
          <a:p>
            <a:pPr lvl="1"/>
            <a:r>
              <a:rPr lang="en-US" dirty="0"/>
              <a:t>e.g. </a:t>
            </a:r>
            <a:r>
              <a:rPr lang="en-US" b="1" dirty="0">
                <a:solidFill>
                  <a:schemeClr val="accent1"/>
                </a:solidFill>
              </a:rPr>
              <a:t>mice</a:t>
            </a:r>
            <a:r>
              <a:rPr lang="en-US" dirty="0"/>
              <a:t>!</a:t>
            </a:r>
          </a:p>
          <a:p>
            <a:r>
              <a:rPr lang="en-US" dirty="0"/>
              <a:t>I have had friendships with a </a:t>
            </a:r>
            <a:br>
              <a:rPr lang="en-US" dirty="0"/>
            </a:br>
            <a:r>
              <a:rPr lang="en-US" dirty="0"/>
              <a:t>crow, a jackdaw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Boris</a:t>
            </a:r>
            <a:r>
              <a:rPr lang="en-US" dirty="0"/>
              <a:t>) and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bg2"/>
                </a:solidFill>
              </a:rPr>
              <a:t>currently</a:t>
            </a:r>
            <a:r>
              <a:rPr lang="en-US" dirty="0"/>
              <a:t>) a parrot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Stevie</a:t>
            </a:r>
            <a:r>
              <a:rPr lang="en-US" dirty="0"/>
              <a:t>)</a:t>
            </a:r>
          </a:p>
          <a:p>
            <a:r>
              <a:rPr lang="en-US" dirty="0"/>
              <a:t>They are usually, but not always, between individuals of the same species but are always between social animals</a:t>
            </a:r>
          </a:p>
          <a:p>
            <a:r>
              <a:rPr lang="en-US" dirty="0"/>
              <a:t>Thus the AI entities would have to need to be social for some reason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(3)</a:t>
            </a:r>
            <a:r>
              <a:rPr lang="en-US" dirty="0"/>
              <a:t>, rather than a single self-sustaining individual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7531A-3BBB-D67D-2C85-2AD07F4189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t="2859" r="10603" b="15952"/>
          <a:stretch/>
        </p:blipFill>
        <p:spPr>
          <a:xfrm>
            <a:off x="6084168" y="1865328"/>
            <a:ext cx="2488206" cy="177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64BC-B461-EBDE-8BA5-5D68F567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‘friendship’?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C736D-A03E-D4BD-E18E-D669C9AB1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relationship that is more than a one-off, thus involves repeated interaction</a:t>
            </a:r>
          </a:p>
          <a:p>
            <a:r>
              <a:rPr lang="en-US" dirty="0"/>
              <a:t>A need/enjoyment of interaction, e.g.:</a:t>
            </a:r>
          </a:p>
          <a:p>
            <a:pPr lvl="1"/>
            <a:r>
              <a:rPr lang="en-US" dirty="0"/>
              <a:t>providing interest for each other</a:t>
            </a:r>
          </a:p>
          <a:p>
            <a:pPr lvl="1"/>
            <a:r>
              <a:rPr lang="en-US" dirty="0"/>
              <a:t>helping each other using own strengths</a:t>
            </a:r>
          </a:p>
          <a:p>
            <a:r>
              <a:rPr lang="en-US" dirty="0"/>
              <a:t>Time &amp; resources to spend time interacting</a:t>
            </a:r>
          </a:p>
          <a:p>
            <a:r>
              <a:rPr lang="en-US" dirty="0"/>
              <a:t>Helps to have some commonality, such as mutual projects or activities</a:t>
            </a:r>
          </a:p>
          <a:p>
            <a:r>
              <a:rPr lang="en-US" dirty="0"/>
              <a:t>Helps if one or other is somewhat adapted to the other’s culture for communication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29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4D6B9-B508-DEC0-7173-4E50816E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not necessary for friendship that…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50317-2C2E-8C80-AD8C-D72FDE294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of the same species</a:t>
            </a:r>
          </a:p>
          <a:p>
            <a:r>
              <a:rPr lang="en-US" dirty="0"/>
              <a:t>There is an ‘equality’ of intelligence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whatever that might mean</a:t>
            </a:r>
            <a:r>
              <a:rPr lang="en-US" dirty="0"/>
              <a:t>)</a:t>
            </a:r>
          </a:p>
          <a:p>
            <a:r>
              <a:rPr lang="en-US" dirty="0"/>
              <a:t>Our thought processes are transparent to each other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but maybe it is important that we can provide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rationalisations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of our actions to allow for negotiation</a:t>
            </a:r>
            <a:r>
              <a:rPr lang="en-US" dirty="0"/>
              <a:t>)</a:t>
            </a:r>
          </a:p>
          <a:p>
            <a:r>
              <a:rPr lang="en-US" dirty="0"/>
              <a:t>There is an equivalence of benefit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but there needs to be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benefit both ways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19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3B45-EE96-B596-906D-C2A030FCA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human hopes &amp; fears…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A1D4E-816C-6F6B-DD5B-2A8108423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60" y="1194691"/>
            <a:ext cx="6151534" cy="3843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D0859D-F744-6362-F6EA-FC4B46BB3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91"/>
            <a:ext cx="3811960" cy="2861832"/>
          </a:xfrm>
          <a:prstGeom prst="rect">
            <a:avLst/>
          </a:prstGeom>
        </p:spPr>
      </p:pic>
      <p:pic>
        <p:nvPicPr>
          <p:cNvPr id="11" name="Picture 10" descr="A robot standing in front of a star&#10;&#10;Description automatically generated">
            <a:extLst>
              <a:ext uri="{FF2B5EF4-FFF2-40B4-BE49-F238E27FC236}">
                <a16:creationId xmlns:a16="http://schemas.microsoft.com/office/drawing/2014/main" id="{10CA383F-5CFE-628F-A7EC-1B1AFE4A0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7" t="16718" b="11287"/>
          <a:stretch/>
        </p:blipFill>
        <p:spPr>
          <a:xfrm>
            <a:off x="-96370" y="3762362"/>
            <a:ext cx="4199271" cy="2861832"/>
          </a:xfrm>
          <a:prstGeom prst="rect">
            <a:avLst/>
          </a:prstGeom>
        </p:spPr>
      </p:pic>
      <p:pic>
        <p:nvPicPr>
          <p:cNvPr id="13" name="Picture 12" descr="A robot with red eyes&#10;&#10;Description automatically generated">
            <a:extLst>
              <a:ext uri="{FF2B5EF4-FFF2-40B4-BE49-F238E27FC236}">
                <a16:creationId xmlns:a16="http://schemas.microsoft.com/office/drawing/2014/main" id="{0328AEA5-231C-1623-DECF-CFC6CD4129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7693"/>
          <a:stretch/>
        </p:blipFill>
        <p:spPr>
          <a:xfrm>
            <a:off x="4102901" y="3741676"/>
            <a:ext cx="5041099" cy="2882517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E5931136-FDFA-7817-1F3A-22F3C9E72768}"/>
              </a:ext>
            </a:extLst>
          </p:cNvPr>
          <p:cNvSpPr/>
          <p:nvPr/>
        </p:nvSpPr>
        <p:spPr bwMode="auto">
          <a:xfrm>
            <a:off x="409992" y="4284794"/>
            <a:ext cx="3256497" cy="1506325"/>
          </a:xfrm>
          <a:prstGeom prst="cloud">
            <a:avLst/>
          </a:prstGeom>
          <a:solidFill>
            <a:schemeClr val="bg1"/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They may not be projections of ourselves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46F28759-8FAC-163C-5728-822E421E3C48}"/>
              </a:ext>
            </a:extLst>
          </p:cNvPr>
          <p:cNvSpPr/>
          <p:nvPr/>
        </p:nvSpPr>
        <p:spPr bwMode="auto">
          <a:xfrm>
            <a:off x="179512" y="1484784"/>
            <a:ext cx="3452001" cy="2191168"/>
          </a:xfrm>
          <a:prstGeom prst="cloud">
            <a:avLst/>
          </a:prstGeom>
          <a:solidFill>
            <a:schemeClr val="bg1"/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They would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not bother to take over our activities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6C64205-FD1C-92FF-FC99-0D29B27E4EE7}"/>
              </a:ext>
            </a:extLst>
          </p:cNvPr>
          <p:cNvSpPr/>
          <p:nvPr/>
        </p:nvSpPr>
        <p:spPr bwMode="auto">
          <a:xfrm>
            <a:off x="5076056" y="1786626"/>
            <a:ext cx="3256497" cy="1677961"/>
          </a:xfrm>
          <a:prstGeom prst="cloud">
            <a:avLst/>
          </a:prstGeom>
          <a:solidFill>
            <a:schemeClr val="bg1"/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They will not free us of mundanity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4CB83EAC-8217-9035-D60E-73C90ED2BC12}"/>
              </a:ext>
            </a:extLst>
          </p:cNvPr>
          <p:cNvSpPr/>
          <p:nvPr/>
        </p:nvSpPr>
        <p:spPr bwMode="auto">
          <a:xfrm>
            <a:off x="4609263" y="4272114"/>
            <a:ext cx="3851169" cy="2037206"/>
          </a:xfrm>
          <a:prstGeom prst="cloud">
            <a:avLst/>
          </a:prstGeom>
          <a:solidFill>
            <a:schemeClr val="bg1"/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They would not bother to fight us without a reason </a:t>
            </a:r>
          </a:p>
        </p:txBody>
      </p:sp>
    </p:spTree>
    <p:extLst>
      <p:ext uri="{BB962C8B-B14F-4D97-AF65-F5344CB8AC3E}">
        <p14:creationId xmlns:p14="http://schemas.microsoft.com/office/powerpoint/2010/main" val="201159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B127-FD31-5869-19E1-5747E7B6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3806"/>
            <a:ext cx="7579568" cy="1424919"/>
          </a:xfrm>
        </p:spPr>
        <p:txBody>
          <a:bodyPr/>
          <a:lstStyle/>
          <a:p>
            <a:r>
              <a:rPr lang="en-US" dirty="0"/>
              <a:t>There is no inevitability of AI entities ‘terminating’ us just because they are ‘more intelligent’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090D9-3EB9-8357-3EF4-6432B25B0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73486"/>
            <a:ext cx="8458200" cy="3311698"/>
          </a:xfrm>
        </p:spPr>
        <p:txBody>
          <a:bodyPr/>
          <a:lstStyle/>
          <a:p>
            <a:r>
              <a:rPr lang="en-US" dirty="0"/>
              <a:t>Are the people in charge of most countries the ‘most intelligent’ there?</a:t>
            </a:r>
          </a:p>
          <a:p>
            <a:r>
              <a:rPr lang="en-US" dirty="0"/>
              <a:t>Were the Europeans ‘more intelligent’ than the people they </a:t>
            </a:r>
            <a:r>
              <a:rPr lang="en-US" dirty="0" err="1"/>
              <a:t>colonised</a:t>
            </a:r>
            <a:r>
              <a:rPr lang="en-US" dirty="0"/>
              <a:t>?</a:t>
            </a:r>
          </a:p>
          <a:p>
            <a:r>
              <a:rPr lang="en-US" dirty="0"/>
              <a:t>Are the species that pose the greatest threat to humanity the ‘most intelligent’?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825E1-F68E-940E-953F-E52BA899AF39}"/>
              </a:ext>
            </a:extLst>
          </p:cNvPr>
          <p:cNvSpPr txBox="1"/>
          <p:nvPr/>
        </p:nvSpPr>
        <p:spPr>
          <a:xfrm rot="20705521">
            <a:off x="1959222" y="1189055"/>
            <a:ext cx="4270721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7030A0"/>
                </a:solidFill>
              </a:rPr>
              <a:t>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AF99F-E383-E014-E35A-1FE683E30536}"/>
              </a:ext>
            </a:extLst>
          </p:cNvPr>
          <p:cNvSpPr txBox="1"/>
          <p:nvPr/>
        </p:nvSpPr>
        <p:spPr>
          <a:xfrm>
            <a:off x="539552" y="5140349"/>
            <a:ext cx="7776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There </a:t>
            </a:r>
            <a:r>
              <a:rPr lang="en-US" sz="2800" i="1" dirty="0">
                <a:solidFill>
                  <a:schemeClr val="accent1"/>
                </a:solidFill>
              </a:rPr>
              <a:t>are</a:t>
            </a:r>
            <a:r>
              <a:rPr lang="en-US" sz="2800" dirty="0">
                <a:solidFill>
                  <a:schemeClr val="accent1"/>
                </a:solidFill>
              </a:rPr>
              <a:t> dangers but not many of the ones projected upon them. Capabilities, adaptability, sociality are more important than ‘intelligence’</a:t>
            </a:r>
          </a:p>
        </p:txBody>
      </p:sp>
    </p:spTree>
    <p:extLst>
      <p:ext uri="{BB962C8B-B14F-4D97-AF65-F5344CB8AC3E}">
        <p14:creationId xmlns:p14="http://schemas.microsoft.com/office/powerpoint/2010/main" val="20155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F154-F48E-DA46-E5C0-9ED3989A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 is to talk about…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7949F-31AC-0211-9D95-0CFE275D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04864"/>
            <a:ext cx="8458200" cy="36724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 am </a:t>
            </a:r>
            <a:r>
              <a:rPr lang="en-US" b="1" i="1" dirty="0"/>
              <a:t>not</a:t>
            </a:r>
            <a:r>
              <a:rPr lang="en-US" dirty="0"/>
              <a:t> going to talk about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 fundamentals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some of which may be obvious to you, some not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 ecological considerations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 sociological considerations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prospects for friendship with AI entities</a:t>
            </a:r>
            <a:endParaRPr lang="en-US" i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B63F-5A8C-8986-E966-6420C0C9A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2"/>
                </a:solidFill>
              </a:rPr>
              <a:t>Summary of</a:t>
            </a:r>
            <a:r>
              <a:rPr lang="en-US" dirty="0"/>
              <a:t>: emerging principles for facilitating friendship with AI 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8C24E-A938-C559-A62E-688C72464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For peaceful co-existence:</a:t>
            </a:r>
          </a:p>
          <a:p>
            <a:r>
              <a:rPr lang="en-US" dirty="0"/>
              <a:t>No competition for resources</a:t>
            </a:r>
          </a:p>
          <a:p>
            <a:r>
              <a:rPr lang="en-US" dirty="0"/>
              <a:t>Different to humans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For friendship:</a:t>
            </a:r>
          </a:p>
          <a:p>
            <a:r>
              <a:rPr lang="en-US" dirty="0"/>
              <a:t>Sociality of AI entities important</a:t>
            </a:r>
          </a:p>
          <a:p>
            <a:r>
              <a:rPr lang="en-US" dirty="0"/>
              <a:t>Some mutual benefit/interest</a:t>
            </a:r>
          </a:p>
          <a:p>
            <a:r>
              <a:rPr lang="en-US" dirty="0"/>
              <a:t>Some commonality so communication can occur</a:t>
            </a:r>
          </a:p>
          <a:p>
            <a:r>
              <a:rPr lang="en-US" dirty="0"/>
              <a:t>Some spare time &amp; resources</a:t>
            </a:r>
          </a:p>
          <a:p>
            <a:r>
              <a:rPr lang="en-US" dirty="0"/>
              <a:t>Maybe mutual projects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14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8DA61E-BD82-EC72-D1C2-D6C2D4553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5352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5D5438-8B9E-6E8D-ED24-FC2CB76AF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1" y="5352623"/>
            <a:ext cx="7992888" cy="1470025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Me</a:t>
            </a:r>
            <a:r>
              <a:rPr lang="en-US" sz="2400" dirty="0"/>
              <a:t>: </a:t>
            </a:r>
            <a:r>
              <a:rPr lang="en-US" sz="2400" dirty="0" err="1"/>
              <a:t>bruce@edmonds.name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2400" dirty="0"/>
              <a:t> @</a:t>
            </a:r>
            <a:r>
              <a:rPr lang="en-US" sz="2400" dirty="0" err="1"/>
              <a:t>bruceedmonds</a:t>
            </a:r>
            <a:endParaRPr lang="en-US" sz="2400" dirty="0"/>
          </a:p>
          <a:p>
            <a:r>
              <a:rPr lang="en-US" sz="2400" dirty="0">
                <a:solidFill>
                  <a:schemeClr val="accent2"/>
                </a:solidFill>
              </a:rPr>
              <a:t>Centre for Policy Modelling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err="1"/>
              <a:t>cfpm.org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2400" dirty="0"/>
              <a:t> @</a:t>
            </a:r>
            <a:r>
              <a:rPr lang="en-US" sz="2400" dirty="0" err="1"/>
              <a:t>cfpm_org</a:t>
            </a:r>
            <a:endParaRPr lang="en-US" sz="2400" dirty="0"/>
          </a:p>
          <a:p>
            <a:r>
              <a:rPr lang="en-US" sz="2400" dirty="0">
                <a:solidFill>
                  <a:srgbClr val="7030A0"/>
                </a:solidFill>
              </a:rPr>
              <a:t>These slides available at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err="1"/>
              <a:t>cfpm.org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7030A0"/>
                </a:solidFill>
              </a:rPr>
              <a:t>slides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47FF8-2D16-42C4-3F28-AD8A9F70A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74" y="1936998"/>
            <a:ext cx="3428239" cy="1923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DC29AF-A95D-AD0A-C3E1-62861A75A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74" y="4005064"/>
            <a:ext cx="3389249" cy="88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1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F164-BFB8-28B7-1968-FA65D4D5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am…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360A7-0744-359D-E6AB-707A87876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</a:rPr>
              <a:t>NOT talking about:</a:t>
            </a:r>
          </a:p>
          <a:p>
            <a:r>
              <a:rPr lang="en-US" dirty="0"/>
              <a:t>The near future</a:t>
            </a:r>
          </a:p>
          <a:p>
            <a:r>
              <a:rPr lang="en-US" dirty="0"/>
              <a:t>AI algorithms as a </a:t>
            </a:r>
            <a:r>
              <a:rPr lang="en-US" i="1" dirty="0"/>
              <a:t>tool</a:t>
            </a:r>
            <a:r>
              <a:rPr lang="en-US" dirty="0"/>
              <a:t> for humans</a:t>
            </a:r>
            <a:endParaRPr lang="en-US" i="1" dirty="0"/>
          </a:p>
          <a:p>
            <a:r>
              <a:rPr lang="en-US" dirty="0"/>
              <a:t>Current important dangers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e.g. preventing people exploiting other humans using AI</a:t>
            </a:r>
          </a:p>
          <a:p>
            <a:pPr marL="0" indent="0">
              <a:spcBef>
                <a:spcPts val="1968"/>
              </a:spcBef>
              <a:buNone/>
            </a:pPr>
            <a:r>
              <a:rPr lang="en-US" b="1" i="1" dirty="0">
                <a:solidFill>
                  <a:srgbClr val="7030A0"/>
                </a:solidFill>
              </a:rPr>
              <a:t>talking about:</a:t>
            </a:r>
          </a:p>
          <a:p>
            <a:r>
              <a:rPr lang="en-US" dirty="0"/>
              <a:t>A longer-term future</a:t>
            </a:r>
          </a:p>
          <a:p>
            <a:r>
              <a:rPr lang="en-US" dirty="0"/>
              <a:t>Autonomous, self-maintaining entities</a:t>
            </a:r>
          </a:p>
          <a:p>
            <a:r>
              <a:rPr lang="en-US" dirty="0"/>
              <a:t>Some ways we might co-exist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3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3B45-EE96-B596-906D-C2A030FCA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stories are </a:t>
            </a:r>
            <a:r>
              <a:rPr lang="en-US" dirty="0">
                <a:solidFill>
                  <a:srgbClr val="7030A0"/>
                </a:solidFill>
              </a:rPr>
              <a:t>not</a:t>
            </a:r>
            <a:r>
              <a:rPr lang="en-US" dirty="0"/>
              <a:t> a good guide!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A1D4E-816C-6F6B-DD5B-2A8108423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60" y="1194691"/>
            <a:ext cx="6151534" cy="3843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D0859D-F744-6362-F6EA-FC4B46BB3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91"/>
            <a:ext cx="3811960" cy="2861832"/>
          </a:xfrm>
          <a:prstGeom prst="rect">
            <a:avLst/>
          </a:prstGeom>
        </p:spPr>
      </p:pic>
      <p:pic>
        <p:nvPicPr>
          <p:cNvPr id="11" name="Picture 10" descr="A robot standing in front of a star&#10;&#10;Description automatically generated">
            <a:extLst>
              <a:ext uri="{FF2B5EF4-FFF2-40B4-BE49-F238E27FC236}">
                <a16:creationId xmlns:a16="http://schemas.microsoft.com/office/drawing/2014/main" id="{10CA383F-5CFE-628F-A7EC-1B1AFE4A0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7" t="16718" b="11287"/>
          <a:stretch/>
        </p:blipFill>
        <p:spPr>
          <a:xfrm>
            <a:off x="-96370" y="3762362"/>
            <a:ext cx="4199271" cy="2861832"/>
          </a:xfrm>
          <a:prstGeom prst="rect">
            <a:avLst/>
          </a:prstGeom>
        </p:spPr>
      </p:pic>
      <p:pic>
        <p:nvPicPr>
          <p:cNvPr id="13" name="Picture 12" descr="A robot with red eyes&#10;&#10;Description automatically generated">
            <a:extLst>
              <a:ext uri="{FF2B5EF4-FFF2-40B4-BE49-F238E27FC236}">
                <a16:creationId xmlns:a16="http://schemas.microsoft.com/office/drawing/2014/main" id="{0328AEA5-231C-1623-DECF-CFC6CD4129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7693"/>
          <a:stretch/>
        </p:blipFill>
        <p:spPr>
          <a:xfrm>
            <a:off x="4102901" y="3741676"/>
            <a:ext cx="5041099" cy="2882517"/>
          </a:xfrm>
          <a:prstGeom prst="rect">
            <a:avLst/>
          </a:prstGeo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73ABC1DF-7A2F-7612-E730-A05C70A39720}"/>
              </a:ext>
            </a:extLst>
          </p:cNvPr>
          <p:cNvSpPr/>
          <p:nvPr/>
        </p:nvSpPr>
        <p:spPr bwMode="auto">
          <a:xfrm>
            <a:off x="2671209" y="1433462"/>
            <a:ext cx="3240360" cy="2132532"/>
          </a:xfrm>
          <a:prstGeom prst="cloud">
            <a:avLst/>
          </a:prstGeom>
          <a:solidFill>
            <a:schemeClr val="bg1"/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These stories are really about humans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not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AI/robots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2A845DCC-250B-E142-0C7E-9E9A5EDD5041}"/>
              </a:ext>
            </a:extLst>
          </p:cNvPr>
          <p:cNvSpPr/>
          <p:nvPr/>
        </p:nvSpPr>
        <p:spPr bwMode="auto">
          <a:xfrm>
            <a:off x="2671209" y="4252891"/>
            <a:ext cx="2553782" cy="1728193"/>
          </a:xfrm>
          <a:prstGeom prst="cloud">
            <a:avLst/>
          </a:prstGeom>
          <a:solidFill>
            <a:schemeClr val="bg1"/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 project what we do onto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3721C-21A3-2CAA-7A27-870AA6C4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>
                <a:solidFill>
                  <a:srgbClr val="7030A0"/>
                </a:solidFill>
              </a:rPr>
              <a:t>Computation</a:t>
            </a:r>
            <a:r>
              <a:rPr lang="en-US" dirty="0"/>
              <a:t> is universal…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FF85A-91C8-28C0-098C-96891F1BE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models of discrete computation can all be mapped to each other</a:t>
            </a:r>
          </a:p>
          <a:p>
            <a:r>
              <a:rPr lang="en-US" dirty="0"/>
              <a:t>Computation is indirection – instead of doing computation we do the program for it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or the program for the program etc.</a:t>
            </a:r>
            <a:r>
              <a:rPr lang="en-US" dirty="0"/>
              <a:t>)</a:t>
            </a:r>
          </a:p>
          <a:p>
            <a:r>
              <a:rPr lang="en-US" dirty="0"/>
              <a:t>Computation can be faster or slower, so some compute better than others</a:t>
            </a:r>
          </a:p>
          <a:p>
            <a:r>
              <a:rPr lang="en-US" dirty="0"/>
              <a:t>Computation can access very large quantities of information/data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34D0-D954-BC1A-B8F4-3E228A04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</a:t>
            </a:r>
            <a:r>
              <a:rPr lang="en-US" b="0" i="1" dirty="0">
                <a:solidFill>
                  <a:schemeClr val="accent1"/>
                </a:solidFill>
              </a:rPr>
              <a:t>learning</a:t>
            </a:r>
            <a:r>
              <a:rPr lang="en-US" dirty="0"/>
              <a:t> + </a:t>
            </a:r>
            <a:r>
              <a:rPr lang="en-US" b="0" i="1" dirty="0">
                <a:solidFill>
                  <a:schemeClr val="accent2"/>
                </a:solidFill>
              </a:rPr>
              <a:t>decision-making</a:t>
            </a:r>
            <a:r>
              <a:rPr lang="en-US" dirty="0"/>
              <a:t> is not!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A5FB8-03CC-C074-C9D5-ADEF7CC05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“</a:t>
            </a:r>
            <a:r>
              <a:rPr lang="en-US" b="1" dirty="0">
                <a:solidFill>
                  <a:schemeClr val="accent1"/>
                </a:solidFill>
              </a:rPr>
              <a:t>No Free Lunch</a:t>
            </a:r>
            <a:r>
              <a:rPr lang="en-US" dirty="0"/>
              <a:t>” theorems say…</a:t>
            </a:r>
          </a:p>
          <a:p>
            <a:r>
              <a:rPr lang="en-US" dirty="0"/>
              <a:t>If a decision has to be made on the basis of a partial data set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training set</a:t>
            </a:r>
            <a:r>
              <a:rPr lang="en-US" dirty="0"/>
              <a:t>)…</a:t>
            </a:r>
          </a:p>
          <a:p>
            <a:r>
              <a:rPr lang="en-US" dirty="0"/>
              <a:t>Then </a:t>
            </a:r>
            <a:r>
              <a:rPr lang="en-US" b="1" i="1" dirty="0">
                <a:solidFill>
                  <a:srgbClr val="7030A0"/>
                </a:solidFill>
              </a:rPr>
              <a:t>no</a:t>
            </a:r>
            <a:r>
              <a:rPr lang="en-US" dirty="0"/>
              <a:t> algorithm, </a:t>
            </a:r>
            <a:r>
              <a:rPr lang="en-US" i="1" dirty="0">
                <a:solidFill>
                  <a:schemeClr val="accent2"/>
                </a:solidFill>
              </a:rPr>
              <a:t>however clever</a:t>
            </a:r>
            <a:r>
              <a:rPr lang="en-US" dirty="0"/>
              <a:t>, is better than others over </a:t>
            </a:r>
            <a:r>
              <a:rPr lang="en-US" b="1" i="1" dirty="0">
                <a:solidFill>
                  <a:schemeClr val="tx2"/>
                </a:solidFill>
              </a:rPr>
              <a:t>all</a:t>
            </a:r>
            <a:r>
              <a:rPr lang="en-US" dirty="0"/>
              <a:t> situations</a:t>
            </a:r>
          </a:p>
          <a:p>
            <a:pPr marL="0" indent="0">
              <a:spcBef>
                <a:spcPts val="1248"/>
              </a:spcBef>
              <a:buNone/>
            </a:pPr>
            <a:r>
              <a:rPr lang="en-US" dirty="0"/>
              <a:t>What I take from these is the following:</a:t>
            </a:r>
          </a:p>
          <a:p>
            <a:r>
              <a:rPr lang="en-US" dirty="0"/>
              <a:t>There are always trade-offs, being good at one problem means less good at another</a:t>
            </a:r>
          </a:p>
          <a:p>
            <a:r>
              <a:rPr lang="en-US" dirty="0"/>
              <a:t>One gets better algorithms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those that make the right decision more of the time</a:t>
            </a:r>
            <a:r>
              <a:rPr lang="en-US" dirty="0"/>
              <a:t>) by being </a:t>
            </a:r>
            <a:r>
              <a:rPr lang="en-US" i="1" dirty="0"/>
              <a:t>specific</a:t>
            </a:r>
            <a:r>
              <a:rPr lang="en-US" dirty="0"/>
              <a:t> to the particular problem landscape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dirty="0"/>
              <a:t>However, </a:t>
            </a:r>
            <a:r>
              <a:rPr lang="en-US" i="1" dirty="0">
                <a:solidFill>
                  <a:schemeClr val="tx2"/>
                </a:solidFill>
              </a:rPr>
              <a:t>fixed</a:t>
            </a:r>
            <a:r>
              <a:rPr lang="en-US" dirty="0"/>
              <a:t> realities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 physics</a:t>
            </a:r>
            <a:r>
              <a:rPr lang="en-US" dirty="0"/>
              <a:t>) can be learnt before hand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0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CB8B-6188-C8DD-0999-95A15F1B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Intelligence gives survival value in a particular niche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5B930-D6F4-2117-29F8-4CBCA959D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evolution, intelligence has a </a:t>
            </a:r>
            <a:r>
              <a:rPr lang="en-US" i="1" dirty="0">
                <a:solidFill>
                  <a:schemeClr val="accent1"/>
                </a:solidFill>
              </a:rPr>
              <a:t>purpose</a:t>
            </a:r>
            <a:r>
              <a:rPr lang="en-US" dirty="0"/>
              <a:t> – to give survival advantage in a </a:t>
            </a:r>
            <a:r>
              <a:rPr lang="en-US" i="1" dirty="0">
                <a:solidFill>
                  <a:schemeClr val="accent2"/>
                </a:solidFill>
              </a:rPr>
              <a:t>particular</a:t>
            </a:r>
            <a:r>
              <a:rPr lang="en-US" dirty="0"/>
              <a:t> way</a:t>
            </a:r>
          </a:p>
          <a:p>
            <a:r>
              <a:rPr lang="en-US" dirty="0"/>
              <a:t>This means there are lots of different kinds of intelligence suited to different niches</a:t>
            </a:r>
          </a:p>
          <a:p>
            <a:r>
              <a:rPr lang="en-US" dirty="0"/>
              <a:t>Human intelligence is no exception – it gives particular abilities that have allowed us to survive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language, social learning, story telling, group-based identity, etc. etc.</a:t>
            </a:r>
            <a:r>
              <a:rPr lang="en-US" dirty="0"/>
              <a:t>)</a:t>
            </a:r>
          </a:p>
          <a:p>
            <a:r>
              <a:rPr lang="en-US" dirty="0"/>
              <a:t>IQ can not be well measured using a 1-Dimensional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i.e. numeric</a:t>
            </a:r>
            <a:r>
              <a:rPr lang="en-US" dirty="0"/>
              <a:t>) scale</a:t>
            </a:r>
          </a:p>
        </p:txBody>
      </p:sp>
    </p:spTree>
    <p:extLst>
      <p:ext uri="{BB962C8B-B14F-4D97-AF65-F5344CB8AC3E}">
        <p14:creationId xmlns:p14="http://schemas.microsoft.com/office/powerpoint/2010/main" val="123178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AA51-7D25-AB5D-5291-2F6C522C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such thing as “</a:t>
            </a:r>
            <a:r>
              <a:rPr lang="en-US" dirty="0">
                <a:solidFill>
                  <a:schemeClr val="accent1"/>
                </a:solidFill>
              </a:rPr>
              <a:t>General Intelligence</a:t>
            </a:r>
            <a:r>
              <a:rPr lang="en-US" dirty="0"/>
              <a:t>” – human or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C5DFD-C777-8E6A-AA6A-9BD32ED1D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1438"/>
            <a:ext cx="8458200" cy="5183906"/>
          </a:xfrm>
        </p:spPr>
        <p:txBody>
          <a:bodyPr>
            <a:normAutofit/>
          </a:bodyPr>
          <a:lstStyle/>
          <a:p>
            <a:r>
              <a:rPr lang="en-US" dirty="0"/>
              <a:t>There is general computation, but not general intelligence as in an ability to make ideal decisions in an uncertain environment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chemeClr val="accent2"/>
                </a:solidFill>
              </a:rPr>
              <a:t>Artificial General Intelligence</a:t>
            </a:r>
            <a:r>
              <a:rPr lang="en-US" dirty="0"/>
              <a:t>” (AGI) is usually defined by achieving human abilities</a:t>
            </a:r>
          </a:p>
          <a:p>
            <a:r>
              <a:rPr lang="en-US" dirty="0"/>
              <a:t>Thus, it is badly named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probably as a result of human hubris</a:t>
            </a:r>
            <a:r>
              <a:rPr lang="en-US" dirty="0"/>
              <a:t>)</a:t>
            </a:r>
          </a:p>
          <a:p>
            <a:r>
              <a:rPr lang="en-US" dirty="0"/>
              <a:t>There is no “critical point” where AI entities overtake humans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2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5F0F-67E5-A59F-5BAE-52103118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that does </a:t>
            </a:r>
            <a:r>
              <a:rPr lang="en-US" b="0" i="1" dirty="0">
                <a:solidFill>
                  <a:schemeClr val="accent1"/>
                </a:solidFill>
              </a:rPr>
              <a:t>not</a:t>
            </a:r>
            <a:r>
              <a:rPr lang="en-US" dirty="0"/>
              <a:t> mean there is no danger from AI entities…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D300-9D25-DCC1-B506-EBAB26826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1438"/>
            <a:ext cx="8458200" cy="38877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…any more than there is no danger from other humans or from other species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 viruses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Sometimes different species:</a:t>
            </a:r>
          </a:p>
          <a:p>
            <a:r>
              <a:rPr lang="en-US" dirty="0"/>
              <a:t>Predate upon others</a:t>
            </a:r>
          </a:p>
          <a:p>
            <a:r>
              <a:rPr lang="en-US" dirty="0"/>
              <a:t>Compete for the same resources</a:t>
            </a:r>
          </a:p>
          <a:p>
            <a:r>
              <a:rPr lang="en-US" dirty="0"/>
              <a:t>Co-exist in different niches</a:t>
            </a:r>
          </a:p>
          <a:p>
            <a:r>
              <a:rPr lang="en-US" dirty="0"/>
              <a:t>Have symbiotic relationships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5DA3C7-F709-06BF-C014-52325B478DD4}"/>
              </a:ext>
            </a:extLst>
          </p:cNvPr>
          <p:cNvSpPr txBox="1"/>
          <p:nvPr/>
        </p:nvSpPr>
        <p:spPr>
          <a:xfrm>
            <a:off x="1187624" y="5516562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Which of these can we ensure between AI entities and humans, and how?</a:t>
            </a:r>
          </a:p>
        </p:txBody>
      </p:sp>
    </p:spTree>
    <p:extLst>
      <p:ext uri="{BB962C8B-B14F-4D97-AF65-F5344CB8AC3E}">
        <p14:creationId xmlns:p14="http://schemas.microsoft.com/office/powerpoint/2010/main" val="101370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ecpm">
  <a:themeElements>
    <a:clrScheme name="">
      <a:dk1>
        <a:srgbClr val="000000"/>
      </a:dk1>
      <a:lt1>
        <a:srgbClr val="FFFFFF"/>
      </a:lt1>
      <a:dk2>
        <a:srgbClr val="990000"/>
      </a:dk2>
      <a:lt2>
        <a:srgbClr val="656565"/>
      </a:lt2>
      <a:accent1>
        <a:srgbClr val="25A14B"/>
      </a:accent1>
      <a:accent2>
        <a:srgbClr val="2A50BA"/>
      </a:accent2>
      <a:accent3>
        <a:srgbClr val="FFFFFF"/>
      </a:accent3>
      <a:accent4>
        <a:srgbClr val="000000"/>
      </a:accent4>
      <a:accent5>
        <a:srgbClr val="ACCDB1"/>
      </a:accent5>
      <a:accent6>
        <a:srgbClr val="2548A8"/>
      </a:accent6>
      <a:hlink>
        <a:srgbClr val="912BC9"/>
      </a:hlink>
      <a:folHlink>
        <a:srgbClr val="B2B2B2"/>
      </a:folHlink>
    </a:clrScheme>
    <a:fontScheme name="becp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alpha val="10000"/>
          </a:schemeClr>
        </a:solidFill>
        <a:ln w="38100" cap="flat" cmpd="sng" algn="ctr">
          <a:solidFill>
            <a:schemeClr val="accent1"/>
          </a:solidFill>
          <a:prstDash val="solid"/>
          <a:round/>
          <a:headEnd type="none" w="lg" len="lg"/>
          <a:tailEnd type="triangle" w="lg" len="lg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lg" len="lg"/>
          <a:tailEnd type="arrow" w="lg" len="lg"/>
        </a:ln>
        <a:effectLst/>
      </a:spPr>
      <a:bodyPr/>
      <a:lstStyle/>
    </a:lnDef>
  </a:objectDefaults>
  <a:extraClrSchemeLst>
    <a:extraClrScheme>
      <a:clrScheme name="becp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cp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8722</TotalTime>
  <Words>1260</Words>
  <Application>Microsoft Macintosh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becpm</vt:lpstr>
      <vt:lpstr>Making friends with AI a socio-ecological approach to understanding how we might relate</vt:lpstr>
      <vt:lpstr>The plan is to talk about…</vt:lpstr>
      <vt:lpstr>What I am…</vt:lpstr>
      <vt:lpstr>Human stories are not a good guide!</vt:lpstr>
      <vt:lpstr>Computation is universal…</vt:lpstr>
      <vt:lpstr>…but learning + decision-making is not!</vt:lpstr>
      <vt:lpstr>Intelligence gives survival value in a particular niche</vt:lpstr>
      <vt:lpstr>There is no such thing as “General Intelligence” – human or AI</vt:lpstr>
      <vt:lpstr>But that does not mean there is no danger from AI entities…</vt:lpstr>
      <vt:lpstr>Humans dominate competition with other mammals</vt:lpstr>
      <vt:lpstr>Humans has meant ‘more’ mammal biomass, but with co-evolved species</vt:lpstr>
      <vt:lpstr>But we cannot eat AI entities  and they cannot eat us</vt:lpstr>
      <vt:lpstr>Competition for Energy Resources</vt:lpstr>
      <vt:lpstr>Co-existence</vt:lpstr>
      <vt:lpstr>Friendship between species</vt:lpstr>
      <vt:lpstr>What is ‘friendship’?</vt:lpstr>
      <vt:lpstr>It is not necessary for friendship that…</vt:lpstr>
      <vt:lpstr>Back to human hopes &amp; fears…</vt:lpstr>
      <vt:lpstr>There is no inevitability of AI entities ‘terminating’ us just because they are ‘more intelligent’</vt:lpstr>
      <vt:lpstr>Summary of: emerging principles for facilitating friendship with AI entities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Identity, Norms and a evidence-driven OD model</dc:title>
  <dc:creator>Bruce Edmonds</dc:creator>
  <cp:lastModifiedBy>Bruce Edmonds</cp:lastModifiedBy>
  <cp:revision>122</cp:revision>
  <dcterms:created xsi:type="dcterms:W3CDTF">2021-02-06T19:16:21Z</dcterms:created>
  <dcterms:modified xsi:type="dcterms:W3CDTF">2024-05-16T17:19:16Z</dcterms:modified>
</cp:coreProperties>
</file>