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7"/>
  </p:notesMasterIdLst>
  <p:sldIdLst>
    <p:sldId id="256" r:id="rId2"/>
    <p:sldId id="352" r:id="rId3"/>
    <p:sldId id="353" r:id="rId4"/>
    <p:sldId id="355" r:id="rId5"/>
    <p:sldId id="356" r:id="rId6"/>
    <p:sldId id="357" r:id="rId7"/>
    <p:sldId id="360" r:id="rId8"/>
    <p:sldId id="361" r:id="rId9"/>
    <p:sldId id="362" r:id="rId10"/>
    <p:sldId id="363" r:id="rId11"/>
    <p:sldId id="364" r:id="rId12"/>
    <p:sldId id="358" r:id="rId13"/>
    <p:sldId id="365" r:id="rId14"/>
    <p:sldId id="366" r:id="rId15"/>
    <p:sldId id="380" r:id="rId16"/>
    <p:sldId id="367" r:id="rId17"/>
    <p:sldId id="368" r:id="rId18"/>
    <p:sldId id="359" r:id="rId19"/>
    <p:sldId id="370" r:id="rId20"/>
    <p:sldId id="372" r:id="rId21"/>
    <p:sldId id="373" r:id="rId22"/>
    <p:sldId id="374" r:id="rId23"/>
    <p:sldId id="375" r:id="rId24"/>
    <p:sldId id="376" r:id="rId25"/>
    <p:sldId id="381" r:id="rId26"/>
    <p:sldId id="382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400" r:id="rId35"/>
    <p:sldId id="401" r:id="rId36"/>
    <p:sldId id="402" r:id="rId37"/>
    <p:sldId id="403" r:id="rId38"/>
    <p:sldId id="404" r:id="rId39"/>
    <p:sldId id="405" r:id="rId40"/>
    <p:sldId id="408" r:id="rId41"/>
    <p:sldId id="409" r:id="rId42"/>
    <p:sldId id="410" r:id="rId43"/>
    <p:sldId id="411" r:id="rId44"/>
    <p:sldId id="412" r:id="rId45"/>
    <p:sldId id="289" r:id="rId4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9A7F863-2B76-3B47-8C7C-B93BAE9CBAD7}">
          <p14:sldIdLst>
            <p14:sldId id="256"/>
            <p14:sldId id="352"/>
            <p14:sldId id="353"/>
            <p14:sldId id="355"/>
            <p14:sldId id="356"/>
            <p14:sldId id="357"/>
            <p14:sldId id="360"/>
            <p14:sldId id="361"/>
            <p14:sldId id="362"/>
            <p14:sldId id="363"/>
            <p14:sldId id="364"/>
            <p14:sldId id="358"/>
            <p14:sldId id="365"/>
            <p14:sldId id="366"/>
            <p14:sldId id="380"/>
            <p14:sldId id="367"/>
            <p14:sldId id="368"/>
            <p14:sldId id="359"/>
            <p14:sldId id="370"/>
            <p14:sldId id="372"/>
            <p14:sldId id="373"/>
            <p14:sldId id="374"/>
            <p14:sldId id="375"/>
            <p14:sldId id="376"/>
            <p14:sldId id="381"/>
            <p14:sldId id="382"/>
            <p14:sldId id="385"/>
            <p14:sldId id="386"/>
            <p14:sldId id="387"/>
            <p14:sldId id="388"/>
            <p14:sldId id="389"/>
            <p14:sldId id="390"/>
            <p14:sldId id="391"/>
            <p14:sldId id="400"/>
            <p14:sldId id="401"/>
            <p14:sldId id="402"/>
            <p14:sldId id="403"/>
            <p14:sldId id="404"/>
            <p14:sldId id="405"/>
            <p14:sldId id="408"/>
            <p14:sldId id="409"/>
            <p14:sldId id="410"/>
            <p14:sldId id="411"/>
            <p14:sldId id="412"/>
            <p14:sldId id="2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3" autoAdjust="0"/>
    <p:restoredTop sz="90377" autoAdjust="0"/>
  </p:normalViewPr>
  <p:slideViewPr>
    <p:cSldViewPr>
      <p:cViewPr varScale="1">
        <p:scale>
          <a:sx n="110" d="100"/>
          <a:sy n="110" d="100"/>
        </p:scale>
        <p:origin x="-13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-34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7CF292B3-83A6-430F-9736-30D87BFB29B2}" type="datetimeFigureOut">
              <a:rPr lang="en-US"/>
              <a:pPr>
                <a:defRPr/>
              </a:pPr>
              <a:t>18/02/20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4E7732E3-0FAA-45E9-A32A-925DF489B1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01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2E3-0FAA-45E9-A32A-925DF489B1E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2E3-0FAA-45E9-A32A-925DF489B1E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8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2E3-0FAA-45E9-A32A-925DF489B1E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98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2E3-0FAA-45E9-A32A-925DF489B1EA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39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2E3-0FAA-45E9-A32A-925DF489B1EA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225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2E3-0FAA-45E9-A32A-925DF489B1EA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0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2E3-0FAA-45E9-A32A-925DF489B1EA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42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732E3-0FAA-45E9-A32A-925DF489B1EA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25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4" name="Picture 3" descr="mmu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64456" cy="11493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15752"/>
            <a:ext cx="4152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15752"/>
            <a:ext cx="4152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28600"/>
            <a:ext cx="75608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65982"/>
            <a:ext cx="845820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403648" y="6639163"/>
            <a:ext cx="77054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000" i="1" dirty="0" smtClean="0">
                <a:solidFill>
                  <a:schemeClr val="bg2"/>
                </a:solidFill>
                <a:cs typeface="+mn-cs"/>
              </a:rPr>
              <a:t>Mixing ABM and Policy... What on earth could go wrong?</a:t>
            </a:r>
            <a:r>
              <a:rPr lang="en-GB" sz="1000" i="1" dirty="0" smtClean="0">
                <a:solidFill>
                  <a:schemeClr val="bg2"/>
                </a:solidFill>
                <a:cs typeface="+mn-cs"/>
              </a:rPr>
              <a:t>, Bruce Edmonds, </a:t>
            </a:r>
            <a:r>
              <a:rPr lang="en-GB" sz="1000" i="1" dirty="0" smtClean="0">
                <a:solidFill>
                  <a:schemeClr val="bg2"/>
                </a:solidFill>
                <a:cs typeface="+mn-cs"/>
              </a:rPr>
              <a:t>Leeds 2020</a:t>
            </a:r>
            <a:r>
              <a:rPr lang="en-GB" sz="1000" i="1" baseline="0" dirty="0" smtClean="0">
                <a:solidFill>
                  <a:schemeClr val="bg2"/>
                </a:solidFill>
                <a:cs typeface="+mn-cs"/>
              </a:rPr>
              <a:t>.  </a:t>
            </a:r>
            <a:r>
              <a:rPr lang="en-GB" sz="1000" i="1" baseline="0" dirty="0" smtClean="0">
                <a:solidFill>
                  <a:schemeClr val="bg2"/>
                </a:solidFill>
                <a:cs typeface="+mn-cs"/>
              </a:rPr>
              <a:t>slide   </a:t>
            </a:r>
            <a:fld id="{2B7E1CF9-A440-9742-9FD6-F0DC0E20AB5E}" type="slidenum">
              <a:rPr lang="en-GB" sz="1000" i="1" baseline="0" smtClean="0">
                <a:solidFill>
                  <a:schemeClr val="bg2"/>
                </a:solidFill>
                <a:cs typeface="+mn-cs"/>
              </a:rPr>
              <a:t>‹#›</a:t>
            </a:fld>
            <a:r>
              <a:rPr lang="en-GB" sz="1000" i="1" baseline="0" dirty="0" smtClean="0">
                <a:solidFill>
                  <a:schemeClr val="bg2"/>
                </a:solidFill>
                <a:cs typeface="+mn-cs"/>
              </a:rPr>
              <a:t>  </a:t>
            </a:r>
            <a:endParaRPr lang="en-GB" sz="1000" i="1" dirty="0">
              <a:solidFill>
                <a:schemeClr val="bg2"/>
              </a:solidFill>
              <a:cs typeface="+mn-cs"/>
            </a:endParaRPr>
          </a:p>
        </p:txBody>
      </p:sp>
      <p:pic>
        <p:nvPicPr>
          <p:cNvPr id="3" name="Picture 2" descr="cpm-logo.gif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969392" cy="10166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2" r:id="rId6"/>
    <p:sldLayoutId id="2147483663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Mixing ABM and Policy</a:t>
            </a:r>
            <a:r>
              <a:rPr lang="en-US" sz="3600" dirty="0" smtClean="0"/>
              <a:t>...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b="0" i="1" dirty="0" smtClean="0">
                <a:solidFill>
                  <a:schemeClr val="tx1"/>
                </a:solidFill>
              </a:rPr>
              <a:t>What </a:t>
            </a:r>
            <a:r>
              <a:rPr lang="en-US" sz="3600" b="0" i="1" dirty="0">
                <a:solidFill>
                  <a:schemeClr val="tx1"/>
                </a:solidFill>
              </a:rPr>
              <a:t>on earth could go wrong?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224136"/>
          </a:xfrm>
        </p:spPr>
        <p:txBody>
          <a:bodyPr/>
          <a:lstStyle/>
          <a:p>
            <a:r>
              <a:rPr lang="en-US" sz="2400" i="1" dirty="0" smtClean="0"/>
              <a:t>Bruce Edmonds &amp; </a:t>
            </a:r>
            <a:r>
              <a:rPr lang="en-GB" sz="2400" i="1" dirty="0" err="1" smtClean="0"/>
              <a:t>Lia</a:t>
            </a:r>
            <a:r>
              <a:rPr lang="en-GB" sz="2400" i="1" dirty="0" smtClean="0"/>
              <a:t> </a:t>
            </a:r>
            <a:r>
              <a:rPr lang="en-GB" sz="2400" i="1" dirty="0" err="1"/>
              <a:t>ní</a:t>
            </a:r>
            <a:r>
              <a:rPr lang="en-GB" sz="2400" i="1" dirty="0"/>
              <a:t> </a:t>
            </a:r>
            <a:r>
              <a:rPr lang="en-GB" sz="2400" i="1" dirty="0" err="1" smtClean="0"/>
              <a:t>Aodha</a:t>
            </a:r>
            <a:endParaRPr lang="en-US" sz="2400" i="1" dirty="0" smtClean="0"/>
          </a:p>
          <a:p>
            <a:r>
              <a:rPr lang="en-US" sz="2000" dirty="0" smtClean="0">
                <a:solidFill>
                  <a:schemeClr val="accent1"/>
                </a:solidFill>
              </a:rPr>
              <a:t>Centre for Policy Modelling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Manchester Metropolitan University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/>
          </a:solidFill>
          <a:ln w="50800">
            <a:noFill/>
            <a:tailEnd type="arrow" w="lg" len="lg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0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Underestimating </a:t>
            </a:r>
            <a:r>
              <a:rPr lang="en-US" dirty="0"/>
              <a:t>model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models have limitations</a:t>
            </a:r>
          </a:p>
          <a:p>
            <a:r>
              <a:rPr lang="en-US" dirty="0" smtClean="0"/>
              <a:t>They are only good for certain things: a model that explains well might not predict well</a:t>
            </a:r>
          </a:p>
          <a:p>
            <a:r>
              <a:rPr lang="en-US" dirty="0" smtClean="0"/>
              <a:t>The may well fail when applied in a different context than the one they were developed in</a:t>
            </a:r>
          </a:p>
          <a:p>
            <a:r>
              <a:rPr lang="en-US" dirty="0" smtClean="0"/>
              <a:t>Policy actors often do not want to know about limitations and caveats</a:t>
            </a:r>
          </a:p>
          <a:p>
            <a:r>
              <a:rPr lang="en-US" dirty="0" smtClean="0"/>
              <a:t>Not only do we have to be 100% honest about these limitations, but we also have to ensure that these limitations are </a:t>
            </a:r>
            <a:r>
              <a:rPr lang="en-US" dirty="0" smtClean="0"/>
              <a:t>communicated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9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checking </a:t>
            </a:r>
            <a:r>
              <a:rPr lang="en-US" dirty="0" smtClean="0"/>
              <a:t>&amp; testing </a:t>
            </a:r>
            <a:r>
              <a:rPr lang="en-US" dirty="0"/>
              <a:t>a model thoroughly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5982"/>
            <a:ext cx="8458200" cy="594866"/>
          </a:xfrm>
        </p:spPr>
        <p:txBody>
          <a:bodyPr/>
          <a:lstStyle/>
          <a:p>
            <a:r>
              <a:rPr lang="en-US" b="1" i="1" dirty="0" err="1" smtClean="0">
                <a:solidFill>
                  <a:schemeClr val="accent1"/>
                </a:solidFill>
              </a:rPr>
              <a:t>Doh</a:t>
            </a:r>
            <a:r>
              <a:rPr lang="en-US" b="1" i="1" dirty="0" smtClean="0">
                <a:solidFill>
                  <a:schemeClr val="accent1"/>
                </a:solidFill>
              </a:rPr>
              <a:t>!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0435" y="2119762"/>
            <a:ext cx="82809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Sometimes there is not a clear demarcation between an exploratory phase of model development and its application to serious questions (</a:t>
            </a:r>
            <a:r>
              <a:rPr lang="en-US" sz="2800" dirty="0">
                <a:solidFill>
                  <a:srgbClr val="656565"/>
                </a:solidFill>
              </a:rPr>
              <a:t>whose answers will impact on others</a:t>
            </a:r>
            <a:r>
              <a:rPr lang="en-US" sz="28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Sometimes an answer is demanded before thorough testing and checking can be done – “</a:t>
            </a:r>
            <a:r>
              <a:rPr lang="en-US" sz="2800" i="1" dirty="0"/>
              <a:t>Its OK, I just want an approximate answer</a:t>
            </a:r>
            <a:r>
              <a:rPr lang="en-US" sz="2800" dirty="0"/>
              <a:t>” :-</a:t>
            </a:r>
            <a:r>
              <a:rPr lang="en-US" sz="2800" dirty="0" smtClean="0"/>
              <a:t>/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Sometimes researchers are not honest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Depends on the potential harm if the model is relied on (</a:t>
            </a:r>
            <a:r>
              <a:rPr lang="en-US" sz="2800" dirty="0" smtClean="0">
                <a:solidFill>
                  <a:schemeClr val="bg2"/>
                </a:solidFill>
              </a:rPr>
              <a:t>at all</a:t>
            </a:r>
            <a:r>
              <a:rPr lang="en-US" sz="2800" dirty="0" smtClean="0"/>
              <a:t>) and turns out to be wrong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580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Pitfalls in Model Application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4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Insufficiently Validated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can not rely on a model until it has been rigorously checked and tested against reality</a:t>
            </a:r>
          </a:p>
          <a:p>
            <a:r>
              <a:rPr lang="en-US" dirty="0" smtClean="0"/>
              <a:t>Plausibility is nowhere NEAR enough</a:t>
            </a:r>
          </a:p>
          <a:p>
            <a:r>
              <a:rPr lang="en-US" dirty="0" smtClean="0"/>
              <a:t>This needs to be on more than one case</a:t>
            </a:r>
          </a:p>
          <a:p>
            <a:r>
              <a:rPr lang="en-US" dirty="0" smtClean="0"/>
              <a:t>Its better if this is done independently</a:t>
            </a:r>
          </a:p>
          <a:p>
            <a:r>
              <a:rPr lang="en-US" dirty="0" smtClean="0"/>
              <a:t>You can not validate a model using one set of settings/cases then rely on it in another</a:t>
            </a:r>
          </a:p>
          <a:p>
            <a:r>
              <a:rPr lang="en-US" dirty="0" smtClean="0"/>
              <a:t>Validation usually takes a long time</a:t>
            </a:r>
          </a:p>
          <a:p>
            <a:r>
              <a:rPr lang="en-US" dirty="0" smtClean="0"/>
              <a:t>Iterated development and validation over many cycles is better than one-off models (</a:t>
            </a:r>
            <a:r>
              <a:rPr lang="en-US" dirty="0" smtClean="0">
                <a:solidFill>
                  <a:srgbClr val="656565"/>
                </a:solidFill>
              </a:rPr>
              <a:t>for policy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2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Promising too much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Modellers</a:t>
            </a:r>
            <a:r>
              <a:rPr lang="en-US" dirty="0" smtClean="0"/>
              <a:t> are in a position to see the potential of their work, and so can </a:t>
            </a:r>
            <a:r>
              <a:rPr lang="en-US" dirty="0" err="1" smtClean="0"/>
              <a:t>tantalise</a:t>
            </a:r>
            <a:r>
              <a:rPr lang="en-US" dirty="0" smtClean="0"/>
              <a:t> others by suggesting possible/future uses (</a:t>
            </a:r>
            <a:r>
              <a:rPr lang="en-US" dirty="0" smtClean="0">
                <a:solidFill>
                  <a:srgbClr val="656565"/>
                </a:solidFill>
              </a:rPr>
              <a:t>e.g. in the conclusions of papers or grant applications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They are tempted to suggest they can ‘predict’, ‘evaluate the impact of alternative polices’ etc.</a:t>
            </a:r>
          </a:p>
          <a:p>
            <a:r>
              <a:rPr lang="en-US" dirty="0" smtClean="0"/>
              <a:t>Especially with complex situations (that ABM is useful for) this is simply deceptive</a:t>
            </a:r>
          </a:p>
          <a:p>
            <a:r>
              <a:rPr lang="en-US" dirty="0" smtClean="0"/>
              <a:t>‘</a:t>
            </a:r>
            <a:r>
              <a:rPr lang="en-US" i="1" dirty="0" smtClean="0">
                <a:solidFill>
                  <a:schemeClr val="accent1"/>
                </a:solidFill>
              </a:rPr>
              <a:t>Giving a prediction to a policy maker is like giving a sharp knife to a child</a:t>
            </a:r>
            <a:r>
              <a:rPr lang="en-US" dirty="0" smtClean="0"/>
              <a:t>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4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inherent plausibility of ABMs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the way ABMs map onto reality in a common-sense manner (</a:t>
            </a:r>
            <a:r>
              <a:rPr lang="en-US" dirty="0" smtClean="0">
                <a:solidFill>
                  <a:srgbClr val="656565"/>
                </a:solidFill>
              </a:rPr>
              <a:t>e.g. people</a:t>
            </a:r>
            <a:r>
              <a:rPr lang="en-GB" dirty="0" smtClean="0">
                <a:solidFill>
                  <a:srgbClr val="656565"/>
                </a:solidFill>
                <a:sym typeface="Symbol"/>
              </a:rPr>
              <a:t></a:t>
            </a:r>
            <a:r>
              <a:rPr lang="en-US" dirty="0" smtClean="0">
                <a:solidFill>
                  <a:srgbClr val="656565"/>
                </a:solidFill>
              </a:rPr>
              <a:t>agents</a:t>
            </a:r>
            <a:r>
              <a:rPr lang="en-US" dirty="0" smtClean="0"/>
              <a:t>)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…visualisations of what is happening can be readily interpretted by non-modellers</a:t>
            </a:r>
          </a:p>
          <a:p>
            <a:r>
              <a:rPr lang="is-IS" dirty="0" smtClean="0"/>
              <a:t>and hence given much greater credence than they warrant (</a:t>
            </a:r>
            <a:r>
              <a:rPr lang="is-IS" dirty="0" smtClean="0">
                <a:solidFill>
                  <a:schemeClr val="bg2"/>
                </a:solidFill>
              </a:rPr>
              <a:t>i.e. the extent of their validation</a:t>
            </a:r>
            <a:r>
              <a:rPr lang="is-IS" dirty="0" smtClean="0"/>
              <a:t>)</a:t>
            </a:r>
          </a:p>
          <a:p>
            <a:r>
              <a:rPr lang="en-US" dirty="0" smtClean="0"/>
              <a:t>It is thus relatively easy to persuade using a good ABM and </a:t>
            </a:r>
            <a:r>
              <a:rPr lang="en-US" dirty="0" err="1" smtClean="0"/>
              <a:t>visualisation</a:t>
            </a:r>
            <a:endParaRPr lang="en-US" dirty="0" smtClean="0"/>
          </a:p>
          <a:p>
            <a:r>
              <a:rPr lang="en-US" dirty="0" smtClean="0"/>
              <a:t>Only we know how fragile they are, and need to be especially careful about suggesting otherwise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78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Spread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of the big advantages of formal models is that they can be passed around to be checked, played with, extended, used etc.</a:t>
            </a:r>
          </a:p>
          <a:p>
            <a:r>
              <a:rPr lang="en-US" dirty="0" smtClean="0"/>
              <a:t>However once a model is out there, it might get used for different purposes than intended</a:t>
            </a:r>
          </a:p>
          <a:p>
            <a:r>
              <a:rPr lang="en-US" dirty="0" smtClean="0"/>
              <a:t>e.g. the Black-Scholes model of derivative pricing</a:t>
            </a:r>
          </a:p>
          <a:p>
            <a:r>
              <a:rPr lang="en-US" dirty="0" smtClean="0"/>
              <a:t>Try to ensure a released model is packaged with documentation that warns of its uses and limitations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5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Narrowing the evidential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case of the Newfoundland cod, </a:t>
            </a:r>
            <a:r>
              <a:rPr lang="en-GB" dirty="0" smtClean="0"/>
              <a:t>indicates </a:t>
            </a:r>
            <a:r>
              <a:rPr lang="en-GB" dirty="0"/>
              <a:t>how models can work to constrain the evidence base, therefore limiting decision making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If a model is considered authoritative, then the data it uses and produces can sideline other sources of evidence</a:t>
            </a:r>
          </a:p>
          <a:p>
            <a:r>
              <a:rPr lang="en-US" dirty="0" smtClean="0"/>
              <a:t>Using a model rather than measuring lots of stuff is cheap, but with obvious dangers</a:t>
            </a:r>
          </a:p>
          <a:p>
            <a:r>
              <a:rPr lang="en-US" dirty="0" smtClean="0"/>
              <a:t>Try to ensure models are used to widen the possibilities considered, rather than limit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22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Other/General Pitfalls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8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Confusion over model purpose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model is not a picture of reality, but a </a:t>
            </a:r>
            <a:r>
              <a:rPr lang="en-US" i="1" dirty="0" smtClean="0"/>
              <a:t>tool</a:t>
            </a:r>
          </a:p>
          <a:p>
            <a:r>
              <a:rPr lang="en-US" dirty="0" smtClean="0"/>
              <a:t>A tool has a particular purpose</a:t>
            </a:r>
          </a:p>
          <a:p>
            <a:r>
              <a:rPr lang="en-US" dirty="0" smtClean="0"/>
              <a:t>A tool good for one purpose is probably not good for another</a:t>
            </a:r>
          </a:p>
          <a:p>
            <a:r>
              <a:rPr lang="en-US" dirty="0" smtClean="0"/>
              <a:t>These include: prediction, explanation, as an analogy, an illustration, a description, for theory exploration, or for mediating between people</a:t>
            </a:r>
          </a:p>
          <a:p>
            <a:r>
              <a:rPr lang="en-US" dirty="0" err="1" smtClean="0"/>
              <a:t>Modellers</a:t>
            </a:r>
            <a:r>
              <a:rPr lang="en-US" dirty="0" smtClean="0"/>
              <a:t> should be 100% clear under which purpose their model is to be judged</a:t>
            </a:r>
          </a:p>
          <a:p>
            <a:r>
              <a:rPr lang="en-US" dirty="0" smtClean="0"/>
              <a:t>Models need to be justified for each purpose separately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6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356992"/>
            <a:ext cx="3132349" cy="730881"/>
          </a:xfrm>
          <a:prstGeom prst="rect">
            <a:avLst/>
          </a:prstGeom>
        </p:spPr>
      </p:pic>
      <p:pic>
        <p:nvPicPr>
          <p:cNvPr id="5" name="Picture 4" descr="Horizon_2020_!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4546426"/>
            <a:ext cx="3456384" cy="1314399"/>
          </a:xfrm>
          <a:prstGeom prst="rect">
            <a:avLst/>
          </a:prstGeom>
        </p:spPr>
      </p:pic>
      <p:pic>
        <p:nvPicPr>
          <p:cNvPr id="6" name="Picture 5" descr="comp futur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00380"/>
            <a:ext cx="3141560" cy="394950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1378498"/>
            <a:ext cx="1497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656565"/>
                </a:solidFill>
              </a:rPr>
              <a:t>Work done with:</a:t>
            </a:r>
          </a:p>
          <a:p>
            <a:pPr algn="r"/>
            <a:r>
              <a:rPr lang="en-GB" dirty="0" smtClean="0"/>
              <a:t>Lia </a:t>
            </a:r>
            <a:r>
              <a:rPr lang="en-GB" dirty="0" err="1"/>
              <a:t>ní</a:t>
            </a:r>
            <a:r>
              <a:rPr lang="en-GB" dirty="0"/>
              <a:t> </a:t>
            </a:r>
            <a:r>
              <a:rPr lang="en-GB" dirty="0" err="1"/>
              <a:t>Aodha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84" y="1378497"/>
            <a:ext cx="19050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5949280"/>
            <a:ext cx="85689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chemeClr val="bg2"/>
                </a:solidFill>
              </a:rPr>
              <a:t>Aodha</a:t>
            </a:r>
            <a:r>
              <a:rPr lang="en-GB" sz="1600" dirty="0" smtClean="0">
                <a:solidFill>
                  <a:schemeClr val="bg2"/>
                </a:solidFill>
              </a:rPr>
              <a:t>, L.</a:t>
            </a:r>
            <a:r>
              <a:rPr lang="en-US" sz="1600" dirty="0" smtClean="0">
                <a:solidFill>
                  <a:schemeClr val="bg2"/>
                </a:solidFill>
              </a:rPr>
              <a:t> &amp; Edmonds, B. (</a:t>
            </a:r>
            <a:r>
              <a:rPr lang="en-US" sz="1600" dirty="0">
                <a:solidFill>
                  <a:schemeClr val="bg2"/>
                </a:solidFill>
              </a:rPr>
              <a:t>2017) Some pitfalls to beware when applying models to issues of policy </a:t>
            </a:r>
            <a:r>
              <a:rPr lang="en-US" sz="1600" dirty="0" smtClean="0">
                <a:solidFill>
                  <a:schemeClr val="bg2"/>
                </a:solidFill>
              </a:rPr>
              <a:t>relevance. In </a:t>
            </a:r>
            <a:r>
              <a:rPr lang="en-US" sz="1600" i="1" dirty="0" smtClean="0">
                <a:solidFill>
                  <a:schemeClr val="bg2"/>
                </a:solidFill>
              </a:rPr>
              <a:t>Simulating Social Complexity – a handbook</a:t>
            </a:r>
            <a:r>
              <a:rPr lang="en-US" sz="1600" dirty="0" smtClean="0">
                <a:solidFill>
                  <a:schemeClr val="bg2"/>
                </a:solidFill>
              </a:rPr>
              <a:t>, 2</a:t>
            </a:r>
            <a:r>
              <a:rPr lang="en-US" sz="1600" baseline="30000" dirty="0" smtClean="0">
                <a:solidFill>
                  <a:schemeClr val="bg2"/>
                </a:solidFill>
              </a:rPr>
              <a:t>nd</a:t>
            </a:r>
            <a:r>
              <a:rPr lang="en-US" sz="1600" dirty="0" smtClean="0">
                <a:solidFill>
                  <a:schemeClr val="bg2"/>
                </a:solidFill>
              </a:rPr>
              <a:t> Edition. Springer</a:t>
            </a:r>
            <a:endParaRPr lang="en-GB" sz="1600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4077072"/>
            <a:ext cx="213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56565"/>
                </a:solidFill>
              </a:rPr>
              <a:t>http://</a:t>
            </a:r>
            <a:r>
              <a:rPr lang="en-US" dirty="0" smtClean="0"/>
              <a:t>saf21.eu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1340768"/>
            <a:ext cx="2887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56565"/>
                </a:solidFill>
              </a:rPr>
              <a:t>http</a:t>
            </a:r>
            <a:r>
              <a:rPr lang="en-US" dirty="0" smtClean="0">
                <a:solidFill>
                  <a:srgbClr val="656565"/>
                </a:solidFill>
              </a:rPr>
              <a:t>:/</a:t>
            </a:r>
            <a:r>
              <a:rPr lang="en-US" dirty="0">
                <a:solidFill>
                  <a:srgbClr val="656565"/>
                </a:solidFill>
              </a:rPr>
              <a:t>/</a:t>
            </a:r>
            <a:r>
              <a:rPr lang="en-US" dirty="0" err="1">
                <a:solidFill>
                  <a:srgbClr val="656565"/>
                </a:solidFill>
              </a:rPr>
              <a:t>goo.gl</a:t>
            </a:r>
            <a:r>
              <a:rPr lang="en-US" dirty="0">
                <a:solidFill>
                  <a:srgbClr val="656565"/>
                </a:solidFill>
              </a:rPr>
              <a:t>/3gfWjH</a:t>
            </a:r>
          </a:p>
        </p:txBody>
      </p:sp>
    </p:spTree>
    <p:extLst>
      <p:ext uri="{BB962C8B-B14F-4D97-AF65-F5344CB8AC3E}">
        <p14:creationId xmlns:p14="http://schemas.microsoft.com/office/powerpoint/2010/main" val="381256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models are used out of the context they were designed for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 matters!</a:t>
            </a:r>
          </a:p>
          <a:p>
            <a:r>
              <a:rPr lang="en-US" dirty="0" smtClean="0"/>
              <a:t>In each context there will be many conditions/assumptions we are not even aware of</a:t>
            </a:r>
          </a:p>
          <a:p>
            <a:r>
              <a:rPr lang="en-US" dirty="0" smtClean="0"/>
              <a:t>A model designed in one context may fail for subtle reasons in another (</a:t>
            </a:r>
            <a:r>
              <a:rPr lang="en-US" dirty="0" smtClean="0">
                <a:solidFill>
                  <a:srgbClr val="656565"/>
                </a:solidFill>
              </a:rPr>
              <a:t>e.g. different ontology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Models generally need re-testing, re-validating and often re-developing in new contexts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57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models cannot reasonably </a:t>
            </a:r>
            <a:r>
              <a:rPr lang="en-GB" dirty="0" smtClean="0"/>
              <a:t>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questions are beyond the realm of models and </a:t>
            </a:r>
            <a:r>
              <a:rPr lang="en-US" dirty="0" err="1" smtClean="0"/>
              <a:t>modellers</a:t>
            </a:r>
            <a:r>
              <a:rPr lang="en-US" dirty="0" smtClean="0"/>
              <a:t> but are essentially</a:t>
            </a:r>
          </a:p>
          <a:p>
            <a:pPr lvl="1"/>
            <a:r>
              <a:rPr lang="en-US" dirty="0" smtClean="0"/>
              <a:t>ethical</a:t>
            </a:r>
          </a:p>
          <a:p>
            <a:pPr lvl="1"/>
            <a:r>
              <a:rPr lang="en-US" dirty="0" smtClean="0"/>
              <a:t>political</a:t>
            </a:r>
          </a:p>
          <a:p>
            <a:pPr lvl="1"/>
            <a:r>
              <a:rPr lang="en-US" dirty="0" smtClean="0"/>
              <a:t>social</a:t>
            </a:r>
          </a:p>
          <a:p>
            <a:pPr lvl="1"/>
            <a:r>
              <a:rPr lang="en-US" dirty="0" smtClean="0"/>
              <a:t>semantic</a:t>
            </a:r>
          </a:p>
          <a:p>
            <a:pPr lvl="1"/>
            <a:r>
              <a:rPr lang="en-US" dirty="0" smtClean="0"/>
              <a:t>symbolic</a:t>
            </a:r>
          </a:p>
          <a:p>
            <a:pPr marL="514350" indent="-457200"/>
            <a:r>
              <a:rPr lang="en-US" dirty="0" smtClean="0"/>
              <a:t>Applying models to these (</a:t>
            </a:r>
            <a:r>
              <a:rPr lang="en-US" dirty="0" smtClean="0">
                <a:solidFill>
                  <a:srgbClr val="656565"/>
                </a:solidFill>
              </a:rPr>
              <a:t>outside the walls of our academic asylum</a:t>
            </a:r>
            <a:r>
              <a:rPr lang="en-US" dirty="0" smtClean="0"/>
              <a:t>) can confuse and distract</a:t>
            </a:r>
          </a:p>
          <a:p>
            <a:pPr marL="514350" indent="-457200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14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uncertainty </a:t>
            </a:r>
            <a:r>
              <a:rPr lang="en-GB" dirty="0"/>
              <a:t>is too </a:t>
            </a:r>
            <a:r>
              <a:rPr lang="en-GB" dirty="0" smtClean="0"/>
              <a:t>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reliability of outcome values is too low for purpose</a:t>
            </a:r>
          </a:p>
          <a:p>
            <a:r>
              <a:rPr lang="en-US" dirty="0" smtClean="0"/>
              <a:t>Can be due to data or model reasons</a:t>
            </a:r>
          </a:p>
          <a:p>
            <a:r>
              <a:rPr lang="en-US" dirty="0" smtClean="0"/>
              <a:t>Radical uncertainty is when its not a question of degree but the situation might fundamentally change or be different from the model</a:t>
            </a:r>
          </a:p>
          <a:p>
            <a:r>
              <a:rPr lang="en-US" dirty="0" smtClean="0"/>
              <a:t>Error estimation is only valid in absence of radical uncertainly (</a:t>
            </a:r>
            <a:r>
              <a:rPr lang="en-US" dirty="0" smtClean="0">
                <a:solidFill>
                  <a:srgbClr val="656565"/>
                </a:solidFill>
              </a:rPr>
              <a:t>which is not the case in almost all ecological, technical or social simulations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Just got to be honest about this and not only present ‘best case’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75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false sense of security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outcomes of a model give a false sense of certainly about outcomes then a model can be </a:t>
            </a:r>
            <a:r>
              <a:rPr lang="en-US" i="1" dirty="0" smtClean="0">
                <a:solidFill>
                  <a:schemeClr val="accent1"/>
                </a:solidFill>
              </a:rPr>
              <a:t>worse than useless; positively damaging to policy</a:t>
            </a:r>
          </a:p>
          <a:p>
            <a:r>
              <a:rPr lang="en-US" dirty="0" smtClean="0"/>
              <a:t>Better to err on the side of caution and say there is not good model in this case</a:t>
            </a:r>
          </a:p>
          <a:p>
            <a:r>
              <a:rPr lang="en-US" dirty="0" smtClean="0"/>
              <a:t>Even if you are optimistic for a particular model</a:t>
            </a:r>
          </a:p>
          <a:p>
            <a:r>
              <a:rPr lang="en-US" dirty="0" smtClean="0"/>
              <a:t>Distinction here between probabilistic and possibilistic 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89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more facts, but values!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it is not facts and projections that are the issue but values</a:t>
            </a:r>
          </a:p>
          <a:p>
            <a:r>
              <a:rPr lang="en-US" dirty="0" smtClean="0"/>
              <a:t>However good models are, the ‘engineering’ approach to policy (</a:t>
            </a:r>
            <a:r>
              <a:rPr lang="en-US" dirty="0" smtClean="0">
                <a:solidFill>
                  <a:schemeClr val="bg2"/>
                </a:solidFill>
              </a:rPr>
              <a:t>enumerate policies, predict impact of each, choose best policy</a:t>
            </a:r>
            <a:r>
              <a:rPr lang="en-US" dirty="0" smtClean="0"/>
              <a:t>) might be inappropriate</a:t>
            </a:r>
          </a:p>
          <a:p>
            <a:r>
              <a:rPr lang="en-US" dirty="0" err="1" smtClean="0"/>
              <a:t>Modellers</a:t>
            </a:r>
            <a:r>
              <a:rPr lang="en-US" dirty="0" smtClean="0"/>
              <a:t> caught on the wrong side of history may be blamed even though they were just doing the technical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63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Socio-Ecological Test Bed</a:t>
            </a:r>
            <a:br>
              <a:rPr lang="en-US" dirty="0" smtClean="0"/>
            </a:br>
            <a:r>
              <a:rPr lang="en-US" b="0" i="1" dirty="0" smtClean="0">
                <a:solidFill>
                  <a:schemeClr val="accent1"/>
                </a:solidFill>
              </a:rPr>
              <a:t>– general description</a:t>
            </a:r>
            <a:endParaRPr lang="en-US" b="0" i="1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8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uncertainty-</a:t>
            </a:r>
            <a:r>
              <a:rPr lang="en-US" dirty="0" smtClean="0"/>
              <a:t>analysis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up on </a:t>
            </a:r>
            <a:r>
              <a:rPr lang="en-US" dirty="0" smtClean="0"/>
              <a:t>predicting future </a:t>
            </a:r>
            <a:r>
              <a:rPr lang="en-US" dirty="0" smtClean="0"/>
              <a:t>impact </a:t>
            </a:r>
            <a:r>
              <a:rPr lang="en-US" dirty="0" smtClean="0"/>
              <a:t>of policies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simulation models that include more of the observed complication and complex interactions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 these lots of times with various scenarios to discover some of the ways in which things can go surprisingly wrong (</a:t>
            </a:r>
            <a:r>
              <a:rPr lang="en-US" dirty="0" smtClean="0">
                <a:solidFill>
                  <a:schemeClr val="bg2"/>
                </a:solidFill>
              </a:rPr>
              <a:t>or </a:t>
            </a:r>
            <a:r>
              <a:rPr lang="en-US" dirty="0">
                <a:solidFill>
                  <a:schemeClr val="bg2"/>
                </a:solidFill>
              </a:rPr>
              <a:t>surprisingly </a:t>
            </a:r>
            <a:r>
              <a:rPr lang="en-US" dirty="0" smtClean="0">
                <a:solidFill>
                  <a:schemeClr val="bg2"/>
                </a:solidFill>
              </a:rPr>
              <a:t>right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in place sensors/measures that would give us the earliest possible warning that these might be occurring in real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React quickly if these warning emerge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01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/>
              <a:t>example model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776"/>
            <a:ext cx="8458200" cy="5112568"/>
          </a:xfrm>
        </p:spPr>
        <p:txBody>
          <a:bodyPr>
            <a:normAutofit fontScale="85000" lnSpcReduction="10000"/>
          </a:bodyPr>
          <a:lstStyle/>
          <a:p>
            <a:r>
              <a:rPr lang="is-IS" dirty="0" smtClean="0"/>
              <a:t>…</a:t>
            </a:r>
            <a:r>
              <a:rPr lang="en-US" dirty="0" smtClean="0"/>
              <a:t>is a dynamic, spatial, individual-based ecological model that has some of the complexity, adaptability and fragility of observed ecological systems with emergent outcomes</a:t>
            </a:r>
          </a:p>
          <a:p>
            <a:r>
              <a:rPr lang="en-US" dirty="0" smtClean="0"/>
              <a:t>It evolves complex, local food webs, endogenous shocks from invasive species, is adaptive but unpredictable as to the eventual outcomes</a:t>
            </a:r>
          </a:p>
          <a:p>
            <a:r>
              <a:rPr lang="en-US" dirty="0" smtClean="0"/>
              <a:t>Into this the impact of humans can be imposed or even agents representing humans ‘injected’ into the simulation</a:t>
            </a:r>
          </a:p>
          <a:p>
            <a:r>
              <a:rPr lang="en-US" dirty="0" smtClean="0"/>
              <a:t>The outcomes can be then </a:t>
            </a:r>
            <a:r>
              <a:rPr lang="en-US" dirty="0" err="1" smtClean="0"/>
              <a:t>analysed</a:t>
            </a:r>
            <a:r>
              <a:rPr lang="en-US" dirty="0" smtClean="0"/>
              <a:t> at a variety of levels over long time scales, and under different scenarios</a:t>
            </a:r>
          </a:p>
          <a:p>
            <a:r>
              <a:rPr lang="en-US" dirty="0" smtClean="0"/>
              <a:t>Paper:</a:t>
            </a:r>
            <a:r>
              <a:rPr lang="en-US" dirty="0" smtClean="0">
                <a:solidFill>
                  <a:srgbClr val="656565"/>
                </a:solidFill>
              </a:rPr>
              <a:t> </a:t>
            </a:r>
            <a:r>
              <a:rPr lang="en-US" dirty="0">
                <a:solidFill>
                  <a:srgbClr val="656565"/>
                </a:solidFill>
              </a:rPr>
              <a:t>Edmonds, B. (2019) A Socio-Ecological Test Bed. Ecological Complexity, </a:t>
            </a:r>
            <a:r>
              <a:rPr lang="en-US" dirty="0" err="1">
                <a:solidFill>
                  <a:srgbClr val="656565"/>
                </a:solidFill>
              </a:rPr>
              <a:t>Vol</a:t>
            </a:r>
            <a:r>
              <a:rPr lang="en-US" dirty="0">
                <a:solidFill>
                  <a:srgbClr val="656565"/>
                </a:solidFill>
              </a:rPr>
              <a:t> 40 part B. DOI:10.1016/j.ecocom.</a:t>
            </a:r>
            <a:r>
              <a:rPr lang="en-US" dirty="0" smtClean="0">
                <a:solidFill>
                  <a:srgbClr val="656565"/>
                </a:solidFill>
              </a:rPr>
              <a:t>2018.10.003</a:t>
            </a:r>
            <a:endParaRPr lang="en-US" dirty="0" smtClean="0">
              <a:solidFill>
                <a:srgbClr val="656565"/>
              </a:solidFill>
            </a:endParaRPr>
          </a:p>
          <a:p>
            <a:r>
              <a:rPr lang="en-US" dirty="0" smtClean="0"/>
              <a:t>Full details and code at: </a:t>
            </a:r>
            <a:r>
              <a:rPr lang="en-US" dirty="0" smtClean="0">
                <a:solidFill>
                  <a:srgbClr val="656565"/>
                </a:solidFill>
              </a:rPr>
              <a:t>http://</a:t>
            </a:r>
            <a:r>
              <a:rPr lang="en-US" dirty="0" err="1" smtClean="0">
                <a:solidFill>
                  <a:schemeClr val="accent1"/>
                </a:solidFill>
              </a:rPr>
              <a:t>openabm.org</a:t>
            </a:r>
            <a:r>
              <a:rPr lang="en-US" dirty="0">
                <a:solidFill>
                  <a:schemeClr val="accent1"/>
                </a:solidFill>
              </a:rPr>
              <a:t>/model/4204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2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772816"/>
            <a:ext cx="3902968" cy="4752528"/>
          </a:xfrm>
        </p:spPr>
        <p:txBody>
          <a:bodyPr/>
          <a:lstStyle/>
          <a:p>
            <a:r>
              <a:rPr lang="en-US" sz="2400" dirty="0" smtClean="0"/>
              <a:t>A wrapped 2D grid of well-mixed patches with:</a:t>
            </a:r>
          </a:p>
          <a:p>
            <a:pPr lvl="1"/>
            <a:r>
              <a:rPr lang="en-US" sz="2000" dirty="0" smtClean="0"/>
              <a:t>energy (transient)</a:t>
            </a:r>
          </a:p>
          <a:p>
            <a:pPr lvl="1"/>
            <a:r>
              <a:rPr lang="en-US" sz="2000" dirty="0" smtClean="0"/>
              <a:t>bit string of characteristics</a:t>
            </a:r>
          </a:p>
          <a:p>
            <a:r>
              <a:rPr lang="en-US" sz="2400" dirty="0" smtClean="0"/>
              <a:t>Organisms represented individually with its own characteristics, including:</a:t>
            </a:r>
          </a:p>
          <a:p>
            <a:pPr lvl="1"/>
            <a:r>
              <a:rPr lang="en-US" sz="2000" dirty="0"/>
              <a:t>bit string of characteristics</a:t>
            </a:r>
          </a:p>
          <a:p>
            <a:pPr lvl="1"/>
            <a:r>
              <a:rPr lang="en-US" sz="2000" dirty="0" smtClean="0"/>
              <a:t>energy</a:t>
            </a:r>
          </a:p>
          <a:p>
            <a:pPr lvl="1"/>
            <a:r>
              <a:rPr lang="en-US" sz="2000" dirty="0" smtClean="0"/>
              <a:t>position</a:t>
            </a:r>
          </a:p>
          <a:p>
            <a:pPr lvl="1"/>
            <a:r>
              <a:rPr lang="en-US" sz="2000" dirty="0" smtClean="0"/>
              <a:t>stats recorders</a:t>
            </a:r>
          </a:p>
          <a:p>
            <a:pPr lvl="1"/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4392488" cy="410445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504" y="1268760"/>
            <a:ext cx="1656184" cy="1944216"/>
            <a:chOff x="107504" y="1268760"/>
            <a:chExt cx="1656184" cy="1944216"/>
          </a:xfrm>
        </p:grpSpPr>
        <p:cxnSp>
          <p:nvCxnSpPr>
            <p:cNvPr id="6" name="Straight Arrow Connector 5"/>
            <p:cNvCxnSpPr>
              <a:stCxn id="8" idx="2"/>
            </p:cNvCxnSpPr>
            <p:nvPr/>
          </p:nvCxnSpPr>
          <p:spPr bwMode="auto">
            <a:xfrm flipH="1">
              <a:off x="611560" y="1976646"/>
              <a:ext cx="324036" cy="123633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lg" len="lg"/>
              <a:tailEnd type="arrow" w="lg" len="lg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107504" y="1268760"/>
              <a:ext cx="1656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1"/>
                  </a:solidFill>
                </a:rPr>
                <a:t>A well-mixed patch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19672" y="908719"/>
            <a:ext cx="1584175" cy="2952328"/>
            <a:chOff x="-10796" y="1154394"/>
            <a:chExt cx="1301288" cy="2344496"/>
          </a:xfrm>
        </p:grpSpPr>
        <p:cxnSp>
          <p:nvCxnSpPr>
            <p:cNvPr id="22" name="Straight Arrow Connector 21"/>
            <p:cNvCxnSpPr>
              <a:stCxn id="23" idx="2"/>
            </p:cNvCxnSpPr>
            <p:nvPr/>
          </p:nvCxnSpPr>
          <p:spPr bwMode="auto">
            <a:xfrm flipH="1">
              <a:off x="-10796" y="2205360"/>
              <a:ext cx="650644" cy="129353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lg" len="lg"/>
              <a:tailEnd type="arrow" w="lg" len="lg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-10795" y="1154394"/>
              <a:ext cx="1301287" cy="1050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1"/>
                  </a:solidFill>
                </a:rPr>
                <a:t>Each individual represented separately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71800" y="836712"/>
            <a:ext cx="2088230" cy="3384376"/>
            <a:chOff x="2771800" y="836712"/>
            <a:chExt cx="2088230" cy="3384376"/>
          </a:xfrm>
        </p:grpSpPr>
        <p:grpSp>
          <p:nvGrpSpPr>
            <p:cNvPr id="19" name="Group 18"/>
            <p:cNvGrpSpPr/>
            <p:nvPr/>
          </p:nvGrpSpPr>
          <p:grpSpPr>
            <a:xfrm>
              <a:off x="2771800" y="4077072"/>
              <a:ext cx="504056" cy="144016"/>
              <a:chOff x="2771800" y="3573016"/>
              <a:chExt cx="504056" cy="144016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2843808" y="3573016"/>
                <a:ext cx="432048" cy="0"/>
              </a:xfrm>
              <a:prstGeom prst="straightConnector1">
                <a:avLst/>
              </a:prstGeom>
              <a:solidFill>
                <a:schemeClr val="accent1"/>
              </a:solidFill>
              <a:ln w="44450" cap="flat" cmpd="sng" algn="ctr">
                <a:solidFill>
                  <a:schemeClr val="accent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flipH="1">
                <a:off x="2771800" y="3717032"/>
                <a:ext cx="432048" cy="0"/>
              </a:xfrm>
              <a:prstGeom prst="straightConnector1">
                <a:avLst/>
              </a:prstGeom>
              <a:solidFill>
                <a:schemeClr val="accent1"/>
              </a:solidFill>
              <a:ln w="44450" cap="flat" cmpd="sng" algn="ctr">
                <a:solidFill>
                  <a:schemeClr val="accent1"/>
                </a:solidFill>
                <a:prstDash val="solid"/>
                <a:round/>
                <a:headEnd type="none" w="lg" len="lg"/>
                <a:tailEnd type="arrow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3131839" y="836712"/>
              <a:ext cx="1728191" cy="3024336"/>
              <a:chOff x="-69946" y="1097211"/>
              <a:chExt cx="1419587" cy="2401679"/>
            </a:xfrm>
          </p:grpSpPr>
          <p:cxnSp>
            <p:nvCxnSpPr>
              <p:cNvPr id="30" name="Straight Arrow Connector 29"/>
              <p:cNvCxnSpPr>
                <a:stCxn id="31" idx="2"/>
              </p:cNvCxnSpPr>
              <p:nvPr/>
            </p:nvCxnSpPr>
            <p:spPr bwMode="auto">
              <a:xfrm flipH="1">
                <a:off x="-69946" y="2392589"/>
                <a:ext cx="739368" cy="1106301"/>
              </a:xfrm>
              <a:prstGeom prst="straightConnector1">
                <a:avLst/>
              </a:prstGeom>
              <a:solidFill>
                <a:schemeClr val="accent1"/>
              </a:solidFill>
              <a:ln w="44450" cap="flat" cmpd="sng" algn="ctr">
                <a:solidFill>
                  <a:schemeClr val="accent1"/>
                </a:solidFill>
                <a:prstDash val="solid"/>
                <a:round/>
                <a:headEnd type="none" w="lg" len="lg"/>
                <a:tailEnd type="arrow" w="lg" len="lg"/>
              </a:ln>
              <a:effectLst/>
            </p:spPr>
          </p:cxnSp>
          <p:sp>
            <p:nvSpPr>
              <p:cNvPr id="31" name="TextBox 30"/>
              <p:cNvSpPr txBox="1"/>
              <p:nvPr/>
            </p:nvSpPr>
            <p:spPr>
              <a:xfrm>
                <a:off x="-10796" y="1097211"/>
                <a:ext cx="1360437" cy="129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1"/>
                    </a:solidFill>
                  </a:rPr>
                  <a:t>Slow random rate of migration between patches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785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Dominance is Decided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63284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81049" y="6309320"/>
            <a:ext cx="402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(</a:t>
            </a:r>
            <a:r>
              <a:rPr lang="en-US" sz="1800" dirty="0" err="1" smtClean="0">
                <a:solidFill>
                  <a:schemeClr val="bg2"/>
                </a:solidFill>
              </a:rPr>
              <a:t>Caldarelli</a:t>
            </a:r>
            <a:r>
              <a:rPr lang="en-US" sz="1800" dirty="0" smtClean="0">
                <a:solidFill>
                  <a:schemeClr val="bg2"/>
                </a:solidFill>
              </a:rPr>
              <a:t>, Higgs</a:t>
            </a:r>
            <a:r>
              <a:rPr lang="en-US" sz="1800" dirty="0">
                <a:solidFill>
                  <a:schemeClr val="bg2"/>
                </a:solidFill>
              </a:rPr>
              <a:t>, </a:t>
            </a:r>
            <a:r>
              <a:rPr lang="en-US" sz="1800" dirty="0" smtClean="0">
                <a:solidFill>
                  <a:schemeClr val="bg2"/>
                </a:solidFill>
              </a:rPr>
              <a:t>and </a:t>
            </a:r>
            <a:r>
              <a:rPr lang="en-US" sz="1800" dirty="0" err="1" smtClean="0">
                <a:solidFill>
                  <a:schemeClr val="bg2"/>
                </a:solidFill>
              </a:rPr>
              <a:t>McKane</a:t>
            </a:r>
            <a:r>
              <a:rPr lang="en-US" sz="1800" dirty="0" smtClean="0">
                <a:solidFill>
                  <a:schemeClr val="bg2"/>
                </a:solidFill>
              </a:rPr>
              <a:t> 1998)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0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Cautionary Tale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On the </a:t>
            </a: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</a:t>
            </a:r>
            <a:r>
              <a:rPr lang="en-GB" dirty="0"/>
              <a:t>July 1992 Canada’s fisheries minister, </a:t>
            </a:r>
            <a:r>
              <a:rPr lang="en-GB" dirty="0" smtClean="0"/>
              <a:t>placed </a:t>
            </a:r>
            <a:r>
              <a:rPr lang="en-GB" dirty="0"/>
              <a:t>a moratorium on all cod fishing off </a:t>
            </a:r>
            <a:r>
              <a:rPr lang="en-GB" dirty="0" smtClean="0"/>
              <a:t>Newfoundland. </a:t>
            </a:r>
            <a:r>
              <a:rPr lang="en-GB" dirty="0"/>
              <a:t>That day 30,000 people lost their </a:t>
            </a:r>
            <a:r>
              <a:rPr lang="en-GB" dirty="0" smtClean="0"/>
              <a:t>jobs.</a:t>
            </a:r>
          </a:p>
          <a:p>
            <a:r>
              <a:rPr lang="en-GB" dirty="0" smtClean="0"/>
              <a:t>Scientists </a:t>
            </a:r>
            <a:r>
              <a:rPr lang="en-GB" dirty="0"/>
              <a:t>and the fisheries department throughout much of the 1980s estimated a 15% annual rate of growth in the stock – </a:t>
            </a:r>
            <a:r>
              <a:rPr lang="en-GB" dirty="0" smtClean="0"/>
              <a:t>(</a:t>
            </a:r>
            <a:r>
              <a:rPr lang="en-GB" dirty="0" smtClean="0">
                <a:solidFill>
                  <a:schemeClr val="bg2"/>
                </a:solidFill>
              </a:rPr>
              <a:t>figures </a:t>
            </a:r>
            <a:r>
              <a:rPr lang="en-GB" dirty="0">
                <a:solidFill>
                  <a:schemeClr val="bg2"/>
                </a:solidFill>
              </a:rPr>
              <a:t>that were consistently slated by inshore </a:t>
            </a:r>
            <a:r>
              <a:rPr lang="en-GB" dirty="0" smtClean="0">
                <a:solidFill>
                  <a:schemeClr val="bg2"/>
                </a:solidFill>
              </a:rPr>
              <a:t>fishermen</a:t>
            </a:r>
            <a:r>
              <a:rPr lang="en-GB" dirty="0" smtClean="0"/>
              <a:t>).</a:t>
            </a:r>
          </a:p>
          <a:p>
            <a:r>
              <a:rPr lang="en-GB" dirty="0" smtClean="0"/>
              <a:t>The subsequent </a:t>
            </a:r>
            <a:r>
              <a:rPr lang="en-GB" dirty="0"/>
              <a:t>Harris </a:t>
            </a:r>
            <a:r>
              <a:rPr lang="en-GB" dirty="0" smtClean="0"/>
              <a:t>Report (1992) said: “</a:t>
            </a:r>
            <a:r>
              <a:rPr lang="en-GB" i="1" dirty="0" smtClean="0">
                <a:solidFill>
                  <a:schemeClr val="accent1"/>
                </a:solidFill>
              </a:rPr>
              <a:t>..scientists</a:t>
            </a:r>
            <a:r>
              <a:rPr lang="en-GB" i="1" dirty="0">
                <a:solidFill>
                  <a:schemeClr val="accent1"/>
                </a:solidFill>
              </a:rPr>
              <a:t>, lulled by false data signals </a:t>
            </a:r>
            <a:r>
              <a:rPr lang="en-GB" i="1" dirty="0" smtClean="0">
                <a:solidFill>
                  <a:schemeClr val="accent1"/>
                </a:solidFill>
              </a:rPr>
              <a:t>and</a:t>
            </a:r>
            <a:r>
              <a:rPr lang="is-IS" i="1" dirty="0" smtClean="0">
                <a:solidFill>
                  <a:schemeClr val="accent1"/>
                </a:solidFill>
              </a:rPr>
              <a:t>…</a:t>
            </a:r>
            <a:r>
              <a:rPr lang="en-GB" i="1" dirty="0" smtClean="0">
                <a:solidFill>
                  <a:schemeClr val="accent1"/>
                </a:solidFill>
              </a:rPr>
              <a:t> </a:t>
            </a:r>
            <a:r>
              <a:rPr lang="en-GB" i="1" dirty="0">
                <a:solidFill>
                  <a:schemeClr val="accent1"/>
                </a:solidFill>
              </a:rPr>
              <a:t>overconfident of the validity of their predictions, failed to recognize the statistical inadequacies in </a:t>
            </a:r>
            <a:r>
              <a:rPr lang="is-IS" i="1" dirty="0" smtClean="0">
                <a:solidFill>
                  <a:schemeClr val="accent1"/>
                </a:solidFill>
              </a:rPr>
              <a:t>… [their]</a:t>
            </a:r>
            <a:r>
              <a:rPr lang="en-GB" i="1" dirty="0" smtClean="0">
                <a:solidFill>
                  <a:schemeClr val="accent1"/>
                </a:solidFill>
              </a:rPr>
              <a:t> model[s] </a:t>
            </a:r>
            <a:r>
              <a:rPr lang="en-GB" i="1" dirty="0">
                <a:solidFill>
                  <a:schemeClr val="accent1"/>
                </a:solidFill>
              </a:rPr>
              <a:t>and failed to </a:t>
            </a:r>
            <a:r>
              <a:rPr lang="is-IS" i="1" dirty="0" smtClean="0">
                <a:solidFill>
                  <a:schemeClr val="accent1"/>
                </a:solidFill>
              </a:rPr>
              <a:t>…</a:t>
            </a:r>
            <a:r>
              <a:rPr lang="en-GB" i="1" dirty="0" smtClean="0">
                <a:solidFill>
                  <a:schemeClr val="accent1"/>
                </a:solidFill>
              </a:rPr>
              <a:t> </a:t>
            </a:r>
            <a:r>
              <a:rPr lang="en-GB" i="1" dirty="0">
                <a:solidFill>
                  <a:schemeClr val="accent1"/>
                </a:solidFill>
              </a:rPr>
              <a:t>recognize the high risk involved with state-of-stock advice based on </a:t>
            </a:r>
            <a:r>
              <a:rPr lang="is-IS" i="1" dirty="0" smtClean="0">
                <a:solidFill>
                  <a:schemeClr val="accent1"/>
                </a:solidFill>
              </a:rPr>
              <a:t>…</a:t>
            </a:r>
            <a:r>
              <a:rPr lang="en-GB" i="1" dirty="0" smtClean="0">
                <a:solidFill>
                  <a:schemeClr val="accent1"/>
                </a:solidFill>
              </a:rPr>
              <a:t> unreliable </a:t>
            </a:r>
            <a:r>
              <a:rPr lang="en-GB" i="1" dirty="0">
                <a:solidFill>
                  <a:schemeClr val="accent1"/>
                </a:solidFill>
              </a:rPr>
              <a:t>data series</a:t>
            </a:r>
            <a:r>
              <a:rPr lang="en-GB" i="1" dirty="0" smtClean="0">
                <a:solidFill>
                  <a:schemeClr val="accent1"/>
                </a:solidFill>
              </a:rPr>
              <a:t>.</a:t>
            </a:r>
            <a:r>
              <a:rPr lang="en-GB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928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sequence each simulation 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6792"/>
            <a:ext cx="8458200" cy="4968552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000" b="1" dirty="0"/>
              <a:t>Input </a:t>
            </a:r>
            <a:r>
              <a:rPr lang="en-GB" sz="2000" b="1" dirty="0" smtClean="0"/>
              <a:t>energy</a:t>
            </a:r>
            <a:r>
              <a:rPr lang="en-GB" sz="2000" dirty="0" smtClean="0"/>
              <a:t> equally </a:t>
            </a:r>
            <a:r>
              <a:rPr lang="en-GB" sz="2000" dirty="0"/>
              <a:t>divided between </a:t>
            </a:r>
            <a:r>
              <a:rPr lang="en-GB" sz="2000" dirty="0" smtClean="0"/>
              <a:t>patches</a:t>
            </a:r>
            <a:r>
              <a:rPr lang="en-GB" sz="20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b="1" dirty="0"/>
              <a:t>Death</a:t>
            </a:r>
            <a:r>
              <a:rPr lang="en-GB" sz="2000" dirty="0"/>
              <a:t>. A life tax is </a:t>
            </a:r>
            <a:r>
              <a:rPr lang="en-GB" sz="2000" dirty="0" smtClean="0"/>
              <a:t>subtracted, some die, age incremented</a:t>
            </a: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en-GB" sz="2000" b="1" dirty="0"/>
              <a:t>Initial seeding</a:t>
            </a:r>
            <a:r>
              <a:rPr lang="en-GB" sz="2000" dirty="0"/>
              <a:t>. </a:t>
            </a:r>
            <a:r>
              <a:rPr lang="en-GB" sz="2000" dirty="0" smtClean="0"/>
              <a:t>until </a:t>
            </a:r>
            <a:r>
              <a:rPr lang="en-GB" sz="2000" dirty="0"/>
              <a:t>a viable </a:t>
            </a:r>
            <a:r>
              <a:rPr lang="en-GB" sz="2000" dirty="0" smtClean="0"/>
              <a:t>is </a:t>
            </a:r>
            <a:r>
              <a:rPr lang="en-GB" sz="2000" dirty="0"/>
              <a:t>established</a:t>
            </a:r>
            <a:r>
              <a:rPr lang="en-GB" sz="2000" dirty="0" smtClean="0"/>
              <a:t>, random </a:t>
            </a:r>
            <a:r>
              <a:rPr lang="en-GB" sz="2000" dirty="0"/>
              <a:t>new </a:t>
            </a:r>
            <a:r>
              <a:rPr lang="en-GB" sz="2000" dirty="0" smtClean="0"/>
              <a:t>individual</a:t>
            </a: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en-GB" sz="2000" b="1" dirty="0"/>
              <a:t>Energy extraction from patch</a:t>
            </a:r>
            <a:r>
              <a:rPr lang="en-GB" sz="2000" dirty="0"/>
              <a:t>. </a:t>
            </a:r>
            <a:r>
              <a:rPr lang="en-GB" sz="2000" dirty="0" smtClean="0"/>
              <a:t>energy divided </a:t>
            </a:r>
            <a:r>
              <a:rPr lang="en-GB" sz="2000" dirty="0"/>
              <a:t>among the </a:t>
            </a:r>
            <a:r>
              <a:rPr lang="en-GB" sz="2000" dirty="0" smtClean="0"/>
              <a:t>individuals there with positive </a:t>
            </a:r>
            <a:r>
              <a:rPr lang="en-GB" sz="2000" dirty="0"/>
              <a:t>score when its bit-string is </a:t>
            </a:r>
            <a:r>
              <a:rPr lang="en-GB" sz="2000" dirty="0" smtClean="0"/>
              <a:t>evaluated against patch</a:t>
            </a: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en-GB" sz="2000" b="1" dirty="0"/>
              <a:t>Predation</a:t>
            </a:r>
            <a:r>
              <a:rPr lang="en-GB" sz="2000" dirty="0"/>
              <a:t>. </a:t>
            </a:r>
            <a:r>
              <a:rPr lang="en-GB" sz="2000" dirty="0" smtClean="0"/>
              <a:t>each </a:t>
            </a:r>
            <a:r>
              <a:rPr lang="en-GB" sz="2000" dirty="0"/>
              <a:t>individual is randomly paired with a number of others on the </a:t>
            </a:r>
            <a:r>
              <a:rPr lang="en-GB" sz="2000" dirty="0" smtClean="0"/>
              <a:t>patch, if dominate them, get a % of their energy, other removed</a:t>
            </a: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en-GB" sz="2000" b="1" dirty="0"/>
              <a:t>Maximum Store</a:t>
            </a:r>
            <a:r>
              <a:rPr lang="en-GB" sz="2000" dirty="0"/>
              <a:t>. </a:t>
            </a:r>
            <a:r>
              <a:rPr lang="en-GB" sz="2000" dirty="0" smtClean="0"/>
              <a:t>energy above a </a:t>
            </a:r>
            <a:r>
              <a:rPr lang="en-GB" sz="2000" dirty="0"/>
              <a:t>maximum level </a:t>
            </a:r>
            <a:r>
              <a:rPr lang="en-GB" sz="2000" dirty="0" smtClean="0"/>
              <a:t>is </a:t>
            </a:r>
            <a:r>
              <a:rPr lang="en-GB" sz="2000" dirty="0"/>
              <a:t>discarded.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b="1" dirty="0"/>
              <a:t>Birth</a:t>
            </a:r>
            <a:r>
              <a:rPr lang="en-GB" sz="2000" dirty="0"/>
              <a:t>. </a:t>
            </a:r>
            <a:r>
              <a:rPr lang="en-GB" sz="2000" dirty="0" smtClean="0"/>
              <a:t>Those with </a:t>
            </a:r>
            <a:r>
              <a:rPr lang="en-GB" sz="2000" dirty="0"/>
              <a:t>energy </a:t>
            </a:r>
            <a:r>
              <a:rPr lang="en-GB" sz="2000" dirty="0" smtClean="0"/>
              <a:t>&gt; </a:t>
            </a:r>
            <a:r>
              <a:rPr lang="en-GB" sz="2000" dirty="0"/>
              <a:t>“reproduce-level</a:t>
            </a:r>
            <a:r>
              <a:rPr lang="en-GB" sz="2000" dirty="0" smtClean="0"/>
              <a:t>” gives </a:t>
            </a:r>
            <a:r>
              <a:rPr lang="en-GB" sz="2000" dirty="0"/>
              <a:t>birth to a new entity with the same bit-string as itself, with a probability of mutation, </a:t>
            </a:r>
            <a:r>
              <a:rPr lang="en-GB" sz="2000" dirty="0" smtClean="0"/>
              <a:t>Child </a:t>
            </a:r>
            <a:r>
              <a:rPr lang="en-GB" sz="2000" dirty="0"/>
              <a:t>has an energy </a:t>
            </a:r>
            <a:r>
              <a:rPr lang="en-GB" sz="2000" dirty="0" smtClean="0"/>
              <a:t>of </a:t>
            </a:r>
            <a:r>
              <a:rPr lang="en-GB" sz="2000" dirty="0"/>
              <a:t>1, </a:t>
            </a:r>
            <a:r>
              <a:rPr lang="en-GB" sz="2000" dirty="0" smtClean="0"/>
              <a:t>taken </a:t>
            </a:r>
            <a:r>
              <a:rPr lang="en-GB" sz="2000" dirty="0"/>
              <a:t>from the </a:t>
            </a:r>
            <a:r>
              <a:rPr lang="en-GB" sz="2000" dirty="0" smtClean="0"/>
              <a:t>parent</a:t>
            </a:r>
            <a:r>
              <a:rPr lang="en-GB" sz="20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b="1" dirty="0"/>
              <a:t>Migration</a:t>
            </a:r>
            <a:r>
              <a:rPr lang="en-GB" sz="2000" dirty="0"/>
              <a:t>. </a:t>
            </a:r>
            <a:r>
              <a:rPr lang="en-GB" sz="2000" dirty="0" smtClean="0"/>
              <a:t>randomly individuals move </a:t>
            </a:r>
            <a:r>
              <a:rPr lang="en-GB" sz="2000" dirty="0"/>
              <a:t>to one of </a:t>
            </a:r>
            <a:r>
              <a:rPr lang="en-GB" sz="2000" dirty="0" smtClean="0"/>
              <a:t>4 neighbours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Statistics</a:t>
            </a:r>
            <a:r>
              <a:rPr lang="en-GB" sz="2000" dirty="0"/>
              <a:t>. Various statistics </a:t>
            </a:r>
            <a:r>
              <a:rPr lang="en-GB" sz="2000" dirty="0" smtClean="0"/>
              <a:t>are </a:t>
            </a:r>
            <a:r>
              <a:rPr lang="en-GB" sz="2000" dirty="0"/>
              <a:t>calculated. </a:t>
            </a:r>
          </a:p>
        </p:txBody>
      </p:sp>
    </p:spTree>
    <p:extLst>
      <p:ext uri="{BB962C8B-B14F-4D97-AF65-F5344CB8AC3E}">
        <p14:creationId xmlns:p14="http://schemas.microsoft.com/office/powerpoint/2010/main" val="356375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of the basic model</a:t>
            </a:r>
            <a:endParaRPr lang="en-US" dirty="0"/>
          </a:p>
        </p:txBody>
      </p:sp>
      <p:pic>
        <p:nvPicPr>
          <p:cNvPr id="4" name="Picture 3" descr="tromsoe-1- 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5363468" cy="53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61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evolve a rich mixed ecology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3968" y="3789040"/>
            <a:ext cx="4479032" cy="20882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Evolve and save a suitable complex ecology with a balance of tropic layers (</a:t>
            </a:r>
            <a:r>
              <a:rPr lang="en-US" dirty="0" smtClean="0">
                <a:solidFill>
                  <a:srgbClr val="656565"/>
                </a:solidFill>
              </a:rPr>
              <a:t>final state to the </a:t>
            </a:r>
            <a:r>
              <a:rPr lang="en-US" dirty="0" smtClean="0">
                <a:solidFill>
                  <a:schemeClr val="bg2"/>
                </a:solidFill>
              </a:rPr>
              <a:t>left with log population scale</a:t>
            </a:r>
            <a:r>
              <a:rPr lang="en-US" dirty="0" smtClean="0"/>
              <a:t>)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0891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744416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89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explore starting from there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" b="6555"/>
          <a:stretch>
            <a:fillRect/>
          </a:stretch>
        </p:blipFill>
        <p:spPr bwMode="auto">
          <a:xfrm>
            <a:off x="827584" y="1052736"/>
            <a:ext cx="4176464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Left Brace 8"/>
          <p:cNvSpPr/>
          <p:nvPr/>
        </p:nvSpPr>
        <p:spPr bwMode="auto">
          <a:xfrm rot="16200000">
            <a:off x="2375756" y="1664804"/>
            <a:ext cx="648072" cy="3744416"/>
          </a:xfrm>
          <a:prstGeom prst="leftBrac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59632" y="3933056"/>
            <a:ext cx="28803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Evolve a complex ecology and save this state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17552" y="1524474"/>
            <a:ext cx="3240360" cy="3820996"/>
            <a:chOff x="4113496" y="1884514"/>
            <a:chExt cx="3240360" cy="3820996"/>
          </a:xfrm>
        </p:grpSpPr>
        <p:sp>
          <p:nvSpPr>
            <p:cNvPr id="5" name="Freeform 4"/>
            <p:cNvSpPr/>
            <p:nvPr/>
          </p:nvSpPr>
          <p:spPr>
            <a:xfrm>
              <a:off x="4147791" y="1884514"/>
              <a:ext cx="3134057" cy="761448"/>
            </a:xfrm>
            <a:custGeom>
              <a:avLst/>
              <a:gdLst>
                <a:gd name="connsiteX0" fmla="*/ 0 w 2486904"/>
                <a:gd name="connsiteY0" fmla="*/ 449814 h 449814"/>
                <a:gd name="connsiteX1" fmla="*/ 198423 w 2486904"/>
                <a:gd name="connsiteY1" fmla="*/ 436584 h 449814"/>
                <a:gd name="connsiteX2" fmla="*/ 238108 w 2486904"/>
                <a:gd name="connsiteY2" fmla="*/ 396894 h 449814"/>
                <a:gd name="connsiteX3" fmla="*/ 277793 w 2486904"/>
                <a:gd name="connsiteY3" fmla="*/ 370435 h 449814"/>
                <a:gd name="connsiteX4" fmla="*/ 330706 w 2486904"/>
                <a:gd name="connsiteY4" fmla="*/ 330745 h 449814"/>
                <a:gd name="connsiteX5" fmla="*/ 436531 w 2486904"/>
                <a:gd name="connsiteY5" fmla="*/ 145528 h 449814"/>
                <a:gd name="connsiteX6" fmla="*/ 489444 w 2486904"/>
                <a:gd name="connsiteY6" fmla="*/ 119068 h 449814"/>
                <a:gd name="connsiteX7" fmla="*/ 568813 w 2486904"/>
                <a:gd name="connsiteY7" fmla="*/ 92609 h 449814"/>
                <a:gd name="connsiteX8" fmla="*/ 793693 w 2486904"/>
                <a:gd name="connsiteY8" fmla="*/ 132298 h 449814"/>
                <a:gd name="connsiteX9" fmla="*/ 833378 w 2486904"/>
                <a:gd name="connsiteY9" fmla="*/ 158758 h 449814"/>
                <a:gd name="connsiteX10" fmla="*/ 952431 w 2486904"/>
                <a:gd name="connsiteY10" fmla="*/ 132298 h 449814"/>
                <a:gd name="connsiteX11" fmla="*/ 1031801 w 2486904"/>
                <a:gd name="connsiteY11" fmla="*/ 66149 h 449814"/>
                <a:gd name="connsiteX12" fmla="*/ 1124398 w 2486904"/>
                <a:gd name="connsiteY12" fmla="*/ 0 h 449814"/>
                <a:gd name="connsiteX13" fmla="*/ 1402191 w 2486904"/>
                <a:gd name="connsiteY13" fmla="*/ 26460 h 449814"/>
                <a:gd name="connsiteX14" fmla="*/ 1455103 w 2486904"/>
                <a:gd name="connsiteY14" fmla="*/ 39690 h 449814"/>
                <a:gd name="connsiteX15" fmla="*/ 1494788 w 2486904"/>
                <a:gd name="connsiteY15" fmla="*/ 79379 h 449814"/>
                <a:gd name="connsiteX16" fmla="*/ 1613842 w 2486904"/>
                <a:gd name="connsiteY16" fmla="*/ 158758 h 449814"/>
                <a:gd name="connsiteX17" fmla="*/ 1706439 w 2486904"/>
                <a:gd name="connsiteY17" fmla="*/ 238137 h 449814"/>
                <a:gd name="connsiteX18" fmla="*/ 1746124 w 2486904"/>
                <a:gd name="connsiteY18" fmla="*/ 251366 h 449814"/>
                <a:gd name="connsiteX19" fmla="*/ 1904863 w 2486904"/>
                <a:gd name="connsiteY19" fmla="*/ 238137 h 449814"/>
                <a:gd name="connsiteX20" fmla="*/ 1997460 w 2486904"/>
                <a:gd name="connsiteY20" fmla="*/ 185217 h 449814"/>
                <a:gd name="connsiteX21" fmla="*/ 2063601 w 2486904"/>
                <a:gd name="connsiteY21" fmla="*/ 171988 h 449814"/>
                <a:gd name="connsiteX22" fmla="*/ 2354622 w 2486904"/>
                <a:gd name="connsiteY22" fmla="*/ 185217 h 449814"/>
                <a:gd name="connsiteX23" fmla="*/ 2433991 w 2486904"/>
                <a:gd name="connsiteY23" fmla="*/ 264596 h 449814"/>
                <a:gd name="connsiteX24" fmla="*/ 2486904 w 2486904"/>
                <a:gd name="connsiteY24" fmla="*/ 277826 h 44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86904" h="449814">
                  <a:moveTo>
                    <a:pt x="0" y="449814"/>
                  </a:moveTo>
                  <a:cubicBezTo>
                    <a:pt x="66141" y="445404"/>
                    <a:pt x="133714" y="450966"/>
                    <a:pt x="198423" y="436584"/>
                  </a:cubicBezTo>
                  <a:cubicBezTo>
                    <a:pt x="216686" y="432525"/>
                    <a:pt x="223736" y="408872"/>
                    <a:pt x="238108" y="396894"/>
                  </a:cubicBezTo>
                  <a:cubicBezTo>
                    <a:pt x="250321" y="386715"/>
                    <a:pt x="264856" y="379677"/>
                    <a:pt x="277793" y="370435"/>
                  </a:cubicBezTo>
                  <a:cubicBezTo>
                    <a:pt x="295734" y="357619"/>
                    <a:pt x="313068" y="343975"/>
                    <a:pt x="330706" y="330745"/>
                  </a:cubicBezTo>
                  <a:cubicBezTo>
                    <a:pt x="335995" y="320166"/>
                    <a:pt x="411600" y="157995"/>
                    <a:pt x="436531" y="145528"/>
                  </a:cubicBezTo>
                  <a:cubicBezTo>
                    <a:pt x="454169" y="136708"/>
                    <a:pt x="471135" y="126393"/>
                    <a:pt x="489444" y="119068"/>
                  </a:cubicBezTo>
                  <a:cubicBezTo>
                    <a:pt x="515337" y="108710"/>
                    <a:pt x="568813" y="92609"/>
                    <a:pt x="568813" y="92609"/>
                  </a:cubicBezTo>
                  <a:cubicBezTo>
                    <a:pt x="689261" y="102648"/>
                    <a:pt x="705961" y="88427"/>
                    <a:pt x="793693" y="132298"/>
                  </a:cubicBezTo>
                  <a:cubicBezTo>
                    <a:pt x="807913" y="139409"/>
                    <a:pt x="820150" y="149938"/>
                    <a:pt x="833378" y="158758"/>
                  </a:cubicBezTo>
                  <a:cubicBezTo>
                    <a:pt x="873062" y="149938"/>
                    <a:pt x="915593" y="149491"/>
                    <a:pt x="952431" y="132298"/>
                  </a:cubicBezTo>
                  <a:cubicBezTo>
                    <a:pt x="983640" y="117732"/>
                    <a:pt x="1004909" y="87665"/>
                    <a:pt x="1031801" y="66149"/>
                  </a:cubicBezTo>
                  <a:cubicBezTo>
                    <a:pt x="1072815" y="33334"/>
                    <a:pt x="1084122" y="26855"/>
                    <a:pt x="1124398" y="0"/>
                  </a:cubicBezTo>
                  <a:cubicBezTo>
                    <a:pt x="1216996" y="8820"/>
                    <a:pt x="1309837" y="15376"/>
                    <a:pt x="1402191" y="26460"/>
                  </a:cubicBezTo>
                  <a:cubicBezTo>
                    <a:pt x="1420242" y="28626"/>
                    <a:pt x="1439319" y="30669"/>
                    <a:pt x="1455103" y="39690"/>
                  </a:cubicBezTo>
                  <a:cubicBezTo>
                    <a:pt x="1471346" y="48973"/>
                    <a:pt x="1479822" y="68153"/>
                    <a:pt x="1494788" y="79379"/>
                  </a:cubicBezTo>
                  <a:cubicBezTo>
                    <a:pt x="1532944" y="107999"/>
                    <a:pt x="1580117" y="125030"/>
                    <a:pt x="1613842" y="158758"/>
                  </a:cubicBezTo>
                  <a:cubicBezTo>
                    <a:pt x="1645113" y="190032"/>
                    <a:pt x="1666848" y="215511"/>
                    <a:pt x="1706439" y="238137"/>
                  </a:cubicBezTo>
                  <a:cubicBezTo>
                    <a:pt x="1718545" y="245056"/>
                    <a:pt x="1732896" y="246956"/>
                    <a:pt x="1746124" y="251366"/>
                  </a:cubicBezTo>
                  <a:cubicBezTo>
                    <a:pt x="1799037" y="246956"/>
                    <a:pt x="1852676" y="247923"/>
                    <a:pt x="1904863" y="238137"/>
                  </a:cubicBezTo>
                  <a:cubicBezTo>
                    <a:pt x="1968328" y="226236"/>
                    <a:pt x="1944325" y="205145"/>
                    <a:pt x="1997460" y="185217"/>
                  </a:cubicBezTo>
                  <a:cubicBezTo>
                    <a:pt x="2018512" y="177322"/>
                    <a:pt x="2041554" y="176398"/>
                    <a:pt x="2063601" y="171988"/>
                  </a:cubicBezTo>
                  <a:cubicBezTo>
                    <a:pt x="2160608" y="176398"/>
                    <a:pt x="2258644" y="170449"/>
                    <a:pt x="2354622" y="185217"/>
                  </a:cubicBezTo>
                  <a:cubicBezTo>
                    <a:pt x="2431130" y="196989"/>
                    <a:pt x="2387463" y="233574"/>
                    <a:pt x="2433991" y="264596"/>
                  </a:cubicBezTo>
                  <a:cubicBezTo>
                    <a:pt x="2449118" y="274682"/>
                    <a:pt x="2486904" y="277826"/>
                    <a:pt x="2486904" y="277826"/>
                  </a:cubicBezTo>
                </a:path>
              </a:pathLst>
            </a:custGeom>
            <a:ln>
              <a:solidFill>
                <a:srgbClr val="25A14B"/>
              </a:solidFill>
              <a:tailEnd type="arrow" w="lg" len="lg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113974" y="2354905"/>
              <a:ext cx="3161542" cy="621801"/>
            </a:xfrm>
            <a:custGeom>
              <a:avLst/>
              <a:gdLst>
                <a:gd name="connsiteX0" fmla="*/ 0 w 3161542"/>
                <a:gd name="connsiteY0" fmla="*/ 317516 h 621801"/>
                <a:gd name="connsiteX1" fmla="*/ 79369 w 3161542"/>
                <a:gd name="connsiteY1" fmla="*/ 251367 h 621801"/>
                <a:gd name="connsiteX2" fmla="*/ 119054 w 3161542"/>
                <a:gd name="connsiteY2" fmla="*/ 224907 h 621801"/>
                <a:gd name="connsiteX3" fmla="*/ 145510 w 3161542"/>
                <a:gd name="connsiteY3" fmla="*/ 171988 h 621801"/>
                <a:gd name="connsiteX4" fmla="*/ 171967 w 3161542"/>
                <a:gd name="connsiteY4" fmla="*/ 132298 h 621801"/>
                <a:gd name="connsiteX5" fmla="*/ 211651 w 3161542"/>
                <a:gd name="connsiteY5" fmla="*/ 92609 h 621801"/>
                <a:gd name="connsiteX6" fmla="*/ 238108 w 3161542"/>
                <a:gd name="connsiteY6" fmla="*/ 52920 h 621801"/>
                <a:gd name="connsiteX7" fmla="*/ 277792 w 3161542"/>
                <a:gd name="connsiteY7" fmla="*/ 0 h 621801"/>
                <a:gd name="connsiteX8" fmla="*/ 476216 w 3161542"/>
                <a:gd name="connsiteY8" fmla="*/ 39690 h 621801"/>
                <a:gd name="connsiteX9" fmla="*/ 529128 w 3161542"/>
                <a:gd name="connsiteY9" fmla="*/ 119069 h 621801"/>
                <a:gd name="connsiteX10" fmla="*/ 634954 w 3161542"/>
                <a:gd name="connsiteY10" fmla="*/ 185218 h 621801"/>
                <a:gd name="connsiteX11" fmla="*/ 754008 w 3161542"/>
                <a:gd name="connsiteY11" fmla="*/ 92609 h 621801"/>
                <a:gd name="connsiteX12" fmla="*/ 806921 w 3161542"/>
                <a:gd name="connsiteY12" fmla="*/ 39690 h 621801"/>
                <a:gd name="connsiteX13" fmla="*/ 939203 w 3161542"/>
                <a:gd name="connsiteY13" fmla="*/ 52920 h 621801"/>
                <a:gd name="connsiteX14" fmla="*/ 992116 w 3161542"/>
                <a:gd name="connsiteY14" fmla="*/ 79379 h 621801"/>
                <a:gd name="connsiteX15" fmla="*/ 1097941 w 3161542"/>
                <a:gd name="connsiteY15" fmla="*/ 105839 h 621801"/>
                <a:gd name="connsiteX16" fmla="*/ 1137626 w 3161542"/>
                <a:gd name="connsiteY16" fmla="*/ 119069 h 621801"/>
                <a:gd name="connsiteX17" fmla="*/ 1362506 w 3161542"/>
                <a:gd name="connsiteY17" fmla="*/ 79379 h 621801"/>
                <a:gd name="connsiteX18" fmla="*/ 1402190 w 3161542"/>
                <a:gd name="connsiteY18" fmla="*/ 39690 h 621801"/>
                <a:gd name="connsiteX19" fmla="*/ 1481560 w 3161542"/>
                <a:gd name="connsiteY19" fmla="*/ 13230 h 621801"/>
                <a:gd name="connsiteX20" fmla="*/ 1547701 w 3161542"/>
                <a:gd name="connsiteY20" fmla="*/ 39690 h 621801"/>
                <a:gd name="connsiteX21" fmla="*/ 1640298 w 3161542"/>
                <a:gd name="connsiteY21" fmla="*/ 158758 h 621801"/>
                <a:gd name="connsiteX22" fmla="*/ 1679983 w 3161542"/>
                <a:gd name="connsiteY22" fmla="*/ 238137 h 621801"/>
                <a:gd name="connsiteX23" fmla="*/ 1746124 w 3161542"/>
                <a:gd name="connsiteY23" fmla="*/ 396895 h 621801"/>
                <a:gd name="connsiteX24" fmla="*/ 1759352 w 3161542"/>
                <a:gd name="connsiteY24" fmla="*/ 449814 h 621801"/>
                <a:gd name="connsiteX25" fmla="*/ 1785808 w 3161542"/>
                <a:gd name="connsiteY25" fmla="*/ 529193 h 621801"/>
                <a:gd name="connsiteX26" fmla="*/ 1812265 w 3161542"/>
                <a:gd name="connsiteY26" fmla="*/ 621801 h 621801"/>
                <a:gd name="connsiteX27" fmla="*/ 2103285 w 3161542"/>
                <a:gd name="connsiteY27" fmla="*/ 608571 h 621801"/>
                <a:gd name="connsiteX28" fmla="*/ 2222339 w 3161542"/>
                <a:gd name="connsiteY28" fmla="*/ 542422 h 621801"/>
                <a:gd name="connsiteX29" fmla="*/ 2354621 w 3161542"/>
                <a:gd name="connsiteY29" fmla="*/ 463044 h 621801"/>
                <a:gd name="connsiteX30" fmla="*/ 2460447 w 3161542"/>
                <a:gd name="connsiteY30" fmla="*/ 436584 h 621801"/>
                <a:gd name="connsiteX31" fmla="*/ 2513360 w 3161542"/>
                <a:gd name="connsiteY31" fmla="*/ 423354 h 621801"/>
                <a:gd name="connsiteX32" fmla="*/ 2698555 w 3161542"/>
                <a:gd name="connsiteY32" fmla="*/ 410124 h 621801"/>
                <a:gd name="connsiteX33" fmla="*/ 2791152 w 3161542"/>
                <a:gd name="connsiteY33" fmla="*/ 423354 h 621801"/>
                <a:gd name="connsiteX34" fmla="*/ 2844065 w 3161542"/>
                <a:gd name="connsiteY34" fmla="*/ 489503 h 621801"/>
                <a:gd name="connsiteX35" fmla="*/ 2883750 w 3161542"/>
                <a:gd name="connsiteY35" fmla="*/ 502733 h 621801"/>
                <a:gd name="connsiteX36" fmla="*/ 2949891 w 3161542"/>
                <a:gd name="connsiteY36" fmla="*/ 489503 h 621801"/>
                <a:gd name="connsiteX37" fmla="*/ 3161542 w 3161542"/>
                <a:gd name="connsiteY37" fmla="*/ 476273 h 62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61542" h="621801">
                  <a:moveTo>
                    <a:pt x="0" y="317516"/>
                  </a:moveTo>
                  <a:cubicBezTo>
                    <a:pt x="26456" y="295466"/>
                    <a:pt x="52185" y="272513"/>
                    <a:pt x="79369" y="251367"/>
                  </a:cubicBezTo>
                  <a:cubicBezTo>
                    <a:pt x="91918" y="241605"/>
                    <a:pt x="108876" y="237122"/>
                    <a:pt x="119054" y="224907"/>
                  </a:cubicBezTo>
                  <a:cubicBezTo>
                    <a:pt x="131678" y="209756"/>
                    <a:pt x="135726" y="189111"/>
                    <a:pt x="145510" y="171988"/>
                  </a:cubicBezTo>
                  <a:cubicBezTo>
                    <a:pt x="153398" y="158183"/>
                    <a:pt x="161789" y="144513"/>
                    <a:pt x="171967" y="132298"/>
                  </a:cubicBezTo>
                  <a:cubicBezTo>
                    <a:pt x="183943" y="117925"/>
                    <a:pt x="199675" y="106982"/>
                    <a:pt x="211651" y="92609"/>
                  </a:cubicBezTo>
                  <a:cubicBezTo>
                    <a:pt x="221829" y="80394"/>
                    <a:pt x="228867" y="65859"/>
                    <a:pt x="238108" y="52920"/>
                  </a:cubicBezTo>
                  <a:cubicBezTo>
                    <a:pt x="250923" y="34977"/>
                    <a:pt x="264564" y="17640"/>
                    <a:pt x="277792" y="0"/>
                  </a:cubicBezTo>
                  <a:cubicBezTo>
                    <a:pt x="343933" y="13230"/>
                    <a:pt x="415259" y="10812"/>
                    <a:pt x="476216" y="39690"/>
                  </a:cubicBezTo>
                  <a:cubicBezTo>
                    <a:pt x="504953" y="53304"/>
                    <a:pt x="506644" y="96582"/>
                    <a:pt x="529128" y="119069"/>
                  </a:cubicBezTo>
                  <a:cubicBezTo>
                    <a:pt x="594896" y="184844"/>
                    <a:pt x="557841" y="165937"/>
                    <a:pt x="634954" y="185218"/>
                  </a:cubicBezTo>
                  <a:cubicBezTo>
                    <a:pt x="691215" y="147706"/>
                    <a:pt x="688591" y="151491"/>
                    <a:pt x="754008" y="92609"/>
                  </a:cubicBezTo>
                  <a:cubicBezTo>
                    <a:pt x="772548" y="75921"/>
                    <a:pt x="789283" y="57330"/>
                    <a:pt x="806921" y="39690"/>
                  </a:cubicBezTo>
                  <a:cubicBezTo>
                    <a:pt x="851015" y="44100"/>
                    <a:pt x="895873" y="43634"/>
                    <a:pt x="939203" y="52920"/>
                  </a:cubicBezTo>
                  <a:cubicBezTo>
                    <a:pt x="958485" y="57052"/>
                    <a:pt x="973991" y="71610"/>
                    <a:pt x="992116" y="79379"/>
                  </a:cubicBezTo>
                  <a:cubicBezTo>
                    <a:pt x="1034452" y="97525"/>
                    <a:pt x="1048244" y="93413"/>
                    <a:pt x="1097941" y="105839"/>
                  </a:cubicBezTo>
                  <a:cubicBezTo>
                    <a:pt x="1111469" y="109221"/>
                    <a:pt x="1124398" y="114659"/>
                    <a:pt x="1137626" y="119069"/>
                  </a:cubicBezTo>
                  <a:cubicBezTo>
                    <a:pt x="1212586" y="105839"/>
                    <a:pt x="1289598" y="101254"/>
                    <a:pt x="1362506" y="79379"/>
                  </a:cubicBezTo>
                  <a:cubicBezTo>
                    <a:pt x="1380425" y="74003"/>
                    <a:pt x="1385836" y="48776"/>
                    <a:pt x="1402190" y="39690"/>
                  </a:cubicBezTo>
                  <a:cubicBezTo>
                    <a:pt x="1426568" y="26145"/>
                    <a:pt x="1481560" y="13230"/>
                    <a:pt x="1481560" y="13230"/>
                  </a:cubicBezTo>
                  <a:cubicBezTo>
                    <a:pt x="1503607" y="22050"/>
                    <a:pt x="1527944" y="26517"/>
                    <a:pt x="1547701" y="39690"/>
                  </a:cubicBezTo>
                  <a:cubicBezTo>
                    <a:pt x="1591203" y="68695"/>
                    <a:pt x="1616222" y="114613"/>
                    <a:pt x="1640298" y="158758"/>
                  </a:cubicBezTo>
                  <a:cubicBezTo>
                    <a:pt x="1654462" y="184729"/>
                    <a:pt x="1667970" y="211104"/>
                    <a:pt x="1679983" y="238137"/>
                  </a:cubicBezTo>
                  <a:cubicBezTo>
                    <a:pt x="1703264" y="290525"/>
                    <a:pt x="1732222" y="341278"/>
                    <a:pt x="1746124" y="396895"/>
                  </a:cubicBezTo>
                  <a:cubicBezTo>
                    <a:pt x="1750533" y="414535"/>
                    <a:pt x="1754128" y="432398"/>
                    <a:pt x="1759352" y="449814"/>
                  </a:cubicBezTo>
                  <a:cubicBezTo>
                    <a:pt x="1767365" y="476529"/>
                    <a:pt x="1779044" y="502135"/>
                    <a:pt x="1785808" y="529193"/>
                  </a:cubicBezTo>
                  <a:cubicBezTo>
                    <a:pt x="1802419" y="595641"/>
                    <a:pt x="1793288" y="564862"/>
                    <a:pt x="1812265" y="621801"/>
                  </a:cubicBezTo>
                  <a:cubicBezTo>
                    <a:pt x="1909272" y="617391"/>
                    <a:pt x="2006731" y="618917"/>
                    <a:pt x="2103285" y="608571"/>
                  </a:cubicBezTo>
                  <a:cubicBezTo>
                    <a:pt x="2196994" y="598530"/>
                    <a:pt x="2165224" y="586850"/>
                    <a:pt x="2222339" y="542422"/>
                  </a:cubicBezTo>
                  <a:cubicBezTo>
                    <a:pt x="2244978" y="524812"/>
                    <a:pt x="2318626" y="475044"/>
                    <a:pt x="2354621" y="463044"/>
                  </a:cubicBezTo>
                  <a:cubicBezTo>
                    <a:pt x="2389116" y="451544"/>
                    <a:pt x="2425172" y="445404"/>
                    <a:pt x="2460447" y="436584"/>
                  </a:cubicBezTo>
                  <a:cubicBezTo>
                    <a:pt x="2478085" y="432174"/>
                    <a:pt x="2495226" y="424649"/>
                    <a:pt x="2513360" y="423354"/>
                  </a:cubicBezTo>
                  <a:lnTo>
                    <a:pt x="2698555" y="410124"/>
                  </a:lnTo>
                  <a:cubicBezTo>
                    <a:pt x="2729421" y="414534"/>
                    <a:pt x="2761573" y="413493"/>
                    <a:pt x="2791152" y="423354"/>
                  </a:cubicBezTo>
                  <a:cubicBezTo>
                    <a:pt x="2814268" y="431060"/>
                    <a:pt x="2829281" y="477674"/>
                    <a:pt x="2844065" y="489503"/>
                  </a:cubicBezTo>
                  <a:cubicBezTo>
                    <a:pt x="2854953" y="498214"/>
                    <a:pt x="2870522" y="498323"/>
                    <a:pt x="2883750" y="502733"/>
                  </a:cubicBezTo>
                  <a:cubicBezTo>
                    <a:pt x="2905797" y="498323"/>
                    <a:pt x="2927545" y="491986"/>
                    <a:pt x="2949891" y="489503"/>
                  </a:cubicBezTo>
                  <a:cubicBezTo>
                    <a:pt x="3078076" y="475258"/>
                    <a:pt x="3077475" y="476273"/>
                    <a:pt x="3161542" y="476273"/>
                  </a:cubicBezTo>
                </a:path>
              </a:pathLst>
            </a:custGeom>
            <a:ln>
              <a:solidFill>
                <a:schemeClr val="tx2"/>
              </a:solidFill>
              <a:tailEnd type="arrow" w="lg" len="lg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140430" y="2447514"/>
              <a:ext cx="3148314" cy="846707"/>
            </a:xfrm>
            <a:custGeom>
              <a:avLst/>
              <a:gdLst>
                <a:gd name="connsiteX0" fmla="*/ 0 w 3148314"/>
                <a:gd name="connsiteY0" fmla="*/ 198447 h 846707"/>
                <a:gd name="connsiteX1" fmla="*/ 489443 w 3148314"/>
                <a:gd name="connsiteY1" fmla="*/ 211677 h 846707"/>
                <a:gd name="connsiteX2" fmla="*/ 595269 w 3148314"/>
                <a:gd name="connsiteY2" fmla="*/ 264596 h 846707"/>
                <a:gd name="connsiteX3" fmla="*/ 634954 w 3148314"/>
                <a:gd name="connsiteY3" fmla="*/ 304285 h 846707"/>
                <a:gd name="connsiteX4" fmla="*/ 714323 w 3148314"/>
                <a:gd name="connsiteY4" fmla="*/ 343975 h 846707"/>
                <a:gd name="connsiteX5" fmla="*/ 754008 w 3148314"/>
                <a:gd name="connsiteY5" fmla="*/ 370434 h 846707"/>
                <a:gd name="connsiteX6" fmla="*/ 846605 w 3148314"/>
                <a:gd name="connsiteY6" fmla="*/ 449813 h 846707"/>
                <a:gd name="connsiteX7" fmla="*/ 899518 w 3148314"/>
                <a:gd name="connsiteY7" fmla="*/ 582111 h 846707"/>
                <a:gd name="connsiteX8" fmla="*/ 912746 w 3148314"/>
                <a:gd name="connsiteY8" fmla="*/ 661490 h 846707"/>
                <a:gd name="connsiteX9" fmla="*/ 965659 w 3148314"/>
                <a:gd name="connsiteY9" fmla="*/ 807018 h 846707"/>
                <a:gd name="connsiteX10" fmla="*/ 992115 w 3148314"/>
                <a:gd name="connsiteY10" fmla="*/ 846707 h 846707"/>
                <a:gd name="connsiteX11" fmla="*/ 1045028 w 3148314"/>
                <a:gd name="connsiteY11" fmla="*/ 807018 h 846707"/>
                <a:gd name="connsiteX12" fmla="*/ 1164082 w 3148314"/>
                <a:gd name="connsiteY12" fmla="*/ 674720 h 846707"/>
                <a:gd name="connsiteX13" fmla="*/ 1216995 w 3148314"/>
                <a:gd name="connsiteY13" fmla="*/ 568881 h 846707"/>
                <a:gd name="connsiteX14" fmla="*/ 1283136 w 3148314"/>
                <a:gd name="connsiteY14" fmla="*/ 489503 h 846707"/>
                <a:gd name="connsiteX15" fmla="*/ 1336049 w 3148314"/>
                <a:gd name="connsiteY15" fmla="*/ 410124 h 846707"/>
                <a:gd name="connsiteX16" fmla="*/ 1375733 w 3148314"/>
                <a:gd name="connsiteY16" fmla="*/ 343975 h 846707"/>
                <a:gd name="connsiteX17" fmla="*/ 1441875 w 3148314"/>
                <a:gd name="connsiteY17" fmla="*/ 238136 h 846707"/>
                <a:gd name="connsiteX18" fmla="*/ 1494787 w 3148314"/>
                <a:gd name="connsiteY18" fmla="*/ 211677 h 846707"/>
                <a:gd name="connsiteX19" fmla="*/ 1613841 w 3148314"/>
                <a:gd name="connsiteY19" fmla="*/ 185217 h 846707"/>
                <a:gd name="connsiteX20" fmla="*/ 2090057 w 3148314"/>
                <a:gd name="connsiteY20" fmla="*/ 198447 h 846707"/>
                <a:gd name="connsiteX21" fmla="*/ 2129741 w 3148314"/>
                <a:gd name="connsiteY21" fmla="*/ 277826 h 846707"/>
                <a:gd name="connsiteX22" fmla="*/ 2169426 w 3148314"/>
                <a:gd name="connsiteY22" fmla="*/ 291056 h 846707"/>
                <a:gd name="connsiteX23" fmla="*/ 2314936 w 3148314"/>
                <a:gd name="connsiteY23" fmla="*/ 277826 h 846707"/>
                <a:gd name="connsiteX24" fmla="*/ 2341393 w 3148314"/>
                <a:gd name="connsiteY24" fmla="*/ 238136 h 846707"/>
                <a:gd name="connsiteX25" fmla="*/ 2420762 w 3148314"/>
                <a:gd name="connsiteY25" fmla="*/ 158758 h 846707"/>
                <a:gd name="connsiteX26" fmla="*/ 2460447 w 3148314"/>
                <a:gd name="connsiteY26" fmla="*/ 105838 h 846707"/>
                <a:gd name="connsiteX27" fmla="*/ 2526588 w 3148314"/>
                <a:gd name="connsiteY27" fmla="*/ 66149 h 846707"/>
                <a:gd name="connsiteX28" fmla="*/ 2632413 w 3148314"/>
                <a:gd name="connsiteY28" fmla="*/ 0 h 846707"/>
                <a:gd name="connsiteX29" fmla="*/ 3029260 w 3148314"/>
                <a:gd name="connsiteY29" fmla="*/ 13230 h 846707"/>
                <a:gd name="connsiteX30" fmla="*/ 3108629 w 3148314"/>
                <a:gd name="connsiteY30" fmla="*/ 39689 h 846707"/>
                <a:gd name="connsiteX31" fmla="*/ 3148314 w 3148314"/>
                <a:gd name="connsiteY31" fmla="*/ 39689 h 846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48314" h="846707">
                  <a:moveTo>
                    <a:pt x="0" y="198447"/>
                  </a:moveTo>
                  <a:cubicBezTo>
                    <a:pt x="205202" y="169128"/>
                    <a:pt x="140735" y="171820"/>
                    <a:pt x="489443" y="211677"/>
                  </a:cubicBezTo>
                  <a:cubicBezTo>
                    <a:pt x="517623" y="214898"/>
                    <a:pt x="571128" y="244476"/>
                    <a:pt x="595269" y="264596"/>
                  </a:cubicBezTo>
                  <a:cubicBezTo>
                    <a:pt x="609641" y="276574"/>
                    <a:pt x="620582" y="292307"/>
                    <a:pt x="634954" y="304285"/>
                  </a:cubicBezTo>
                  <a:cubicBezTo>
                    <a:pt x="691820" y="351679"/>
                    <a:pt x="654661" y="314141"/>
                    <a:pt x="714323" y="343975"/>
                  </a:cubicBezTo>
                  <a:cubicBezTo>
                    <a:pt x="728543" y="351086"/>
                    <a:pt x="741071" y="361192"/>
                    <a:pt x="754008" y="370434"/>
                  </a:cubicBezTo>
                  <a:cubicBezTo>
                    <a:pt x="813396" y="412859"/>
                    <a:pt x="798535" y="401738"/>
                    <a:pt x="846605" y="449813"/>
                  </a:cubicBezTo>
                  <a:cubicBezTo>
                    <a:pt x="864243" y="493912"/>
                    <a:pt x="891711" y="535261"/>
                    <a:pt x="899518" y="582111"/>
                  </a:cubicBezTo>
                  <a:cubicBezTo>
                    <a:pt x="903927" y="608571"/>
                    <a:pt x="906241" y="635466"/>
                    <a:pt x="912746" y="661490"/>
                  </a:cubicBezTo>
                  <a:cubicBezTo>
                    <a:pt x="918919" y="686183"/>
                    <a:pt x="952511" y="780718"/>
                    <a:pt x="965659" y="807018"/>
                  </a:cubicBezTo>
                  <a:cubicBezTo>
                    <a:pt x="972769" y="821239"/>
                    <a:pt x="983296" y="833477"/>
                    <a:pt x="992115" y="846707"/>
                  </a:cubicBezTo>
                  <a:cubicBezTo>
                    <a:pt x="1009753" y="833477"/>
                    <a:pt x="1028436" y="821538"/>
                    <a:pt x="1045028" y="807018"/>
                  </a:cubicBezTo>
                  <a:cubicBezTo>
                    <a:pt x="1077032" y="779011"/>
                    <a:pt x="1144464" y="705241"/>
                    <a:pt x="1164082" y="674720"/>
                  </a:cubicBezTo>
                  <a:cubicBezTo>
                    <a:pt x="1185409" y="641540"/>
                    <a:pt x="1195668" y="602061"/>
                    <a:pt x="1216995" y="568881"/>
                  </a:cubicBezTo>
                  <a:cubicBezTo>
                    <a:pt x="1235618" y="539909"/>
                    <a:pt x="1262473" y="517057"/>
                    <a:pt x="1283136" y="489503"/>
                  </a:cubicBezTo>
                  <a:cubicBezTo>
                    <a:pt x="1302214" y="464062"/>
                    <a:pt x="1318978" y="436953"/>
                    <a:pt x="1336049" y="410124"/>
                  </a:cubicBezTo>
                  <a:cubicBezTo>
                    <a:pt x="1349853" y="388430"/>
                    <a:pt x="1363421" y="366549"/>
                    <a:pt x="1375733" y="343975"/>
                  </a:cubicBezTo>
                  <a:cubicBezTo>
                    <a:pt x="1395359" y="307990"/>
                    <a:pt x="1405310" y="262515"/>
                    <a:pt x="1441875" y="238136"/>
                  </a:cubicBezTo>
                  <a:cubicBezTo>
                    <a:pt x="1458282" y="227197"/>
                    <a:pt x="1476323" y="218602"/>
                    <a:pt x="1494787" y="211677"/>
                  </a:cubicBezTo>
                  <a:cubicBezTo>
                    <a:pt x="1516138" y="203670"/>
                    <a:pt x="1595880" y="188810"/>
                    <a:pt x="1613841" y="185217"/>
                  </a:cubicBezTo>
                  <a:cubicBezTo>
                    <a:pt x="1772580" y="189627"/>
                    <a:pt x="1932130" y="181821"/>
                    <a:pt x="2090057" y="198447"/>
                  </a:cubicBezTo>
                  <a:cubicBezTo>
                    <a:pt x="2117475" y="201333"/>
                    <a:pt x="2117426" y="265509"/>
                    <a:pt x="2129741" y="277826"/>
                  </a:cubicBezTo>
                  <a:cubicBezTo>
                    <a:pt x="2139600" y="287687"/>
                    <a:pt x="2156198" y="286646"/>
                    <a:pt x="2169426" y="291056"/>
                  </a:cubicBezTo>
                  <a:cubicBezTo>
                    <a:pt x="2217929" y="286646"/>
                    <a:pt x="2268387" y="292151"/>
                    <a:pt x="2314936" y="277826"/>
                  </a:cubicBezTo>
                  <a:cubicBezTo>
                    <a:pt x="2330133" y="273149"/>
                    <a:pt x="2330830" y="250020"/>
                    <a:pt x="2341393" y="238136"/>
                  </a:cubicBezTo>
                  <a:cubicBezTo>
                    <a:pt x="2366250" y="210169"/>
                    <a:pt x="2395733" y="186571"/>
                    <a:pt x="2420762" y="158758"/>
                  </a:cubicBezTo>
                  <a:cubicBezTo>
                    <a:pt x="2435511" y="142368"/>
                    <a:pt x="2443854" y="120358"/>
                    <a:pt x="2460447" y="105838"/>
                  </a:cubicBezTo>
                  <a:cubicBezTo>
                    <a:pt x="2479796" y="88906"/>
                    <a:pt x="2506020" y="81577"/>
                    <a:pt x="2526588" y="66149"/>
                  </a:cubicBezTo>
                  <a:cubicBezTo>
                    <a:pt x="2623402" y="-6471"/>
                    <a:pt x="2497700" y="53890"/>
                    <a:pt x="2632413" y="0"/>
                  </a:cubicBezTo>
                  <a:cubicBezTo>
                    <a:pt x="2764695" y="4410"/>
                    <a:pt x="2897361" y="2237"/>
                    <a:pt x="3029260" y="13230"/>
                  </a:cubicBezTo>
                  <a:cubicBezTo>
                    <a:pt x="3057051" y="15546"/>
                    <a:pt x="3080741" y="39689"/>
                    <a:pt x="3108629" y="39689"/>
                  </a:cubicBezTo>
                  <a:lnTo>
                    <a:pt x="3148314" y="39689"/>
                  </a:lnTo>
                </a:path>
              </a:pathLst>
            </a:custGeom>
            <a:ln>
              <a:solidFill>
                <a:schemeClr val="tx1"/>
              </a:solidFill>
              <a:tailEnd type="arrow" w="lg" len="lg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153658" y="2460744"/>
              <a:ext cx="3095401" cy="729497"/>
            </a:xfrm>
            <a:custGeom>
              <a:avLst/>
              <a:gdLst>
                <a:gd name="connsiteX0" fmla="*/ 0 w 3095401"/>
                <a:gd name="connsiteY0" fmla="*/ 171987 h 729497"/>
                <a:gd name="connsiteX1" fmla="*/ 171967 w 3095401"/>
                <a:gd name="connsiteY1" fmla="*/ 185217 h 729497"/>
                <a:gd name="connsiteX2" fmla="*/ 291020 w 3095401"/>
                <a:gd name="connsiteY2" fmla="*/ 277826 h 729497"/>
                <a:gd name="connsiteX3" fmla="*/ 330705 w 3095401"/>
                <a:gd name="connsiteY3" fmla="*/ 304285 h 729497"/>
                <a:gd name="connsiteX4" fmla="*/ 343933 w 3095401"/>
                <a:gd name="connsiteY4" fmla="*/ 357204 h 729497"/>
                <a:gd name="connsiteX5" fmla="*/ 423303 w 3095401"/>
                <a:gd name="connsiteY5" fmla="*/ 383664 h 729497"/>
                <a:gd name="connsiteX6" fmla="*/ 542356 w 3095401"/>
                <a:gd name="connsiteY6" fmla="*/ 370434 h 729497"/>
                <a:gd name="connsiteX7" fmla="*/ 582041 w 3095401"/>
                <a:gd name="connsiteY7" fmla="*/ 330745 h 729497"/>
                <a:gd name="connsiteX8" fmla="*/ 621726 w 3095401"/>
                <a:gd name="connsiteY8" fmla="*/ 317515 h 729497"/>
                <a:gd name="connsiteX9" fmla="*/ 661410 w 3095401"/>
                <a:gd name="connsiteY9" fmla="*/ 291055 h 729497"/>
                <a:gd name="connsiteX10" fmla="*/ 767236 w 3095401"/>
                <a:gd name="connsiteY10" fmla="*/ 238136 h 729497"/>
                <a:gd name="connsiteX11" fmla="*/ 912746 w 3095401"/>
                <a:gd name="connsiteY11" fmla="*/ 158757 h 729497"/>
                <a:gd name="connsiteX12" fmla="*/ 965659 w 3095401"/>
                <a:gd name="connsiteY12" fmla="*/ 145528 h 729497"/>
                <a:gd name="connsiteX13" fmla="*/ 1375734 w 3095401"/>
                <a:gd name="connsiteY13" fmla="*/ 132298 h 729497"/>
                <a:gd name="connsiteX14" fmla="*/ 1415418 w 3095401"/>
                <a:gd name="connsiteY14" fmla="*/ 105838 h 729497"/>
                <a:gd name="connsiteX15" fmla="*/ 1441875 w 3095401"/>
                <a:gd name="connsiteY15" fmla="*/ 79378 h 729497"/>
                <a:gd name="connsiteX16" fmla="*/ 1521244 w 3095401"/>
                <a:gd name="connsiteY16" fmla="*/ 52919 h 729497"/>
                <a:gd name="connsiteX17" fmla="*/ 1627070 w 3095401"/>
                <a:gd name="connsiteY17" fmla="*/ 0 h 729497"/>
                <a:gd name="connsiteX18" fmla="*/ 1825493 w 3095401"/>
                <a:gd name="connsiteY18" fmla="*/ 13229 h 729497"/>
                <a:gd name="connsiteX19" fmla="*/ 1904862 w 3095401"/>
                <a:gd name="connsiteY19" fmla="*/ 52919 h 729497"/>
                <a:gd name="connsiteX20" fmla="*/ 1944547 w 3095401"/>
                <a:gd name="connsiteY20" fmla="*/ 66149 h 729497"/>
                <a:gd name="connsiteX21" fmla="*/ 2010688 w 3095401"/>
                <a:gd name="connsiteY21" fmla="*/ 145528 h 729497"/>
                <a:gd name="connsiteX22" fmla="*/ 2037144 w 3095401"/>
                <a:gd name="connsiteY22" fmla="*/ 185217 h 729497"/>
                <a:gd name="connsiteX23" fmla="*/ 2063601 w 3095401"/>
                <a:gd name="connsiteY23" fmla="*/ 211677 h 729497"/>
                <a:gd name="connsiteX24" fmla="*/ 2116513 w 3095401"/>
                <a:gd name="connsiteY24" fmla="*/ 277826 h 729497"/>
                <a:gd name="connsiteX25" fmla="*/ 2169426 w 3095401"/>
                <a:gd name="connsiteY25" fmla="*/ 317515 h 729497"/>
                <a:gd name="connsiteX26" fmla="*/ 2195883 w 3095401"/>
                <a:gd name="connsiteY26" fmla="*/ 343975 h 729497"/>
                <a:gd name="connsiteX27" fmla="*/ 2288480 w 3095401"/>
                <a:gd name="connsiteY27" fmla="*/ 383664 h 729497"/>
                <a:gd name="connsiteX28" fmla="*/ 2328165 w 3095401"/>
                <a:gd name="connsiteY28" fmla="*/ 410124 h 729497"/>
                <a:gd name="connsiteX29" fmla="*/ 2420762 w 3095401"/>
                <a:gd name="connsiteY29" fmla="*/ 436583 h 729497"/>
                <a:gd name="connsiteX30" fmla="*/ 2592729 w 3095401"/>
                <a:gd name="connsiteY30" fmla="*/ 476273 h 729497"/>
                <a:gd name="connsiteX31" fmla="*/ 2672098 w 3095401"/>
                <a:gd name="connsiteY31" fmla="*/ 529192 h 729497"/>
                <a:gd name="connsiteX32" fmla="*/ 2711783 w 3095401"/>
                <a:gd name="connsiteY32" fmla="*/ 555651 h 729497"/>
                <a:gd name="connsiteX33" fmla="*/ 2791152 w 3095401"/>
                <a:gd name="connsiteY33" fmla="*/ 621800 h 729497"/>
                <a:gd name="connsiteX34" fmla="*/ 2830837 w 3095401"/>
                <a:gd name="connsiteY34" fmla="*/ 674720 h 729497"/>
                <a:gd name="connsiteX35" fmla="*/ 3095401 w 3095401"/>
                <a:gd name="connsiteY35" fmla="*/ 714409 h 72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095401" h="729497">
                  <a:moveTo>
                    <a:pt x="0" y="171987"/>
                  </a:moveTo>
                  <a:cubicBezTo>
                    <a:pt x="57322" y="176397"/>
                    <a:pt x="116369" y="170584"/>
                    <a:pt x="171967" y="185217"/>
                  </a:cubicBezTo>
                  <a:cubicBezTo>
                    <a:pt x="230608" y="200651"/>
                    <a:pt x="250207" y="243811"/>
                    <a:pt x="291020" y="277826"/>
                  </a:cubicBezTo>
                  <a:cubicBezTo>
                    <a:pt x="303233" y="288005"/>
                    <a:pt x="317477" y="295465"/>
                    <a:pt x="330705" y="304285"/>
                  </a:cubicBezTo>
                  <a:cubicBezTo>
                    <a:pt x="335114" y="321925"/>
                    <a:pt x="330129" y="345370"/>
                    <a:pt x="343933" y="357204"/>
                  </a:cubicBezTo>
                  <a:cubicBezTo>
                    <a:pt x="365106" y="375355"/>
                    <a:pt x="423303" y="383664"/>
                    <a:pt x="423303" y="383664"/>
                  </a:cubicBezTo>
                  <a:cubicBezTo>
                    <a:pt x="462987" y="379254"/>
                    <a:pt x="504477" y="383062"/>
                    <a:pt x="542356" y="370434"/>
                  </a:cubicBezTo>
                  <a:cubicBezTo>
                    <a:pt x="560104" y="364517"/>
                    <a:pt x="566475" y="341123"/>
                    <a:pt x="582041" y="330745"/>
                  </a:cubicBezTo>
                  <a:cubicBezTo>
                    <a:pt x="593643" y="323010"/>
                    <a:pt x="608498" y="321925"/>
                    <a:pt x="621726" y="317515"/>
                  </a:cubicBezTo>
                  <a:cubicBezTo>
                    <a:pt x="634954" y="308695"/>
                    <a:pt x="647453" y="298669"/>
                    <a:pt x="661410" y="291055"/>
                  </a:cubicBezTo>
                  <a:cubicBezTo>
                    <a:pt x="696033" y="272167"/>
                    <a:pt x="733792" y="259041"/>
                    <a:pt x="767236" y="238136"/>
                  </a:cubicBezTo>
                  <a:cubicBezTo>
                    <a:pt x="851734" y="185318"/>
                    <a:pt x="844710" y="178198"/>
                    <a:pt x="912746" y="158757"/>
                  </a:cubicBezTo>
                  <a:cubicBezTo>
                    <a:pt x="930227" y="153762"/>
                    <a:pt x="947508" y="146565"/>
                    <a:pt x="965659" y="145528"/>
                  </a:cubicBezTo>
                  <a:cubicBezTo>
                    <a:pt x="1102199" y="137725"/>
                    <a:pt x="1239042" y="136708"/>
                    <a:pt x="1375734" y="132298"/>
                  </a:cubicBezTo>
                  <a:cubicBezTo>
                    <a:pt x="1388962" y="123478"/>
                    <a:pt x="1403004" y="115771"/>
                    <a:pt x="1415418" y="105838"/>
                  </a:cubicBezTo>
                  <a:cubicBezTo>
                    <a:pt x="1425157" y="98046"/>
                    <a:pt x="1430719" y="84956"/>
                    <a:pt x="1441875" y="79378"/>
                  </a:cubicBezTo>
                  <a:cubicBezTo>
                    <a:pt x="1466818" y="66905"/>
                    <a:pt x="1495351" y="63277"/>
                    <a:pt x="1521244" y="52919"/>
                  </a:cubicBezTo>
                  <a:cubicBezTo>
                    <a:pt x="1602146" y="20554"/>
                    <a:pt x="1567628" y="39632"/>
                    <a:pt x="1627070" y="0"/>
                  </a:cubicBezTo>
                  <a:cubicBezTo>
                    <a:pt x="1693211" y="4410"/>
                    <a:pt x="1759611" y="5908"/>
                    <a:pt x="1825493" y="13229"/>
                  </a:cubicBezTo>
                  <a:cubicBezTo>
                    <a:pt x="1868240" y="17979"/>
                    <a:pt x="1867281" y="34126"/>
                    <a:pt x="1904862" y="52919"/>
                  </a:cubicBezTo>
                  <a:cubicBezTo>
                    <a:pt x="1917334" y="59156"/>
                    <a:pt x="1931319" y="61739"/>
                    <a:pt x="1944547" y="66149"/>
                  </a:cubicBezTo>
                  <a:cubicBezTo>
                    <a:pt x="2010232" y="164689"/>
                    <a:pt x="1925811" y="43663"/>
                    <a:pt x="2010688" y="145528"/>
                  </a:cubicBezTo>
                  <a:cubicBezTo>
                    <a:pt x="2020866" y="157743"/>
                    <a:pt x="2027212" y="172801"/>
                    <a:pt x="2037144" y="185217"/>
                  </a:cubicBezTo>
                  <a:cubicBezTo>
                    <a:pt x="2044935" y="194957"/>
                    <a:pt x="2055485" y="202207"/>
                    <a:pt x="2063601" y="211677"/>
                  </a:cubicBezTo>
                  <a:cubicBezTo>
                    <a:pt x="2081975" y="233116"/>
                    <a:pt x="2096548" y="257859"/>
                    <a:pt x="2116513" y="277826"/>
                  </a:cubicBezTo>
                  <a:cubicBezTo>
                    <a:pt x="2132102" y="293417"/>
                    <a:pt x="2152489" y="303399"/>
                    <a:pt x="2169426" y="317515"/>
                  </a:cubicBezTo>
                  <a:cubicBezTo>
                    <a:pt x="2179007" y="325500"/>
                    <a:pt x="2185505" y="337056"/>
                    <a:pt x="2195883" y="343975"/>
                  </a:cubicBezTo>
                  <a:cubicBezTo>
                    <a:pt x="2278463" y="399034"/>
                    <a:pt x="2217930" y="348384"/>
                    <a:pt x="2288480" y="383664"/>
                  </a:cubicBezTo>
                  <a:cubicBezTo>
                    <a:pt x="2302700" y="390775"/>
                    <a:pt x="2313945" y="403013"/>
                    <a:pt x="2328165" y="410124"/>
                  </a:cubicBezTo>
                  <a:cubicBezTo>
                    <a:pt x="2346210" y="419148"/>
                    <a:pt x="2405024" y="432951"/>
                    <a:pt x="2420762" y="436583"/>
                  </a:cubicBezTo>
                  <a:cubicBezTo>
                    <a:pt x="2618364" y="482190"/>
                    <a:pt x="2473186" y="446383"/>
                    <a:pt x="2592729" y="476273"/>
                  </a:cubicBezTo>
                  <a:lnTo>
                    <a:pt x="2672098" y="529192"/>
                  </a:lnTo>
                  <a:cubicBezTo>
                    <a:pt x="2685326" y="538012"/>
                    <a:pt x="2700542" y="544408"/>
                    <a:pt x="2711783" y="555651"/>
                  </a:cubicBezTo>
                  <a:cubicBezTo>
                    <a:pt x="2762708" y="606584"/>
                    <a:pt x="2735901" y="584963"/>
                    <a:pt x="2791152" y="621800"/>
                  </a:cubicBezTo>
                  <a:cubicBezTo>
                    <a:pt x="2804380" y="639440"/>
                    <a:pt x="2816489" y="657978"/>
                    <a:pt x="2830837" y="674720"/>
                  </a:cubicBezTo>
                  <a:cubicBezTo>
                    <a:pt x="2910281" y="767417"/>
                    <a:pt x="2904866" y="714409"/>
                    <a:pt x="3095401" y="714409"/>
                  </a:cubicBezTo>
                </a:path>
              </a:pathLst>
            </a:custGeom>
            <a:ln>
              <a:solidFill>
                <a:schemeClr val="accent2"/>
              </a:solidFill>
              <a:tailEnd type="arrow" w="lg" len="lg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 bwMode="auto">
            <a:xfrm rot="16200000">
              <a:off x="5400092" y="2312876"/>
              <a:ext cx="648072" cy="3168352"/>
            </a:xfrm>
            <a:prstGeom prst="leftBrace">
              <a:avLst/>
            </a:prstGeom>
            <a:noFill/>
            <a:ln w="38100" cap="flat" cmpd="sng" algn="ctr">
              <a:solidFill>
                <a:srgbClr val="2A50BA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3496" y="4135850"/>
              <a:ext cx="32403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Do multiple runs of the simulation starting from there for each condition to test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11560" y="551723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After, collect statistics or </a:t>
            </a:r>
            <a:r>
              <a:rPr lang="en-US" dirty="0" err="1" smtClean="0"/>
              <a:t>visualisations</a:t>
            </a:r>
            <a:r>
              <a:rPr lang="en-US" dirty="0" smtClean="0"/>
              <a:t> about what happened in the runs to understand the possible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</a:t>
            </a:r>
            <a:r>
              <a:rPr lang="en-US" dirty="0" smtClean="0"/>
              <a:t>fisheries collapses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5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version of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and higher order entities (</a:t>
            </a:r>
            <a:r>
              <a:rPr lang="en-US" dirty="0" smtClean="0">
                <a:solidFill>
                  <a:schemeClr val="bg2"/>
                </a:solidFill>
              </a:rPr>
              <a:t>fish</a:t>
            </a:r>
            <a:r>
              <a:rPr lang="en-US" dirty="0" smtClean="0"/>
              <a:t>) distinguished (</a:t>
            </a:r>
            <a:r>
              <a:rPr lang="en-US" dirty="0" smtClean="0">
                <a:solidFill>
                  <a:srgbClr val="656565"/>
                </a:solidFill>
              </a:rPr>
              <a:t>no photosynthesizing herbivores!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First a rich competing plant ecology is evolved</a:t>
            </a:r>
          </a:p>
          <a:p>
            <a:r>
              <a:rPr lang="en-US" dirty="0" smtClean="0"/>
              <a:t>Then single fish injected until fish take hold and evolve until there is an ecology of many fish species, run for a bit to allow ‘transients’ to go</a:t>
            </a:r>
          </a:p>
          <a:p>
            <a:r>
              <a:rPr lang="en-US" dirty="0" smtClean="0"/>
              <a:t>This state then frozen and saved</a:t>
            </a:r>
          </a:p>
          <a:p>
            <a:r>
              <a:rPr lang="en-US" dirty="0" smtClean="0"/>
              <a:t>From this point different ‘fishing’ polices implemented and the simulations then </a:t>
            </a:r>
            <a:r>
              <a:rPr lang="en-US" dirty="0" smtClean="0"/>
              <a:t>run lots of time with </a:t>
            </a:r>
            <a:r>
              <a:rPr lang="en-US" dirty="0" smtClean="0"/>
              <a:t>the outcomes then </a:t>
            </a:r>
            <a:r>
              <a:rPr lang="en-US" dirty="0" err="1" smtClean="0"/>
              <a:t>analysed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3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366936"/>
            <a:ext cx="7560840" cy="685800"/>
          </a:xfrm>
        </p:spPr>
        <p:txBody>
          <a:bodyPr/>
          <a:lstStyle/>
          <a:p>
            <a:r>
              <a:rPr lang="en-US" dirty="0" smtClean="0"/>
              <a:t>Total Extinction Prob. &amp; Av. Total Harvest (last 100 ticks</a:t>
            </a:r>
            <a:r>
              <a:rPr lang="en-US" dirty="0" smtClean="0"/>
              <a:t>) run 20 times </a:t>
            </a:r>
            <a:r>
              <a:rPr lang="en-US" dirty="0" smtClean="0"/>
              <a:t>for different catch levels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034" r="3955" b="9388"/>
          <a:stretch/>
        </p:blipFill>
        <p:spPr>
          <a:xfrm>
            <a:off x="539552" y="1844825"/>
            <a:ext cx="8574987" cy="4271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136" y="6093297"/>
            <a:ext cx="3065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Catch level (per tick)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382810" y="3191123"/>
            <a:ext cx="3442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Proportion of Maximum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13189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Num</a:t>
            </a:r>
            <a:r>
              <a:rPr lang="en-US" dirty="0" smtClean="0"/>
              <a:t> Fish (all species, 20 runs) – catch level 25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266" r="14911" b="7598"/>
          <a:stretch/>
        </p:blipFill>
        <p:spPr>
          <a:xfrm>
            <a:off x="395536" y="1700808"/>
            <a:ext cx="8430411" cy="448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47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Num</a:t>
            </a:r>
            <a:r>
              <a:rPr lang="en-US" dirty="0" smtClean="0"/>
              <a:t> </a:t>
            </a:r>
            <a:r>
              <a:rPr lang="en-US" dirty="0"/>
              <a:t>Fish </a:t>
            </a:r>
            <a:r>
              <a:rPr lang="en-US" dirty="0" smtClean="0"/>
              <a:t>(</a:t>
            </a:r>
            <a:r>
              <a:rPr lang="en-US" dirty="0"/>
              <a:t>all species, </a:t>
            </a:r>
            <a:r>
              <a:rPr lang="en-US" dirty="0" smtClean="0"/>
              <a:t>20 runs) – </a:t>
            </a:r>
            <a:r>
              <a:rPr lang="en-US" dirty="0"/>
              <a:t>catch level </a:t>
            </a:r>
            <a:r>
              <a:rPr lang="en-US" dirty="0" smtClean="0"/>
              <a:t>35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452" r="26699" b="11369"/>
          <a:stretch/>
        </p:blipFill>
        <p:spPr>
          <a:xfrm>
            <a:off x="107504" y="1628800"/>
            <a:ext cx="8640960" cy="45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56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Num</a:t>
            </a:r>
            <a:r>
              <a:rPr lang="en-US" dirty="0" smtClean="0"/>
              <a:t> </a:t>
            </a:r>
            <a:r>
              <a:rPr lang="en-US" dirty="0"/>
              <a:t>Fish </a:t>
            </a:r>
            <a:r>
              <a:rPr lang="en-US" dirty="0" smtClean="0"/>
              <a:t>(</a:t>
            </a:r>
            <a:r>
              <a:rPr lang="en-US" dirty="0"/>
              <a:t>all species, </a:t>
            </a:r>
            <a:r>
              <a:rPr lang="en-US" dirty="0" smtClean="0"/>
              <a:t>20 runs) – </a:t>
            </a:r>
            <a:r>
              <a:rPr lang="en-US" dirty="0"/>
              <a:t>catch level </a:t>
            </a:r>
            <a:r>
              <a:rPr lang="en-US" dirty="0" smtClean="0"/>
              <a:t>50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477" r="14479" b="7466"/>
          <a:stretch/>
        </p:blipFill>
        <p:spPr>
          <a:xfrm>
            <a:off x="314035" y="1698871"/>
            <a:ext cx="8434429" cy="45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5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had gone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is-IS" i="1" dirty="0" smtClean="0">
                <a:solidFill>
                  <a:schemeClr val="accent2"/>
                </a:solidFill>
              </a:rPr>
              <a:t>…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</a:rPr>
              <a:t>the idea of a strongly rebuilding Northern cod stock that was so powerful that </a:t>
            </a:r>
            <a:r>
              <a:rPr lang="en-US" i="1" dirty="0" smtClean="0">
                <a:solidFill>
                  <a:schemeClr val="accent2"/>
                </a:solidFill>
              </a:rPr>
              <a:t>it </a:t>
            </a:r>
            <a:r>
              <a:rPr lang="is-IS" i="1" dirty="0" smtClean="0">
                <a:solidFill>
                  <a:schemeClr val="accent2"/>
                </a:solidFill>
              </a:rPr>
              <a:t>…[was]...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</a:rPr>
              <a:t>read </a:t>
            </a:r>
            <a:r>
              <a:rPr lang="en-US" i="1" dirty="0" smtClean="0">
                <a:solidFill>
                  <a:schemeClr val="accent2"/>
                </a:solidFill>
              </a:rPr>
              <a:t>back</a:t>
            </a:r>
            <a:r>
              <a:rPr lang="is-IS" i="1" dirty="0" smtClean="0">
                <a:solidFill>
                  <a:schemeClr val="accent2"/>
                </a:solidFill>
              </a:rPr>
              <a:t>…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accent2"/>
                </a:solidFill>
              </a:rPr>
              <a:t>through analytical models built upon necessary but hypothetical assumptions about population and ecosystem dynamics. Further, those models required considerable subjective </a:t>
            </a:r>
            <a:r>
              <a:rPr lang="en-US" i="1" dirty="0" err="1">
                <a:solidFill>
                  <a:schemeClr val="accent2"/>
                </a:solidFill>
              </a:rPr>
              <a:t>judgement</a:t>
            </a:r>
            <a:r>
              <a:rPr lang="en-US" i="1" dirty="0">
                <a:solidFill>
                  <a:schemeClr val="accent2"/>
                </a:solidFill>
              </a:rPr>
              <a:t> as to the choice of weighting of the input variables</a:t>
            </a:r>
            <a:r>
              <a:rPr lang="en-US" dirty="0"/>
              <a:t>” (Finlayson 1994, p.13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Finlayson concluded that the social dynamics between scientists and managers were at play</a:t>
            </a:r>
          </a:p>
          <a:p>
            <a:r>
              <a:rPr lang="en-US" dirty="0" smtClean="0"/>
              <a:t>Scientists adapting to the wishes and worldview of managers, managers gaining confidence in their approach from the apparent support of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Number of </a:t>
            </a:r>
            <a:r>
              <a:rPr lang="en-US" dirty="0" smtClean="0"/>
              <a:t>Fish Species </a:t>
            </a:r>
            <a:r>
              <a:rPr lang="en-US" dirty="0" smtClean="0"/>
              <a:t>vs. Catch Level (</a:t>
            </a:r>
            <a:r>
              <a:rPr lang="en-US" b="0" dirty="0" smtClean="0">
                <a:solidFill>
                  <a:srgbClr val="656565"/>
                </a:solidFill>
              </a:rPr>
              <a:t>from a different starting ecology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747"/>
          <a:stretch/>
        </p:blipFill>
        <p:spPr>
          <a:xfrm>
            <a:off x="323528" y="1556792"/>
            <a:ext cx="8539016" cy="44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1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Number of Species, Catch=20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802020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44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Number of Species, Catch</a:t>
            </a:r>
            <a:r>
              <a:rPr lang="en-US" dirty="0" smtClean="0"/>
              <a:t>=30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7872461" cy="480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10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Number of Species, Catch</a:t>
            </a:r>
            <a:r>
              <a:rPr lang="en-US" dirty="0" smtClean="0"/>
              <a:t>=40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7872460" cy="480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09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Unless we are careful, </a:t>
            </a:r>
            <a:r>
              <a:rPr lang="en-US" dirty="0" err="1" smtClean="0"/>
              <a:t>modellers</a:t>
            </a:r>
            <a:r>
              <a:rPr lang="en-US" dirty="0" smtClean="0"/>
              <a:t> can make problems worse in a number of ways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mr-IN" dirty="0" smtClean="0"/>
              <a:t>…</a:t>
            </a:r>
            <a:r>
              <a:rPr lang="en-US" dirty="0" smtClean="0"/>
              <a:t>mostly due to the ways </a:t>
            </a:r>
            <a:r>
              <a:rPr lang="en-US" dirty="0" err="1" smtClean="0"/>
              <a:t>modellers</a:t>
            </a:r>
            <a:r>
              <a:rPr lang="en-US" dirty="0" smtClean="0"/>
              <a:t> and the policy world interact</a:t>
            </a:r>
          </a:p>
          <a:p>
            <a:r>
              <a:rPr lang="en-US" dirty="0" smtClean="0"/>
              <a:t>We should stop implying we can predict </a:t>
            </a:r>
            <a:r>
              <a:rPr lang="en-US" i="1" dirty="0" smtClean="0"/>
              <a:t>anything</a:t>
            </a:r>
            <a:r>
              <a:rPr lang="en-US" dirty="0" smtClean="0"/>
              <a:t> about complex systems, even roughly</a:t>
            </a:r>
          </a:p>
          <a:p>
            <a:r>
              <a:rPr lang="en-US" dirty="0" smtClean="0"/>
              <a:t>And not use the word ‘predict’ when we mean ‘explain’, ‘fit data’ or describe model outcomes</a:t>
            </a:r>
          </a:p>
          <a:p>
            <a:r>
              <a:rPr lang="en-US" dirty="0" smtClean="0"/>
              <a:t>A way forward is to focus on the risk/uncertainty analysis of policy </a:t>
            </a:r>
            <a:r>
              <a:rPr lang="mr-IN" dirty="0" smtClean="0"/>
              <a:t>–</a:t>
            </a:r>
            <a:r>
              <a:rPr lang="en-US" dirty="0" smtClean="0"/>
              <a:t> the ways it could go wrong</a:t>
            </a:r>
          </a:p>
        </p:txBody>
      </p:sp>
    </p:spTree>
    <p:extLst>
      <p:ext uri="{BB962C8B-B14F-4D97-AF65-F5344CB8AC3E}">
        <p14:creationId xmlns:p14="http://schemas.microsoft.com/office/powerpoint/2010/main" val="24954770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24936" cy="685800"/>
          </a:xfrm>
        </p:spPr>
        <p:txBody>
          <a:bodyPr/>
          <a:lstStyle/>
          <a:p>
            <a:pPr algn="ctr"/>
            <a:r>
              <a:rPr lang="en-US" dirty="0" smtClean="0"/>
              <a:t>The End!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4293096"/>
            <a:ext cx="845820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Centre </a:t>
            </a:r>
            <a:r>
              <a:rPr lang="en-US" sz="2000" dirty="0" smtClean="0">
                <a:solidFill>
                  <a:srgbClr val="000000"/>
                </a:solidFill>
              </a:rPr>
              <a:t>for Policy Modelling: </a:t>
            </a:r>
            <a:r>
              <a:rPr lang="en-US" sz="2000" dirty="0" smtClean="0">
                <a:solidFill>
                  <a:srgbClr val="656565"/>
                </a:solidFill>
              </a:rPr>
              <a:t>http://</a:t>
            </a:r>
            <a:r>
              <a:rPr lang="en-US" sz="2000" dirty="0" err="1" smtClean="0">
                <a:solidFill>
                  <a:schemeClr val="accent1"/>
                </a:solidFill>
              </a:rPr>
              <a:t>cfpm.org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These slides at: </a:t>
            </a:r>
            <a:r>
              <a:rPr lang="en-US" sz="2000" dirty="0">
                <a:solidFill>
                  <a:srgbClr val="656565"/>
                </a:solidFill>
              </a:rPr>
              <a:t>http://</a:t>
            </a:r>
            <a:r>
              <a:rPr lang="en-US" sz="2000" dirty="0" err="1" smtClean="0">
                <a:solidFill>
                  <a:schemeClr val="accent1"/>
                </a:solidFill>
              </a:rPr>
              <a:t>cfpm.org</a:t>
            </a:r>
            <a:r>
              <a:rPr lang="en-US" sz="2000" dirty="0" smtClean="0">
                <a:solidFill>
                  <a:schemeClr val="accent1"/>
                </a:solidFill>
              </a:rPr>
              <a:t>/slides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aper on the dangers at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>
                <a:solidFill>
                  <a:schemeClr val="bg2"/>
                </a:solidFill>
              </a:rPr>
              <a:t>http://</a:t>
            </a:r>
            <a:r>
              <a:rPr lang="en-US" sz="2000" dirty="0" err="1">
                <a:solidFill>
                  <a:schemeClr val="accent1"/>
                </a:solidFill>
              </a:rPr>
              <a:t>cfpm.org</a:t>
            </a:r>
            <a:r>
              <a:rPr lang="en-US" sz="2000" dirty="0">
                <a:solidFill>
                  <a:schemeClr val="accent1"/>
                </a:solidFill>
              </a:rPr>
              <a:t>/</a:t>
            </a:r>
            <a:r>
              <a:rPr lang="en-US" sz="2000" dirty="0" err="1">
                <a:solidFill>
                  <a:schemeClr val="accent1"/>
                </a:solidFill>
              </a:rPr>
              <a:t>discussionpapers</a:t>
            </a:r>
            <a:r>
              <a:rPr lang="en-US" sz="2000" dirty="0">
                <a:solidFill>
                  <a:schemeClr val="accent1"/>
                </a:solidFill>
              </a:rPr>
              <a:t>/236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 smtClean="0">
                <a:solidFill>
                  <a:srgbClr val="000000"/>
                </a:solidFill>
              </a:rPr>
              <a:t>basic model (</a:t>
            </a:r>
            <a:r>
              <a:rPr lang="en-US" sz="2000" dirty="0" smtClean="0">
                <a:solidFill>
                  <a:srgbClr val="656565"/>
                </a:solidFill>
              </a:rPr>
              <a:t>without “humans” or “fishing”</a:t>
            </a:r>
            <a:r>
              <a:rPr lang="en-US" sz="2000" dirty="0" smtClean="0">
                <a:solidFill>
                  <a:srgbClr val="000000"/>
                </a:solidFill>
              </a:rPr>
              <a:t>) is available at:</a:t>
            </a:r>
            <a:r>
              <a:rPr lang="en-US" sz="2000" dirty="0" smtClean="0">
                <a:solidFill>
                  <a:srgbClr val="656565"/>
                </a:solidFill>
              </a:rPr>
              <a:t> </a:t>
            </a:r>
            <a:br>
              <a:rPr lang="en-US" sz="2000" dirty="0" smtClean="0">
                <a:solidFill>
                  <a:srgbClr val="656565"/>
                </a:solidFill>
              </a:rPr>
            </a:br>
            <a:r>
              <a:rPr lang="en-US" sz="2000" dirty="0">
                <a:solidFill>
                  <a:srgbClr val="656565"/>
                </a:solidFill>
              </a:rPr>
              <a:t>http://</a:t>
            </a:r>
            <a:r>
              <a:rPr lang="en-US" sz="2000" dirty="0" err="1">
                <a:solidFill>
                  <a:schemeClr val="accent1"/>
                </a:solidFill>
              </a:rPr>
              <a:t>openabm.org</a:t>
            </a:r>
            <a:r>
              <a:rPr lang="en-US" sz="2000" dirty="0">
                <a:solidFill>
                  <a:schemeClr val="accent1"/>
                </a:solidFill>
              </a:rPr>
              <a:t>/model/</a:t>
            </a:r>
            <a:r>
              <a:rPr lang="en-US" sz="2000" dirty="0" smtClean="0">
                <a:solidFill>
                  <a:schemeClr val="accent1"/>
                </a:solidFill>
              </a:rPr>
              <a:t>4204</a:t>
            </a:r>
          </a:p>
          <a:p>
            <a:pPr marL="0" indent="0" algn="ctr">
              <a:buNone/>
            </a:pPr>
            <a:r>
              <a:rPr lang="en-US" sz="2000" dirty="0" smtClean="0"/>
              <a:t>Paper about </a:t>
            </a:r>
            <a:r>
              <a:rPr lang="en-US" sz="2000" dirty="0"/>
              <a:t>the model: </a:t>
            </a:r>
            <a:r>
              <a:rPr lang="en-US" sz="2000" dirty="0">
                <a:solidFill>
                  <a:schemeClr val="bg2"/>
                </a:solidFill>
              </a:rPr>
              <a:t>http://</a:t>
            </a:r>
            <a:r>
              <a:rPr lang="en-US" sz="2000" dirty="0" err="1">
                <a:solidFill>
                  <a:schemeClr val="accent1"/>
                </a:solidFill>
              </a:rPr>
              <a:t>cfpm.org</a:t>
            </a:r>
            <a:r>
              <a:rPr lang="en-US" sz="2000" dirty="0">
                <a:solidFill>
                  <a:schemeClr val="accent1"/>
                </a:solidFill>
              </a:rPr>
              <a:t>/</a:t>
            </a:r>
            <a:r>
              <a:rPr lang="en-US" sz="2000" dirty="0" err="1">
                <a:solidFill>
                  <a:schemeClr val="accent1"/>
                </a:solidFill>
              </a:rPr>
              <a:t>discussionpapers</a:t>
            </a:r>
            <a:r>
              <a:rPr lang="en-US" sz="2000" dirty="0">
                <a:solidFill>
                  <a:schemeClr val="accent1"/>
                </a:solidFill>
              </a:rPr>
              <a:t>/221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68344" y="0"/>
            <a:ext cx="1475656" cy="1556792"/>
          </a:xfrm>
          <a:prstGeom prst="rect">
            <a:avLst/>
          </a:prstGeom>
          <a:solidFill>
            <a:schemeClr val="bg1"/>
          </a:solidFill>
          <a:ln w="50800">
            <a:noFill/>
            <a:tailEnd type="arrow" w="lg" len="lg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PM+MMU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11406"/>
            <a:ext cx="3068234" cy="16975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/>
          </a:solidFill>
          <a:ln w="50800">
            <a:noFill/>
            <a:tailEnd type="arrow" w="lg" len="lg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orizon_2020_!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44" y="2780928"/>
            <a:ext cx="3558496" cy="1353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924944"/>
            <a:ext cx="4107161" cy="9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2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65982"/>
            <a:ext cx="7560840" cy="50593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rgbClr val="2A50BA"/>
                </a:solidFill>
              </a:rPr>
              <a:t>Discusses some of the pitfalls around when modelling and policy making work together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accent1"/>
                </a:solidFill>
              </a:rPr>
              <a:t>Suggests </a:t>
            </a:r>
            <a:r>
              <a:rPr lang="en-US" sz="4000" dirty="0" smtClean="0">
                <a:solidFill>
                  <a:schemeClr val="accent1"/>
                </a:solidFill>
              </a:rPr>
              <a:t>an approach which might hel</a:t>
            </a:r>
            <a:r>
              <a:rPr lang="en-US" sz="4000" dirty="0">
                <a:solidFill>
                  <a:schemeClr val="accent1"/>
                </a:solidFill>
              </a:rPr>
              <a:t>p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avoid these pitfalls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0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Pitfalls in Model Construction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8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Modelling Assumptions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All </a:t>
            </a:r>
            <a:r>
              <a:rPr lang="en-GB" dirty="0"/>
              <a:t>models are built on </a:t>
            </a:r>
            <a:r>
              <a:rPr lang="en-GB" dirty="0" smtClean="0"/>
              <a:t>assumptions</a:t>
            </a:r>
            <a:r>
              <a:rPr lang="en-US" dirty="0" smtClean="0"/>
              <a:t>, but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They have different origins and reliability, e.g.:</a:t>
            </a:r>
          </a:p>
          <a:p>
            <a:pPr lvl="1"/>
            <a:r>
              <a:rPr lang="en-US" dirty="0" smtClean="0"/>
              <a:t>Empirical evidence</a:t>
            </a:r>
          </a:p>
          <a:p>
            <a:pPr lvl="1"/>
            <a:r>
              <a:rPr lang="en-US" dirty="0" smtClean="0"/>
              <a:t>Other well-defined theory</a:t>
            </a:r>
          </a:p>
          <a:p>
            <a:pPr lvl="1"/>
            <a:r>
              <a:rPr lang="en-US" dirty="0" smtClean="0"/>
              <a:t>Expert Opinion</a:t>
            </a:r>
          </a:p>
          <a:p>
            <a:pPr lvl="1"/>
            <a:r>
              <a:rPr lang="en-US" dirty="0" smtClean="0"/>
              <a:t>Common-sense</a:t>
            </a:r>
          </a:p>
          <a:p>
            <a:pPr lvl="1"/>
            <a:r>
              <a:rPr lang="en-US" dirty="0" smtClean="0"/>
              <a:t>Tradition</a:t>
            </a:r>
          </a:p>
          <a:p>
            <a:pPr lvl="1"/>
            <a:r>
              <a:rPr lang="en-US" dirty="0" smtClean="0"/>
              <a:t>Stuff we had to assume to make the model possible</a:t>
            </a:r>
          </a:p>
          <a:p>
            <a:r>
              <a:rPr lang="en-US" dirty="0" smtClean="0"/>
              <a:t>Choosing assumptions is part of the art of simulation but which assumptions are used should be transparent and one should be honest about their reliability – </a:t>
            </a:r>
            <a:r>
              <a:rPr lang="en-US" i="1" dirty="0" smtClean="0">
                <a:solidFill>
                  <a:schemeClr val="tx2"/>
                </a:solidFill>
              </a:rPr>
              <a:t>plausibility is not enough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9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Spectacles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conceptions and models constrain how we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look for evidence (e.g. where and what kinds)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kind of models we develop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how we evaluate any results</a:t>
            </a:r>
          </a:p>
          <a:p>
            <a:pPr marL="514350" indent="-457200"/>
            <a:r>
              <a:rPr lang="en-US" dirty="0" smtClean="0"/>
              <a:t>This is Kuhn’s “Theoretical Spectacles” (1962)</a:t>
            </a:r>
          </a:p>
          <a:p>
            <a:pPr marL="914400" lvl="1" indent="-457200"/>
            <a:r>
              <a:rPr lang="en-US" dirty="0" smtClean="0"/>
              <a:t>e.g. continental drift</a:t>
            </a:r>
          </a:p>
          <a:p>
            <a:pPr marL="514350" indent="-457200"/>
            <a:r>
              <a:rPr lang="en-US" dirty="0" smtClean="0"/>
              <a:t>This is MUCH stronger for a complex simulation we have immersed ourselves in</a:t>
            </a:r>
          </a:p>
          <a:p>
            <a:pPr marL="514350" indent="-457200"/>
            <a:r>
              <a:rPr lang="en-US" dirty="0" smtClean="0"/>
              <a:t>Try to remember that just because it is useful to think of the world through our model, this does not make them valid or reliable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5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Over-Simplified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Although simple models have many pragmatic advantages (</a:t>
            </a:r>
            <a:r>
              <a:rPr lang="en-US" dirty="0" smtClean="0">
                <a:solidFill>
                  <a:schemeClr val="bg2"/>
                </a:solidFill>
              </a:rPr>
              <a:t>easier to check, understand etc.</a:t>
            </a:r>
            <a:r>
              <a:rPr lang="en-US" dirty="0" smtClean="0"/>
              <a:t>)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If we have missed out key elements of what is being modelled it might be </a:t>
            </a:r>
            <a:r>
              <a:rPr lang="is-IS" i="1" dirty="0" smtClean="0"/>
              <a:t>completely</a:t>
            </a:r>
            <a:r>
              <a:rPr lang="is-IS" dirty="0" smtClean="0"/>
              <a:t> wrong!</a:t>
            </a:r>
          </a:p>
          <a:p>
            <a:r>
              <a:rPr lang="en-US" dirty="0" smtClean="0"/>
              <a:t>Playing with simple models to inform formal and intuitive understanding is an OK scientific practice</a:t>
            </a:r>
          </a:p>
          <a:p>
            <a:r>
              <a:rPr lang="is-IS" dirty="0" smtClean="0"/>
              <a:t>…b</a:t>
            </a:r>
            <a:r>
              <a:rPr lang="en-US" dirty="0" err="1" smtClean="0"/>
              <a:t>ut</a:t>
            </a:r>
            <a:r>
              <a:rPr lang="en-US" dirty="0" smtClean="0"/>
              <a:t> it can be dangerous when informing policy</a:t>
            </a:r>
          </a:p>
          <a:p>
            <a:r>
              <a:rPr lang="en-US" dirty="0" smtClean="0"/>
              <a:t>Simple does not mean it is roughly correct, or more general or gives us correct intuitions</a:t>
            </a:r>
          </a:p>
          <a:p>
            <a:r>
              <a:rPr lang="en-US" dirty="0" smtClean="0"/>
              <a:t>Need to accept that many modelling tasks requested of us by policy makers are not wise to do with restricted amounts of time/data/resources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75054"/>
      </p:ext>
    </p:extLst>
  </p:cSld>
  <p:clrMapOvr>
    <a:masterClrMapping/>
  </p:clrMapOvr>
</p:sld>
</file>

<file path=ppt/theme/theme1.xml><?xml version="1.0" encoding="utf-8"?>
<a:theme xmlns:a="http://schemas.openxmlformats.org/drawingml/2006/main" name="becpm">
  <a:themeElements>
    <a:clrScheme name="">
      <a:dk1>
        <a:srgbClr val="000000"/>
      </a:dk1>
      <a:lt1>
        <a:srgbClr val="FFFFFF"/>
      </a:lt1>
      <a:dk2>
        <a:srgbClr val="990000"/>
      </a:dk2>
      <a:lt2>
        <a:srgbClr val="656565"/>
      </a:lt2>
      <a:accent1>
        <a:srgbClr val="25A14B"/>
      </a:accent1>
      <a:accent2>
        <a:srgbClr val="2A50BA"/>
      </a:accent2>
      <a:accent3>
        <a:srgbClr val="FFFFFF"/>
      </a:accent3>
      <a:accent4>
        <a:srgbClr val="000000"/>
      </a:accent4>
      <a:accent5>
        <a:srgbClr val="ACCDB1"/>
      </a:accent5>
      <a:accent6>
        <a:srgbClr val="2548A8"/>
      </a:accent6>
      <a:hlink>
        <a:srgbClr val="912BC9"/>
      </a:hlink>
      <a:folHlink>
        <a:srgbClr val="B2B2B2"/>
      </a:folHlink>
    </a:clrScheme>
    <a:fontScheme name="becp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03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44450" cap="flat" cmpd="sng" algn="ctr">
          <a:solidFill>
            <a:schemeClr val="accent1"/>
          </a:solidFill>
          <a:prstDash val="solid"/>
          <a:round/>
          <a:headEnd type="none" w="lg" len="lg"/>
          <a:tailEnd type="arrow" w="lg" len="lg"/>
        </a:ln>
        <a:effectLst/>
      </a:spPr>
      <a:bodyPr/>
      <a:lstStyle/>
    </a:lnDef>
  </a:objectDefaults>
  <a:extraClrSchemeLst>
    <a:extraClrScheme>
      <a:clrScheme name="becp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cp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D:\Users\Bruce\papers\templates\becpm.pot</Template>
  <TotalTime>22177</TotalTime>
  <Words>2523</Words>
  <Application>Microsoft Macintosh PowerPoint</Application>
  <PresentationFormat>On-screen Show (4:3)</PresentationFormat>
  <Paragraphs>213</Paragraphs>
  <Slides>45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becpm</vt:lpstr>
      <vt:lpstr>Mixing ABM and Policy... What on earth could go wrong?</vt:lpstr>
      <vt:lpstr>Acknowledgements</vt:lpstr>
      <vt:lpstr>A Cautionary Tale</vt:lpstr>
      <vt:lpstr>What had gone wrong?</vt:lpstr>
      <vt:lpstr>This talk….</vt:lpstr>
      <vt:lpstr>Some Pitfalls in Model Construction</vt:lpstr>
      <vt:lpstr>Modelling Assumptions</vt:lpstr>
      <vt:lpstr>Theoretical Spectacles</vt:lpstr>
      <vt:lpstr>Over-Simplified Models</vt:lpstr>
      <vt:lpstr>Underestimating model limitations</vt:lpstr>
      <vt:lpstr>Not checking &amp; testing a model thoroughly</vt:lpstr>
      <vt:lpstr>Some Pitfalls in Model Application</vt:lpstr>
      <vt:lpstr>Insufficiently Validated Models</vt:lpstr>
      <vt:lpstr>Promising too much</vt:lpstr>
      <vt:lpstr>The inherent plausibility of ABMs</vt:lpstr>
      <vt:lpstr>Model Spread</vt:lpstr>
      <vt:lpstr>Narrowing the evidential base</vt:lpstr>
      <vt:lpstr>Other/General Pitfalls</vt:lpstr>
      <vt:lpstr>Confusion over model purpose </vt:lpstr>
      <vt:lpstr>When models are used out of the context they were designed for </vt:lpstr>
      <vt:lpstr>What models cannot reasonably do</vt:lpstr>
      <vt:lpstr>The uncertainty is too great</vt:lpstr>
      <vt:lpstr>A false sense of security </vt:lpstr>
      <vt:lpstr>Not more facts, but values! </vt:lpstr>
      <vt:lpstr>A Socio-Ecological Test Bed – general description</vt:lpstr>
      <vt:lpstr>An uncertainty-analysis approach</vt:lpstr>
      <vt:lpstr>This example model…</vt:lpstr>
      <vt:lpstr>The Model</vt:lpstr>
      <vt:lpstr>How Dominance is Decided</vt:lpstr>
      <vt:lpstr>Model sequence each simulation tick</vt:lpstr>
      <vt:lpstr>Demonstration of the basic model</vt:lpstr>
      <vt:lpstr>First, evolve a rich mixed ecology</vt:lpstr>
      <vt:lpstr>Then explore starting from there</vt:lpstr>
      <vt:lpstr>Application to fisheries collapses</vt:lpstr>
      <vt:lpstr>In this version of the model</vt:lpstr>
      <vt:lpstr>Total Extinction Prob. &amp; Av. Total Harvest (last 100 ticks) run 20 times for different catch levels</vt:lpstr>
      <vt:lpstr>Num Fish (all species, 20 runs) – catch level 25</vt:lpstr>
      <vt:lpstr>Num Fish (all species, 20 runs) – catch level 35</vt:lpstr>
      <vt:lpstr>Num Fish (all species, 20 runs) – catch level 50</vt:lpstr>
      <vt:lpstr>Average Number of Fish Species vs. Catch Level (from a different starting ecology)</vt:lpstr>
      <vt:lpstr>Average Number of Species, Catch=20</vt:lpstr>
      <vt:lpstr>Average Number of Species, Catch=30</vt:lpstr>
      <vt:lpstr>Average Number of Species, Catch=40</vt:lpstr>
      <vt:lpstr>Conclusion</vt:lpstr>
      <vt:lpstr>The End!</vt:lpstr>
    </vt:vector>
  </TitlesOfParts>
  <Company>MMU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in Environmental Modelling - the room around the elephant</dc:title>
  <dc:subject>Simulation Methodology</dc:subject>
  <dc:creator>Bruce Emdonds</dc:creator>
  <cp:lastModifiedBy>Bruce Edmonds</cp:lastModifiedBy>
  <cp:revision>564</cp:revision>
  <dcterms:created xsi:type="dcterms:W3CDTF">2002-08-05T14:16:21Z</dcterms:created>
  <dcterms:modified xsi:type="dcterms:W3CDTF">2020-02-18T10:56:49Z</dcterms:modified>
</cp:coreProperties>
</file>