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56" r:id="rId2"/>
    <p:sldId id="259" r:id="rId3"/>
    <p:sldId id="258" r:id="rId4"/>
    <p:sldId id="261" r:id="rId5"/>
    <p:sldId id="257" r:id="rId6"/>
    <p:sldId id="263" r:id="rId7"/>
    <p:sldId id="260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66" autoAdjust="0"/>
  </p:normalViewPr>
  <p:slideViewPr>
    <p:cSldViewPr>
      <p:cViewPr varScale="1">
        <p:scale>
          <a:sx n="95" d="100"/>
          <a:sy n="95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fld id="{4E683614-A64B-431D-92B9-86AF70FD7289}" type="datetimeFigureOut">
              <a:rPr lang="en-GB"/>
              <a:pPr>
                <a:defRPr/>
              </a:pPr>
              <a:t>16/09/2010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 smtClean="0">
                <a:cs typeface="+mn-cs"/>
              </a:defRPr>
            </a:lvl1pPr>
          </a:lstStyle>
          <a:p>
            <a:pPr>
              <a:defRPr/>
            </a:pPr>
            <a:fld id="{2E715507-9B48-457E-9ADB-6ACB61356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C7ADA0-B672-42A4-A1A3-3DE8F4FDD570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FA64F9-6A73-49C0-ABAE-A24CE7159E13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4C0AA2-C0A0-4E97-997B-019E8230C850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560B43-7185-4622-821B-34532D540C15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6DB314-98C8-4265-AD75-320C1DE449AE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294AB8-DB84-450C-A75C-412C304B2A88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8D8EB4-3575-4707-AB26-850F5CC702D4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E83841-0D15-409A-9F30-3A12553B21E9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D4239-9FED-4C2A-B579-3E5C37F3A614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D18FF-DF9A-46D4-8D5B-8D2797EC5E28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3F09A72D-142A-4217-8AFC-A03AEAFD56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BCDA72A2-0EC6-4236-95F0-C107D2E5F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2DD3274A-1646-419F-9E46-6C5491412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1219A480-2C35-4CFE-B507-88CC7F3D9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AE344634-98CB-4E7F-B5C6-437E1B9D43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C1A91E46-0498-416F-99D9-FC76E0BAD5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116A5C83-D116-42DA-8294-FD30CA70F2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899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 dirty="0" smtClean="0">
                <a:cs typeface="+mn-cs"/>
              </a:defRPr>
            </a:lvl1pPr>
          </a:lstStyle>
          <a:p>
            <a:pPr>
              <a:defRPr/>
            </a:pPr>
            <a:r>
              <a:rPr lang="en-GB"/>
              <a:t>Issues in Modelling the Hawala System, Bruce Edmonds, SCIVE, Lisbon, Sept 2010. slide-</a:t>
            </a:r>
            <a:fld id="{A180FA7D-71F6-4408-9DBD-6C14065E0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5" descr="bulb-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29600" y="152400"/>
            <a:ext cx="762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mtClean="0"/>
              <a:t>Issues in Modelling the Hawala System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i="1" smtClean="0">
                <a:solidFill>
                  <a:schemeClr val="accent1"/>
                </a:solidFill>
              </a:rPr>
              <a:t>Bruce Edmonds</a:t>
            </a:r>
          </a:p>
          <a:p>
            <a:r>
              <a:rPr lang="en-GB" sz="2400" smtClean="0"/>
              <a:t>Centre for Policy Modelling</a:t>
            </a:r>
          </a:p>
          <a:p>
            <a:r>
              <a:rPr lang="en-GB" sz="2400" smtClean="0"/>
              <a:t>Manchester Metropolitan University</a:t>
            </a:r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D729C9E0-D0FB-4AC2-A022-A63A3180CAF8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Social Systems use a Mix of Mechanisms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7D90DF94-BEE3-4443-B006-86205C4C0D90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reeform 4"/>
          <p:cNvSpPr/>
          <p:nvPr/>
        </p:nvSpPr>
        <p:spPr bwMode="auto">
          <a:xfrm>
            <a:off x="4681445" y="2103241"/>
            <a:ext cx="4497355" cy="4049486"/>
          </a:xfrm>
          <a:custGeom>
            <a:avLst/>
            <a:gdLst>
              <a:gd name="connsiteX0" fmla="*/ 2230016 w 4497355"/>
              <a:gd name="connsiteY0" fmla="*/ 4049486 h 4049486"/>
              <a:gd name="connsiteX1" fmla="*/ 3116425 w 4497355"/>
              <a:gd name="connsiteY1" fmla="*/ 3144417 h 4049486"/>
              <a:gd name="connsiteX2" fmla="*/ 2985796 w 4497355"/>
              <a:gd name="connsiteY2" fmla="*/ 2892490 h 4049486"/>
              <a:gd name="connsiteX3" fmla="*/ 3872204 w 4497355"/>
              <a:gd name="connsiteY3" fmla="*/ 1903445 h 4049486"/>
              <a:gd name="connsiteX4" fmla="*/ 3722914 w 4497355"/>
              <a:gd name="connsiteY4" fmla="*/ 1464906 h 4049486"/>
              <a:gd name="connsiteX5" fmla="*/ 4497355 w 4497355"/>
              <a:gd name="connsiteY5" fmla="*/ 587829 h 4049486"/>
              <a:gd name="connsiteX6" fmla="*/ 2733869 w 4497355"/>
              <a:gd name="connsiteY6" fmla="*/ 0 h 4049486"/>
              <a:gd name="connsiteX7" fmla="*/ 1492898 w 4497355"/>
              <a:gd name="connsiteY7" fmla="*/ 214604 h 4049486"/>
              <a:gd name="connsiteX8" fmla="*/ 755780 w 4497355"/>
              <a:gd name="connsiteY8" fmla="*/ 27992 h 4049486"/>
              <a:gd name="connsiteX9" fmla="*/ 363894 w 4497355"/>
              <a:gd name="connsiteY9" fmla="*/ 429208 h 4049486"/>
              <a:gd name="connsiteX10" fmla="*/ 0 w 4497355"/>
              <a:gd name="connsiteY10" fmla="*/ 1091682 h 4049486"/>
              <a:gd name="connsiteX11" fmla="*/ 1212980 w 4497355"/>
              <a:gd name="connsiteY11" fmla="*/ 2715208 h 4049486"/>
              <a:gd name="connsiteX12" fmla="*/ 1511559 w 4497355"/>
              <a:gd name="connsiteY12" fmla="*/ 2845837 h 4049486"/>
              <a:gd name="connsiteX13" fmla="*/ 2230016 w 4497355"/>
              <a:gd name="connsiteY13" fmla="*/ 4049486 h 404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97355" h="4049486">
                <a:moveTo>
                  <a:pt x="2230016" y="4049486"/>
                </a:moveTo>
                <a:lnTo>
                  <a:pt x="3116425" y="3144417"/>
                </a:lnTo>
                <a:lnTo>
                  <a:pt x="2985796" y="2892490"/>
                </a:lnTo>
                <a:lnTo>
                  <a:pt x="3872204" y="1903445"/>
                </a:lnTo>
                <a:lnTo>
                  <a:pt x="3722914" y="1464906"/>
                </a:lnTo>
                <a:lnTo>
                  <a:pt x="4497355" y="587829"/>
                </a:lnTo>
                <a:lnTo>
                  <a:pt x="2733869" y="0"/>
                </a:lnTo>
                <a:lnTo>
                  <a:pt x="1492898" y="214604"/>
                </a:lnTo>
                <a:lnTo>
                  <a:pt x="755780" y="27992"/>
                </a:lnTo>
                <a:lnTo>
                  <a:pt x="363894" y="429208"/>
                </a:lnTo>
                <a:lnTo>
                  <a:pt x="0" y="1091682"/>
                </a:lnTo>
                <a:lnTo>
                  <a:pt x="1212980" y="2715208"/>
                </a:lnTo>
                <a:lnTo>
                  <a:pt x="1511559" y="2845837"/>
                </a:lnTo>
                <a:lnTo>
                  <a:pt x="2230016" y="4049486"/>
                </a:lnTo>
                <a:close/>
              </a:path>
            </a:pathLst>
          </a:custGeom>
          <a:gradFill>
            <a:gsLst>
              <a:gs pos="5000">
                <a:srgbClr val="5E9EFF">
                  <a:alpha val="10000"/>
                </a:srgbClr>
              </a:gs>
              <a:gs pos="56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54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 dirty="0">
              <a:cs typeface="+mn-cs"/>
            </a:endParaRPr>
          </a:p>
        </p:txBody>
      </p:sp>
      <p:sp>
        <p:nvSpPr>
          <p:cNvPr id="6" name="Arc 5"/>
          <p:cNvSpPr/>
          <p:nvPr/>
        </p:nvSpPr>
        <p:spPr bwMode="auto">
          <a:xfrm rot="5400000">
            <a:off x="4598988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7" name="Arc 6"/>
          <p:cNvSpPr/>
          <p:nvPr/>
        </p:nvSpPr>
        <p:spPr bwMode="auto">
          <a:xfrm rot="5400000">
            <a:off x="5027613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8" name="Arc 7"/>
          <p:cNvSpPr/>
          <p:nvPr/>
        </p:nvSpPr>
        <p:spPr bwMode="auto">
          <a:xfrm rot="5400000">
            <a:off x="5456238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9" name="Arc 8"/>
          <p:cNvSpPr/>
          <p:nvPr/>
        </p:nvSpPr>
        <p:spPr bwMode="auto">
          <a:xfrm rot="5400000">
            <a:off x="5884863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0" name="Arc 9"/>
          <p:cNvSpPr/>
          <p:nvPr/>
        </p:nvSpPr>
        <p:spPr bwMode="auto">
          <a:xfrm rot="5400000">
            <a:off x="6313488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1" name="Arc 10"/>
          <p:cNvSpPr/>
          <p:nvPr/>
        </p:nvSpPr>
        <p:spPr bwMode="auto">
          <a:xfrm rot="5400000">
            <a:off x="6742113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2" name="Arc 11"/>
          <p:cNvSpPr/>
          <p:nvPr/>
        </p:nvSpPr>
        <p:spPr bwMode="auto">
          <a:xfrm rot="5400000">
            <a:off x="7170738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3" name="Arc 12"/>
          <p:cNvSpPr/>
          <p:nvPr/>
        </p:nvSpPr>
        <p:spPr bwMode="auto">
          <a:xfrm rot="5400000">
            <a:off x="7599363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4" name="Arc 13"/>
          <p:cNvSpPr/>
          <p:nvPr/>
        </p:nvSpPr>
        <p:spPr bwMode="auto">
          <a:xfrm rot="5400000">
            <a:off x="8027988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5" name="Arc 14"/>
          <p:cNvSpPr/>
          <p:nvPr/>
        </p:nvSpPr>
        <p:spPr bwMode="auto">
          <a:xfrm rot="5400000">
            <a:off x="8456613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6" name="Arc 15"/>
          <p:cNvSpPr/>
          <p:nvPr/>
        </p:nvSpPr>
        <p:spPr bwMode="auto">
          <a:xfrm rot="5400000">
            <a:off x="8885238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1282" name="TextBox 41"/>
          <p:cNvSpPr txBox="1">
            <a:spLocks noChangeArrowheads="1"/>
          </p:cNvSpPr>
          <p:nvPr/>
        </p:nvSpPr>
        <p:spPr bwMode="auto">
          <a:xfrm>
            <a:off x="5697538" y="2652713"/>
            <a:ext cx="2392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Habits, Imitation</a:t>
            </a:r>
          </a:p>
        </p:txBody>
      </p:sp>
      <p:sp>
        <p:nvSpPr>
          <p:cNvPr id="11283" name="TextBox 42"/>
          <p:cNvSpPr txBox="1">
            <a:spLocks noChangeArrowheads="1"/>
          </p:cNvSpPr>
          <p:nvPr/>
        </p:nvSpPr>
        <p:spPr bwMode="auto">
          <a:xfrm>
            <a:off x="4738688" y="5081588"/>
            <a:ext cx="4586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Reputation, Personal Friendship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976938" y="5867400"/>
            <a:ext cx="3095625" cy="801688"/>
            <a:chOff x="5379333" y="6357958"/>
            <a:chExt cx="3093939" cy="801827"/>
          </a:xfrm>
        </p:grpSpPr>
        <p:sp>
          <p:nvSpPr>
            <p:cNvPr id="11306" name="Isosceles Triangle 18"/>
            <p:cNvSpPr>
              <a:spLocks noChangeArrowheads="1"/>
            </p:cNvSpPr>
            <p:nvPr/>
          </p:nvSpPr>
          <p:spPr bwMode="auto">
            <a:xfrm flipV="1">
              <a:off x="6143636" y="6357958"/>
              <a:ext cx="500066" cy="285752"/>
            </a:xfrm>
            <a:prstGeom prst="triangle">
              <a:avLst>
                <a:gd name="adj" fmla="val 37301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07" name="TextBox 19"/>
            <p:cNvSpPr txBox="1">
              <a:spLocks noChangeArrowheads="1"/>
            </p:cNvSpPr>
            <p:nvPr/>
          </p:nvSpPr>
          <p:spPr bwMode="auto">
            <a:xfrm>
              <a:off x="5379333" y="6698273"/>
              <a:ext cx="3093939" cy="461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Internal clan sanction</a:t>
              </a:r>
            </a:p>
          </p:txBody>
        </p:sp>
      </p:grpSp>
      <p:sp>
        <p:nvSpPr>
          <p:cNvPr id="22" name="Freeform 21"/>
          <p:cNvSpPr/>
          <p:nvPr/>
        </p:nvSpPr>
        <p:spPr bwMode="auto">
          <a:xfrm>
            <a:off x="-26289" y="2103241"/>
            <a:ext cx="4497355" cy="4049486"/>
          </a:xfrm>
          <a:custGeom>
            <a:avLst/>
            <a:gdLst>
              <a:gd name="connsiteX0" fmla="*/ 2230016 w 4497355"/>
              <a:gd name="connsiteY0" fmla="*/ 4049486 h 4049486"/>
              <a:gd name="connsiteX1" fmla="*/ 3116425 w 4497355"/>
              <a:gd name="connsiteY1" fmla="*/ 3144417 h 4049486"/>
              <a:gd name="connsiteX2" fmla="*/ 2985796 w 4497355"/>
              <a:gd name="connsiteY2" fmla="*/ 2892490 h 4049486"/>
              <a:gd name="connsiteX3" fmla="*/ 3872204 w 4497355"/>
              <a:gd name="connsiteY3" fmla="*/ 1903445 h 4049486"/>
              <a:gd name="connsiteX4" fmla="*/ 3722914 w 4497355"/>
              <a:gd name="connsiteY4" fmla="*/ 1464906 h 4049486"/>
              <a:gd name="connsiteX5" fmla="*/ 4497355 w 4497355"/>
              <a:gd name="connsiteY5" fmla="*/ 587829 h 4049486"/>
              <a:gd name="connsiteX6" fmla="*/ 2733869 w 4497355"/>
              <a:gd name="connsiteY6" fmla="*/ 0 h 4049486"/>
              <a:gd name="connsiteX7" fmla="*/ 1492898 w 4497355"/>
              <a:gd name="connsiteY7" fmla="*/ 214604 h 4049486"/>
              <a:gd name="connsiteX8" fmla="*/ 755780 w 4497355"/>
              <a:gd name="connsiteY8" fmla="*/ 27992 h 4049486"/>
              <a:gd name="connsiteX9" fmla="*/ 363894 w 4497355"/>
              <a:gd name="connsiteY9" fmla="*/ 429208 h 4049486"/>
              <a:gd name="connsiteX10" fmla="*/ 0 w 4497355"/>
              <a:gd name="connsiteY10" fmla="*/ 1091682 h 4049486"/>
              <a:gd name="connsiteX11" fmla="*/ 1212980 w 4497355"/>
              <a:gd name="connsiteY11" fmla="*/ 2715208 h 4049486"/>
              <a:gd name="connsiteX12" fmla="*/ 1511559 w 4497355"/>
              <a:gd name="connsiteY12" fmla="*/ 2845837 h 4049486"/>
              <a:gd name="connsiteX13" fmla="*/ 2230016 w 4497355"/>
              <a:gd name="connsiteY13" fmla="*/ 4049486 h 404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97355" h="4049486">
                <a:moveTo>
                  <a:pt x="2230016" y="4049486"/>
                </a:moveTo>
                <a:lnTo>
                  <a:pt x="3116425" y="3144417"/>
                </a:lnTo>
                <a:lnTo>
                  <a:pt x="2985796" y="2892490"/>
                </a:lnTo>
                <a:lnTo>
                  <a:pt x="3872204" y="1903445"/>
                </a:lnTo>
                <a:lnTo>
                  <a:pt x="3722914" y="1464906"/>
                </a:lnTo>
                <a:lnTo>
                  <a:pt x="4497355" y="587829"/>
                </a:lnTo>
                <a:lnTo>
                  <a:pt x="2733869" y="0"/>
                </a:lnTo>
                <a:lnTo>
                  <a:pt x="1492898" y="214604"/>
                </a:lnTo>
                <a:lnTo>
                  <a:pt x="755780" y="27992"/>
                </a:lnTo>
                <a:lnTo>
                  <a:pt x="363894" y="429208"/>
                </a:lnTo>
                <a:lnTo>
                  <a:pt x="0" y="1091682"/>
                </a:lnTo>
                <a:lnTo>
                  <a:pt x="1212980" y="2715208"/>
                </a:lnTo>
                <a:lnTo>
                  <a:pt x="1511559" y="2845837"/>
                </a:lnTo>
                <a:lnTo>
                  <a:pt x="2230016" y="4049486"/>
                </a:lnTo>
                <a:close/>
              </a:path>
            </a:pathLst>
          </a:custGeom>
          <a:gradFill>
            <a:gsLst>
              <a:gs pos="5000">
                <a:srgbClr val="5E9EFF">
                  <a:alpha val="10000"/>
                </a:srgbClr>
              </a:gs>
              <a:gs pos="56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54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 dirty="0">
              <a:cs typeface="+mn-cs"/>
            </a:endParaRPr>
          </a:p>
        </p:txBody>
      </p:sp>
      <p:sp>
        <p:nvSpPr>
          <p:cNvPr id="23" name="Arc 22"/>
          <p:cNvSpPr/>
          <p:nvPr/>
        </p:nvSpPr>
        <p:spPr bwMode="auto">
          <a:xfrm rot="5400000">
            <a:off x="-107950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4" name="Arc 23"/>
          <p:cNvSpPr/>
          <p:nvPr/>
        </p:nvSpPr>
        <p:spPr bwMode="auto">
          <a:xfrm rot="5400000">
            <a:off x="320675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5" name="Arc 24"/>
          <p:cNvSpPr/>
          <p:nvPr/>
        </p:nvSpPr>
        <p:spPr bwMode="auto">
          <a:xfrm rot="5400000">
            <a:off x="749300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6" name="Arc 25"/>
          <p:cNvSpPr/>
          <p:nvPr/>
        </p:nvSpPr>
        <p:spPr bwMode="auto">
          <a:xfrm rot="5400000">
            <a:off x="1177925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7" name="Arc 26"/>
          <p:cNvSpPr/>
          <p:nvPr/>
        </p:nvSpPr>
        <p:spPr bwMode="auto">
          <a:xfrm rot="5400000">
            <a:off x="1606550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8" name="Arc 27"/>
          <p:cNvSpPr/>
          <p:nvPr/>
        </p:nvSpPr>
        <p:spPr bwMode="auto">
          <a:xfrm rot="5400000">
            <a:off x="2035175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29" name="Arc 28"/>
          <p:cNvSpPr/>
          <p:nvPr/>
        </p:nvSpPr>
        <p:spPr bwMode="auto">
          <a:xfrm rot="5400000">
            <a:off x="2463800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0" name="Arc 29"/>
          <p:cNvSpPr/>
          <p:nvPr/>
        </p:nvSpPr>
        <p:spPr bwMode="auto">
          <a:xfrm rot="5400000">
            <a:off x="2892425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1" name="Arc 30"/>
          <p:cNvSpPr/>
          <p:nvPr/>
        </p:nvSpPr>
        <p:spPr bwMode="auto">
          <a:xfrm rot="5400000">
            <a:off x="3321050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2" name="Arc 31"/>
          <p:cNvSpPr/>
          <p:nvPr/>
        </p:nvSpPr>
        <p:spPr bwMode="auto">
          <a:xfrm rot="5400000">
            <a:off x="3749675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33" name="Arc 32"/>
          <p:cNvSpPr/>
          <p:nvPr/>
        </p:nvSpPr>
        <p:spPr bwMode="auto">
          <a:xfrm rot="5400000">
            <a:off x="4602163" y="4367213"/>
            <a:ext cx="428625" cy="428625"/>
          </a:xfrm>
          <a:prstGeom prst="arc">
            <a:avLst>
              <a:gd name="adj1" fmla="val 16200000"/>
              <a:gd name="adj2" fmla="val 5292594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11299" name="TextBox 41"/>
          <p:cNvSpPr txBox="1">
            <a:spLocks noChangeArrowheads="1"/>
          </p:cNvSpPr>
          <p:nvPr/>
        </p:nvSpPr>
        <p:spPr bwMode="auto">
          <a:xfrm>
            <a:off x="1106488" y="2652713"/>
            <a:ext cx="2159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Social Conventions</a:t>
            </a:r>
          </a:p>
        </p:txBody>
      </p:sp>
      <p:sp>
        <p:nvSpPr>
          <p:cNvPr id="11300" name="TextBox 42"/>
          <p:cNvSpPr txBox="1">
            <a:spLocks noChangeArrowheads="1"/>
          </p:cNvSpPr>
          <p:nvPr/>
        </p:nvSpPr>
        <p:spPr bwMode="auto">
          <a:xfrm>
            <a:off x="1892300" y="5081588"/>
            <a:ext cx="86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Norms</a:t>
            </a: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2035175" y="5867400"/>
            <a:ext cx="1081088" cy="355600"/>
            <a:chOff x="6143636" y="6357958"/>
            <a:chExt cx="1080465" cy="355482"/>
          </a:xfrm>
        </p:grpSpPr>
        <p:sp>
          <p:nvSpPr>
            <p:cNvPr id="11304" name="Isosceles Triangle 18"/>
            <p:cNvSpPr>
              <a:spLocks noChangeArrowheads="1"/>
            </p:cNvSpPr>
            <p:nvPr/>
          </p:nvSpPr>
          <p:spPr bwMode="auto">
            <a:xfrm flipV="1">
              <a:off x="6143636" y="6357958"/>
              <a:ext cx="500066" cy="285752"/>
            </a:xfrm>
            <a:prstGeom prst="triangle">
              <a:avLst>
                <a:gd name="adj" fmla="val 37301"/>
              </a:avLst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05" name="TextBox 19"/>
            <p:cNvSpPr txBox="1">
              <a:spLocks noChangeArrowheads="1"/>
            </p:cNvSpPr>
            <p:nvPr/>
          </p:nvSpPr>
          <p:spPr bwMode="auto">
            <a:xfrm>
              <a:off x="6500826" y="6357958"/>
              <a:ext cx="723275" cy="355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Laws</a:t>
              </a:r>
            </a:p>
          </p:txBody>
        </p:sp>
      </p:grpSp>
      <p:sp>
        <p:nvSpPr>
          <p:cNvPr id="11302" name="TextBox 38"/>
          <p:cNvSpPr txBox="1">
            <a:spLocks noChangeArrowheads="1"/>
          </p:cNvSpPr>
          <p:nvPr/>
        </p:nvSpPr>
        <p:spPr bwMode="auto">
          <a:xfrm>
            <a:off x="1187450" y="1455738"/>
            <a:ext cx="6075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The inverted icebergs of social phenomena</a:t>
            </a:r>
          </a:p>
        </p:txBody>
      </p:sp>
      <p:sp>
        <p:nvSpPr>
          <p:cNvPr id="40" name="Arc 39"/>
          <p:cNvSpPr/>
          <p:nvPr/>
        </p:nvSpPr>
        <p:spPr bwMode="auto">
          <a:xfrm rot="5400000">
            <a:off x="4214813" y="4368800"/>
            <a:ext cx="428625" cy="428625"/>
          </a:xfrm>
          <a:prstGeom prst="arc">
            <a:avLst>
              <a:gd name="adj1" fmla="val 16200000"/>
              <a:gd name="adj2" fmla="val 5164807"/>
            </a:avLst>
          </a:prstGeom>
          <a:noFill/>
          <a:ln w="444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GB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 of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To understand the dynamics and mechanisms that underlie the Hawala system of exchange</a:t>
            </a:r>
          </a:p>
          <a:p>
            <a:pPr>
              <a:defRPr/>
            </a:pPr>
            <a:r>
              <a:rPr lang="en-GB" dirty="0" smtClean="0"/>
              <a:t>Purpose was to reveal  questions about Hawala that are either (a) unknown (</a:t>
            </a:r>
            <a:r>
              <a:rPr lang="en-GB" dirty="0" smtClean="0">
                <a:solidFill>
                  <a:schemeClr val="bg2"/>
                </a:solidFill>
              </a:rPr>
              <a:t>by me!</a:t>
            </a:r>
            <a:r>
              <a:rPr lang="en-GB" dirty="0" smtClean="0"/>
              <a:t>) or (b) critical to its success</a:t>
            </a:r>
          </a:p>
          <a:p>
            <a:pPr>
              <a:defRPr/>
            </a:pPr>
            <a:r>
              <a:rPr lang="en-GB" dirty="0" smtClean="0"/>
              <a:t>And thus help direct further search for evidence to aid the development of a simulation that integrates as much of the evidence (</a:t>
            </a:r>
            <a:r>
              <a:rPr lang="en-GB" dirty="0" smtClean="0">
                <a:solidFill>
                  <a:schemeClr val="bg2"/>
                </a:solidFill>
              </a:rPr>
              <a:t>expert, qualitative, statistics etc.</a:t>
            </a:r>
            <a:r>
              <a:rPr lang="en-GB" dirty="0" smtClean="0"/>
              <a:t>) as possible – </a:t>
            </a:r>
            <a:r>
              <a:rPr lang="en-GB" i="1" dirty="0" smtClean="0"/>
              <a:t>a Data-Integration Model</a:t>
            </a:r>
          </a:p>
          <a:p>
            <a:pPr>
              <a:defRPr/>
            </a:pPr>
            <a:r>
              <a:rPr lang="en-GB" dirty="0" smtClean="0"/>
              <a:t>This work is only beginning, and thus the purpose of this presentation is to elicit comments concerning: </a:t>
            </a:r>
          </a:p>
          <a:p>
            <a:pPr lvl="1">
              <a:defRPr/>
            </a:pPr>
            <a:r>
              <a:rPr lang="en-GB" dirty="0" smtClean="0"/>
              <a:t>this approach, </a:t>
            </a:r>
          </a:p>
          <a:p>
            <a:pPr lvl="1">
              <a:defRPr/>
            </a:pPr>
            <a:r>
              <a:rPr lang="en-GB" dirty="0" smtClean="0"/>
              <a:t>what this model should look like, </a:t>
            </a:r>
          </a:p>
          <a:p>
            <a:pPr lvl="1">
              <a:defRPr/>
            </a:pPr>
            <a:r>
              <a:rPr lang="en-GB" dirty="0" smtClean="0"/>
              <a:t>kinds of evidence I might use </a:t>
            </a:r>
          </a:p>
          <a:p>
            <a:pPr lvl="1">
              <a:defRPr/>
            </a:pPr>
            <a:r>
              <a:rPr lang="en-GB" dirty="0" smtClean="0"/>
              <a:t>how this might fit in a broader project of understanding social phenomena that involve value transfer</a:t>
            </a:r>
            <a:endParaRPr lang="en-GB" dirty="0"/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5C795DE7-0C82-47B8-8755-D9A81128967D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Simple model environment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125538"/>
            <a:ext cx="3043238" cy="5275262"/>
          </a:xfrm>
        </p:spPr>
        <p:txBody>
          <a:bodyPr/>
          <a:lstStyle/>
          <a:p>
            <a:r>
              <a:rPr lang="en-GB" smtClean="0"/>
              <a:t>Gradual development of extended clans over patches in four countries by spawning, relocation and death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C4C7B1CC-3644-4CA6-92FA-735F36FA2A03}" type="slidenum">
              <a:rPr lang="en-GB"/>
              <a:pPr/>
              <a:t>3</a:t>
            </a:fld>
            <a:endParaRPr lang="en-GB"/>
          </a:p>
        </p:txBody>
      </p:sp>
      <p:pic>
        <p:nvPicPr>
          <p:cNvPr id="4101" name="Picture 19" descr="countrie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196975"/>
            <a:ext cx="52197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Transfers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5538"/>
            <a:ext cx="3043238" cy="527526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Only rich agents have bank accounts</a:t>
            </a:r>
          </a:p>
          <a:p>
            <a:pPr>
              <a:defRPr/>
            </a:pPr>
            <a:r>
              <a:rPr lang="en-GB" dirty="0" smtClean="0"/>
              <a:t>Can only do inter-country transfers using bank accounts, but is costly for small amounts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78B59052-6D45-4B41-88EE-F2F3CDBE0F8F}" type="slidenum">
              <a:rPr lang="en-GB"/>
              <a:pPr/>
              <a:t>4</a:t>
            </a:fld>
            <a:endParaRPr lang="en-GB"/>
          </a:p>
        </p:txBody>
      </p:sp>
      <p:pic>
        <p:nvPicPr>
          <p:cNvPr id="5125" name="Picture 19" descr="countrie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196975"/>
            <a:ext cx="52197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>
            <a:off x="7596981" y="5156994"/>
            <a:ext cx="287338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 flipH="1" flipV="1">
            <a:off x="7272338" y="3824288"/>
            <a:ext cx="2016125" cy="936625"/>
          </a:xfrm>
          <a:prstGeom prst="line">
            <a:avLst/>
          </a:prstGeom>
          <a:noFill/>
          <a:ln w="19050" algn="ctr">
            <a:solidFill>
              <a:schemeClr val="bg1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10800000">
            <a:off x="8459788" y="3141663"/>
            <a:ext cx="288925" cy="142875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Ideas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Clans slowly multiply locally up to a world population limit (</a:t>
            </a:r>
            <a:r>
              <a:rPr lang="en-GB" dirty="0" smtClean="0">
                <a:solidFill>
                  <a:schemeClr val="bg2"/>
                </a:solidFill>
              </a:rPr>
              <a:t>after that random agents die to keep it there</a:t>
            </a:r>
            <a:r>
              <a:rPr lang="en-GB" dirty="0" smtClean="0"/>
              <a:t>)</a:t>
            </a:r>
          </a:p>
          <a:p>
            <a:pPr>
              <a:defRPr/>
            </a:pPr>
            <a:r>
              <a:rPr lang="en-GB" dirty="0" smtClean="0"/>
              <a:t>Agents occasionally migrate </a:t>
            </a:r>
          </a:p>
          <a:p>
            <a:pPr>
              <a:defRPr/>
            </a:pPr>
            <a:r>
              <a:rPr lang="en-GB" dirty="0" smtClean="0"/>
              <a:t>Fixed costs plus different income levels lead to some rich agents and some agents with negative money</a:t>
            </a:r>
          </a:p>
          <a:p>
            <a:pPr>
              <a:defRPr/>
            </a:pPr>
            <a:r>
              <a:rPr lang="en-GB" dirty="0" smtClean="0"/>
              <a:t>Each time step, rich agents take on an obligation to send money to a relative in debt</a:t>
            </a:r>
          </a:p>
          <a:p>
            <a:pPr>
              <a:defRPr/>
            </a:pPr>
            <a:r>
              <a:rPr lang="en-GB" dirty="0" smtClean="0"/>
              <a:t>Only some have bank accounts to allow inter-country transfers (those that are sufficiently rich)</a:t>
            </a:r>
          </a:p>
          <a:p>
            <a:pPr>
              <a:defRPr/>
            </a:pPr>
            <a:r>
              <a:rPr lang="en-GB" dirty="0" smtClean="0"/>
              <a:t>Agents seek ways to send this money based on a mixture of criteria: trust and cost</a:t>
            </a:r>
          </a:p>
          <a:p>
            <a:pPr>
              <a:defRPr/>
            </a:pPr>
            <a:r>
              <a:rPr lang="en-GB" dirty="0" smtClean="0"/>
              <a:t>Within a clan the instruction to deliver money happens immediately and then the clan settles up internally later, based on trust that demands for money and payments into the systems are correct!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A33C1CC6-7FBD-4ED1-BDBA-6D1AD224FC95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 the current (</a:t>
            </a:r>
            <a:r>
              <a:rPr lang="en-GB" b="0" smtClean="0">
                <a:solidFill>
                  <a:schemeClr val="bg2"/>
                </a:solidFill>
              </a:rPr>
              <a:t>unsatisfactory</a:t>
            </a:r>
            <a:r>
              <a:rPr lang="en-GB" smtClean="0"/>
              <a:t>) model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12875"/>
            <a:ext cx="8458200" cy="4987925"/>
          </a:xfrm>
        </p:spPr>
        <p:txBody>
          <a:bodyPr/>
          <a:lstStyle/>
          <a:p>
            <a:r>
              <a:rPr lang="en-GB" dirty="0" smtClean="0"/>
              <a:t>There is no trade to balance flows of remittances</a:t>
            </a:r>
          </a:p>
          <a:p>
            <a:r>
              <a:rPr lang="en-GB" dirty="0" smtClean="0"/>
              <a:t>Routes are determined in a stupid fashion, i.e. simply look for a family member with a bank account as the “consolidating” hawala agent and hopes there is another family member in the required country</a:t>
            </a:r>
          </a:p>
          <a:p>
            <a:r>
              <a:rPr lang="en-GB" dirty="0" smtClean="0"/>
              <a:t>No reputation system to underpin trust of </a:t>
            </a:r>
            <a:r>
              <a:rPr lang="en-GB" dirty="0" smtClean="0"/>
              <a:t>clans, it is simply assumed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0D55B420-896F-4620-853F-3B67368D8C2C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Questions this uncovered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How do actors discover and pass on information concerning possible routes?</a:t>
            </a:r>
          </a:p>
          <a:p>
            <a:pPr>
              <a:defRPr/>
            </a:pPr>
            <a:r>
              <a:rPr lang="en-GB" dirty="0" smtClean="0"/>
              <a:t>How do Hawala agents decide the customer price since they might not know the route and hence cost of the actual chain of transfers?</a:t>
            </a:r>
          </a:p>
          <a:p>
            <a:pPr>
              <a:defRPr/>
            </a:pPr>
            <a:r>
              <a:rPr lang="en-GB" dirty="0" smtClean="0"/>
              <a:t>Is there competition between clans or also within clans?</a:t>
            </a:r>
          </a:p>
          <a:p>
            <a:pPr>
              <a:defRPr/>
            </a:pPr>
            <a:r>
              <a:rPr lang="en-GB" dirty="0" smtClean="0"/>
              <a:t>How does the information concerning which direction to settle-up accounts pass up the pyramids of consolidation in each country to enable the settling at the top?</a:t>
            </a:r>
          </a:p>
          <a:p>
            <a:pPr>
              <a:defRPr/>
            </a:pPr>
            <a:r>
              <a:rPr lang="en-GB" dirty="0" smtClean="0"/>
              <a:t>How are multidirectional swaps decided at the top?</a:t>
            </a:r>
            <a:endParaRPr lang="en-GB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79D74663-AAE8-47BF-B635-645C58EDD6CA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Suggestions as to ways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5538"/>
            <a:ext cx="8458200" cy="573246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 smtClean="0"/>
              <a:t>Generalising the mechanisms under consideration to include </a:t>
            </a:r>
            <a:r>
              <a:rPr lang="en-GB" i="1" dirty="0" smtClean="0">
                <a:solidFill>
                  <a:schemeClr val="accent1"/>
                </a:solidFill>
              </a:rPr>
              <a:t>social</a:t>
            </a:r>
            <a:r>
              <a:rPr lang="en-GB" i="1" dirty="0" smtClean="0"/>
              <a:t> </a:t>
            </a:r>
            <a:r>
              <a:rPr lang="en-GB" dirty="0" smtClean="0"/>
              <a:t>aspects </a:t>
            </a:r>
          </a:p>
          <a:p>
            <a:pPr>
              <a:defRPr/>
            </a:pPr>
            <a:r>
              <a:rPr lang="en-GB" dirty="0" smtClean="0"/>
              <a:t>Look at a </a:t>
            </a:r>
            <a:r>
              <a:rPr lang="en-GB" dirty="0" smtClean="0">
                <a:solidFill>
                  <a:srgbClr val="7030A0"/>
                </a:solidFill>
              </a:rPr>
              <a:t>wider class of social system </a:t>
            </a:r>
            <a:r>
              <a:rPr lang="en-GB" dirty="0" smtClean="0"/>
              <a:t>that those with classic monetary purchase and payment supported by legal means</a:t>
            </a:r>
          </a:p>
          <a:p>
            <a:pPr>
              <a:defRPr/>
            </a:pPr>
            <a:r>
              <a:rPr lang="en-GB" dirty="0" smtClean="0"/>
              <a:t>Going back to the basic principles of what we want from systems (e.g. trust in banks_</a:t>
            </a:r>
          </a:p>
          <a:p>
            <a:pPr>
              <a:defRPr/>
            </a:pPr>
            <a:r>
              <a:rPr lang="en-GB" dirty="0" smtClean="0"/>
              <a:t>Starting more from what is </a:t>
            </a:r>
            <a:r>
              <a:rPr lang="en-GB" i="1" dirty="0" smtClean="0">
                <a:solidFill>
                  <a:schemeClr val="tx2"/>
                </a:solidFill>
              </a:rPr>
              <a:t>observed</a:t>
            </a:r>
            <a:r>
              <a:rPr lang="en-GB" dirty="0" smtClean="0"/>
              <a:t> rather than theoretical commitments even if this is of kinds not usually used by modellers (</a:t>
            </a:r>
            <a:r>
              <a:rPr lang="en-GB" dirty="0" smtClean="0">
                <a:solidFill>
                  <a:srgbClr val="7030A0"/>
                </a:solidFill>
              </a:rPr>
              <a:t>i.e. including qualitative narrative accounts, stakeholder opinion etc.</a:t>
            </a:r>
            <a:r>
              <a:rPr lang="en-GB" dirty="0" smtClean="0"/>
              <a:t>)</a:t>
            </a:r>
          </a:p>
          <a:p>
            <a:pPr>
              <a:defRPr/>
            </a:pPr>
            <a:r>
              <a:rPr lang="en-GB" dirty="0" smtClean="0"/>
              <a:t>Mixing models of a </a:t>
            </a:r>
            <a:r>
              <a:rPr lang="en-GB" i="1" dirty="0" smtClean="0">
                <a:solidFill>
                  <a:schemeClr val="accent2"/>
                </a:solidFill>
              </a:rPr>
              <a:t>variety</a:t>
            </a:r>
            <a:r>
              <a:rPr lang="en-GB" dirty="0" smtClean="0"/>
              <a:t> of kinds and </a:t>
            </a:r>
            <a:r>
              <a:rPr lang="en-GB" i="1" dirty="0" smtClean="0">
                <a:solidFill>
                  <a:schemeClr val="accent2"/>
                </a:solidFill>
              </a:rPr>
              <a:t>levels</a:t>
            </a:r>
            <a:r>
              <a:rPr lang="en-GB" dirty="0" smtClean="0"/>
              <a:t> of abstraction</a:t>
            </a:r>
          </a:p>
          <a:p>
            <a:pPr>
              <a:defRPr/>
            </a:pPr>
            <a:r>
              <a:rPr lang="en-GB" dirty="0" smtClean="0"/>
              <a:t>Involving experts from several different domains: cognitive, anthropological, sociological, simulation, mathematicians etc.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E1ABE435-7816-4288-B854-F4E4D1D43331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 Systems based on “Social” mechanisms for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8"/>
            <a:ext cx="8458200" cy="50593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Hawala/</a:t>
            </a:r>
            <a:r>
              <a:rPr lang="en-GB" dirty="0" err="1" smtClean="0"/>
              <a:t>Hundi</a:t>
            </a:r>
            <a:r>
              <a:rPr lang="en-GB" dirty="0" smtClean="0"/>
              <a:t> systems</a:t>
            </a:r>
          </a:p>
          <a:p>
            <a:pPr>
              <a:defRPr/>
            </a:pPr>
            <a:r>
              <a:rPr lang="en-GB" dirty="0" smtClean="0"/>
              <a:t>Micro-credit lending</a:t>
            </a:r>
          </a:p>
          <a:p>
            <a:pPr>
              <a:defRPr/>
            </a:pPr>
            <a:r>
              <a:rPr lang="en-GB" dirty="0" smtClean="0"/>
              <a:t>Informal lending/sharing between friends and within families</a:t>
            </a:r>
          </a:p>
          <a:p>
            <a:pPr>
              <a:defRPr/>
            </a:pPr>
            <a:r>
              <a:rPr lang="en-GB" dirty="0" smtClean="0"/>
              <a:t>New systems of value transfer on the internet</a:t>
            </a:r>
          </a:p>
          <a:p>
            <a:pPr>
              <a:defRPr/>
            </a:pPr>
            <a:r>
              <a:rPr lang="en-GB" dirty="0" smtClean="0"/>
              <a:t>Using goods to consolidate value transfer to/from Somalia</a:t>
            </a:r>
          </a:p>
          <a:p>
            <a:pPr>
              <a:defRPr/>
            </a:pPr>
            <a:r>
              <a:rPr lang="en-GB" dirty="0" smtClean="0"/>
              <a:t>Baby-sitting circles</a:t>
            </a:r>
          </a:p>
          <a:p>
            <a:pPr>
              <a:defRPr/>
            </a:pPr>
            <a:r>
              <a:rPr lang="en-GB" dirty="0" smtClean="0"/>
              <a:t>Payments in-kind</a:t>
            </a:r>
          </a:p>
          <a:p>
            <a:pPr>
              <a:defRPr/>
            </a:pPr>
            <a:r>
              <a:rPr lang="en-GB" dirty="0" smtClean="0"/>
              <a:t>Local currencies</a:t>
            </a:r>
          </a:p>
          <a:p>
            <a:pPr>
              <a:defRPr/>
            </a:pPr>
            <a:r>
              <a:rPr lang="en-GB" dirty="0" smtClean="0"/>
              <a:t>Almost all Economic systems!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Issues in Modelling the Hawala System, Bruce Edmonds, SCIVE, Lisbon, Sept 2010. slide-</a:t>
            </a:r>
            <a:fld id="{CFC0669C-CF87-4982-9A6D-00C59F0F259D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noFill/>
          <a:prstDash val="solid"/>
          <a:round/>
          <a:headEnd type="none" w="lg" len="lg"/>
          <a:tailEnd type="triangle" w="lg" len="lg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lg" len="lg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</Template>
  <TotalTime>627</TotalTime>
  <Words>847</Words>
  <Application>Microsoft Office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BE</vt:lpstr>
      <vt:lpstr>Issues in Modelling the Hawala System</vt:lpstr>
      <vt:lpstr>Aim of Simulation</vt:lpstr>
      <vt:lpstr>Simple model environment</vt:lpstr>
      <vt:lpstr>Transfers</vt:lpstr>
      <vt:lpstr>Key Ideas </vt:lpstr>
      <vt:lpstr>In the current (unsatisfactory) model</vt:lpstr>
      <vt:lpstr>Key Questions this uncovered</vt:lpstr>
      <vt:lpstr>Suggestions as to ways forward</vt:lpstr>
      <vt:lpstr>Example Systems based on “Social” mechanisms for reliability</vt:lpstr>
      <vt:lpstr>Social Systems use a Mix of Mechanisms</vt:lpstr>
    </vt:vector>
  </TitlesOfParts>
  <Company>Centre for Policy Modelling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Edmonds</dc:creator>
  <cp:lastModifiedBy>Bruce Edmonds</cp:lastModifiedBy>
  <cp:revision>8</cp:revision>
  <dcterms:created xsi:type="dcterms:W3CDTF">2010-09-15T22:46:21Z</dcterms:created>
  <dcterms:modified xsi:type="dcterms:W3CDTF">2010-09-16T09:53:18Z</dcterms:modified>
</cp:coreProperties>
</file>