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82" r:id="rId4"/>
    <p:sldId id="279" r:id="rId5"/>
    <p:sldId id="271" r:id="rId6"/>
    <p:sldId id="283" r:id="rId7"/>
    <p:sldId id="284" r:id="rId8"/>
    <p:sldId id="313" r:id="rId9"/>
    <p:sldId id="285" r:id="rId10"/>
    <p:sldId id="286" r:id="rId11"/>
    <p:sldId id="31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7" r:id="rId21"/>
    <p:sldId id="306" r:id="rId22"/>
    <p:sldId id="307" r:id="rId23"/>
    <p:sldId id="308" r:id="rId24"/>
    <p:sldId id="309" r:id="rId25"/>
    <p:sldId id="311" r:id="rId26"/>
    <p:sldId id="310" r:id="rId27"/>
    <p:sldId id="26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ehryar" initials="sm" lastIdx="1" clrIdx="0">
    <p:extLst>
      <p:ext uri="{19B8F6BF-5375-455C-9EA6-DF929625EA0E}">
        <p15:presenceInfo xmlns:p15="http://schemas.microsoft.com/office/powerpoint/2012/main" userId="59d196bdb8d3ecfa" providerId="Windows Live"/>
      </p:ext>
    </p:extLst>
  </p:cmAuthor>
  <p:cmAuthor id="2" name="Mehryar,S" initials="M" lastIdx="1" clrIdx="1">
    <p:extLst>
      <p:ext uri="{19B8F6BF-5375-455C-9EA6-DF929625EA0E}">
        <p15:presenceInfo xmlns:p15="http://schemas.microsoft.com/office/powerpoint/2012/main" userId="Mehryar,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 snapToGrid="0" showGuides="1">
      <p:cViewPr varScale="1">
        <p:scale>
          <a:sx n="117" d="100"/>
          <a:sy n="117" d="100"/>
        </p:scale>
        <p:origin x="336" y="86"/>
      </p:cViewPr>
      <p:guideLst>
        <p:guide orient="horz"/>
        <p:guide pos="56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5011" y="4343400"/>
            <a:ext cx="6083166" cy="3895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59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39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6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16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07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102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7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81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368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37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5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0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35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8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71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Social Simulation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83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40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69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1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24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964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37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436562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/>
              <a:t>INSERT IMAGE HERE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47" y="2250000"/>
            <a:ext cx="4827548" cy="1618378"/>
          </a:xfrm>
        </p:spPr>
        <p:txBody>
          <a:bodyPr/>
          <a:lstStyle>
            <a:lvl1pPr algn="l">
              <a:lnSpc>
                <a:spcPts val="35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7" y="3866400"/>
            <a:ext cx="6374065" cy="480929"/>
          </a:xfrm>
        </p:spPr>
        <p:txBody>
          <a:bodyPr/>
          <a:lstStyle>
            <a:lvl1pPr marL="0" indent="0" algn="l">
              <a:buNone/>
              <a:defRPr sz="1800" spc="-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67" y="4513721"/>
            <a:ext cx="1681340" cy="44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4551903"/>
            <a:ext cx="1744687" cy="3303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069393" y="4436347"/>
            <a:ext cx="0" cy="5677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1" y="4542201"/>
            <a:ext cx="408948" cy="340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88" y="4605649"/>
            <a:ext cx="937611" cy="225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06" y="4613393"/>
            <a:ext cx="714501" cy="20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66" y="4539837"/>
            <a:ext cx="960722" cy="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84033"/>
            <a:ext cx="4310062" cy="3715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869399"/>
            <a:ext cx="4176712" cy="3193666"/>
          </a:xfrm>
        </p:spPr>
        <p:txBody>
          <a:bodyPr/>
          <a:lstStyle>
            <a:lvl1pPr marL="0" indent="0">
              <a:spcBef>
                <a:spcPts val="850"/>
              </a:spcBef>
              <a:buNone/>
              <a:defRPr b="0">
                <a:latin typeface="+mn-lt"/>
              </a:defRPr>
            </a:lvl1pPr>
            <a:lvl2pPr marL="514350" indent="0">
              <a:buNone/>
              <a:defRPr b="0">
                <a:latin typeface="+mn-lt"/>
              </a:defRPr>
            </a:lvl2pPr>
            <a:lvl3pPr marL="779462" indent="0">
              <a:buNone/>
              <a:defRPr b="0">
                <a:latin typeface="+mn-lt"/>
              </a:defRPr>
            </a:lvl3pPr>
            <a:lvl4pPr marL="1004888" indent="0">
              <a:buNone/>
              <a:defRPr b="0">
                <a:latin typeface="+mn-lt"/>
              </a:defRPr>
            </a:lvl4pPr>
            <a:lvl5pPr marL="1250950" indent="0">
              <a:buNone/>
              <a:defRPr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5076825" y="254000"/>
            <a:ext cx="3814763" cy="381317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/>
              <a:t>INSERT IMAGE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42277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33450" y="489071"/>
            <a:ext cx="7277100" cy="3201186"/>
          </a:xfrm>
        </p:spPr>
        <p:txBody>
          <a:bodyPr/>
          <a:lstStyle>
            <a:lvl1pPr marL="0" indent="0" algn="ctr"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2037" y="3807929"/>
            <a:ext cx="3565538" cy="35841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75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6562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/>
              <a:t>INSERT IMAGE HERE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184033"/>
            <a:ext cx="8229600" cy="371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39" y="978284"/>
            <a:ext cx="4176712" cy="31936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1694" y="4713743"/>
            <a:ext cx="589417" cy="19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1938" y="4413250"/>
            <a:ext cx="862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8763" indent="-258763" algn="l" defTabSz="914400" rtl="0" eaLnBrk="1" latinLnBrk="0" hangingPunct="1">
        <a:spcBef>
          <a:spcPts val="0"/>
        </a:spcBef>
        <a:spcAft>
          <a:spcPts val="100"/>
        </a:spcAft>
        <a:buClr>
          <a:schemeClr val="tx1"/>
        </a:buClr>
        <a:buSzPct val="90000"/>
        <a:buFont typeface="Symbol" panose="05050102010706020507" pitchFamily="18" charset="2"/>
        <a:buChar char="·"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66763" indent="-252413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04788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236663" indent="-231775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1435100" indent="-184150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hyperlink" Target="https://research.utwente.nl/en/publications/participatory-policy-analysis-in-climate-change-adaptation-from-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ciencedirect.com/science/article/pii/S0301479719312009" TargetMode="External"/><Relationship Id="rId5" Type="http://schemas.openxmlformats.org/officeDocument/2006/relationships/hyperlink" Target="https://www.sciencedirect.com/science/article/pii/S0301479717303584" TargetMode="External"/><Relationship Id="rId4" Type="http://schemas.openxmlformats.org/officeDocument/2006/relationships/hyperlink" Target="mailto:s.mehryar@lse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875"/>
          <a:stretch>
            <a:fillRect/>
          </a:stretch>
        </p:blipFill>
        <p:spPr>
          <a:xfrm>
            <a:off x="0" y="0"/>
            <a:ext cx="9144000" cy="4365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146" y="1384184"/>
            <a:ext cx="8117456" cy="248419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Making Use of Mental models to Capture Human Adaptation Behavior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3146" y="2626281"/>
            <a:ext cx="5181309" cy="1474715"/>
          </a:xfrm>
        </p:spPr>
        <p:txBody>
          <a:bodyPr/>
          <a:lstStyle/>
          <a:p>
            <a:r>
              <a:rPr lang="en-US" spc="-60" dirty="0"/>
              <a:t>Sara Mehryar</a:t>
            </a:r>
          </a:p>
          <a:p>
            <a:r>
              <a:rPr lang="en-US" sz="1600" b="0" dirty="0"/>
              <a:t>Grantham Research Institute on Climate Change and the Environment, LSE</a:t>
            </a:r>
          </a:p>
          <a:p>
            <a:endParaRPr lang="en-US" sz="1600" b="0" spc="-60" dirty="0"/>
          </a:p>
          <a:p>
            <a:r>
              <a:rPr lang="en-US" sz="1600" b="0" dirty="0"/>
              <a:t>Qual2Rule Seminars</a:t>
            </a:r>
          </a:p>
          <a:p>
            <a:r>
              <a:rPr lang="en-US" sz="1600" b="0" spc="-60" dirty="0"/>
              <a:t>7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Fuzzy Cognitive Mapping (FCM)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E57-E685-412C-BA32-7EAA8D04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869399"/>
            <a:ext cx="3364560" cy="319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combination of </a:t>
            </a:r>
            <a:r>
              <a:rPr lang="en-US" b="1" dirty="0">
                <a:solidFill>
                  <a:schemeClr val="accent3"/>
                </a:solidFill>
              </a:rPr>
              <a:t>cognitive/mind mapping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fuzzy logics</a:t>
            </a: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Connections represent the causal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Negative and positive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Value of connections show the strength/level of causal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Verbal values (low, very low, high, very high, …) are translated into numbers and normalized between -1 and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46B2B-F035-41D3-8C9E-BA356D69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7" y="555600"/>
            <a:ext cx="4806462" cy="3606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22BAE-15BA-439A-BE00-7368F8FF152F}"/>
              </a:ext>
            </a:extLst>
          </p:cNvPr>
          <p:cNvSpPr txBox="1"/>
          <p:nvPr/>
        </p:nvSpPr>
        <p:spPr>
          <a:xfrm>
            <a:off x="5268685" y="4162573"/>
            <a:ext cx="324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Henly</a:t>
            </a:r>
            <a:r>
              <a:rPr lang="en-GB" sz="1000" dirty="0"/>
              <a:t>-Shepard et al, 2015</a:t>
            </a:r>
          </a:p>
        </p:txBody>
      </p:sp>
    </p:spTree>
    <p:extLst>
      <p:ext uri="{BB962C8B-B14F-4D97-AF65-F5344CB8AC3E}">
        <p14:creationId xmlns:p14="http://schemas.microsoft.com/office/powerpoint/2010/main" val="256227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8478F-961D-422E-A751-99930FCD3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22381"/>
          <a:stretch/>
        </p:blipFill>
        <p:spPr bwMode="auto">
          <a:xfrm>
            <a:off x="4174435" y="180546"/>
            <a:ext cx="4707627" cy="3843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Fuzzy Cognitive Mapping (FCM)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E57-E685-412C-BA32-7EAA8D04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869399"/>
            <a:ext cx="3364560" cy="319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Collective decision-making for flood resilience in Lowestoft,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flood protection (walls and barriers) as the first choice and most voted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communication and engagement as the most impactful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22BAE-15BA-439A-BE00-7368F8FF152F}"/>
              </a:ext>
            </a:extLst>
          </p:cNvPr>
          <p:cNvSpPr txBox="1"/>
          <p:nvPr/>
        </p:nvSpPr>
        <p:spPr>
          <a:xfrm>
            <a:off x="5268685" y="4162573"/>
            <a:ext cx="324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Mehryar and </a:t>
            </a:r>
            <a:r>
              <a:rPr lang="en-GB" sz="1000" dirty="0" err="1"/>
              <a:t>Surminski</a:t>
            </a:r>
            <a:r>
              <a:rPr lang="en-GB" sz="10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02809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Examples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E57-E685-412C-BA32-7EAA8D04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76" y="3108959"/>
            <a:ext cx="4872770" cy="1181687"/>
          </a:xfrm>
        </p:spPr>
        <p:txBody>
          <a:bodyPr/>
          <a:lstStyle/>
          <a:p>
            <a:r>
              <a:rPr lang="en-US" sz="1200" dirty="0" err="1"/>
              <a:t>Elsawah</a:t>
            </a:r>
            <a:r>
              <a:rPr lang="en-US" sz="1200" dirty="0"/>
              <a:t>, S., Guillaume, J.H., </a:t>
            </a:r>
            <a:r>
              <a:rPr lang="en-US" sz="1200" dirty="0" err="1"/>
              <a:t>Filatova</a:t>
            </a:r>
            <a:r>
              <a:rPr lang="en-US" sz="1200" dirty="0"/>
              <a:t>, T., Rook, J. and </a:t>
            </a:r>
            <a:r>
              <a:rPr lang="en-US" sz="1200" dirty="0" err="1"/>
              <a:t>Jakeman</a:t>
            </a:r>
            <a:r>
              <a:rPr lang="en-US" sz="1200" dirty="0"/>
              <a:t>, A.J., 2015. A methodology for eliciting, representing, and </a:t>
            </a:r>
            <a:r>
              <a:rPr lang="en-US" sz="1200" dirty="0" err="1"/>
              <a:t>analysing</a:t>
            </a:r>
            <a:r>
              <a:rPr lang="en-US" sz="1200" dirty="0"/>
              <a:t> stakeholder knowledge for decision making on complex socio-ecological systems: From cognitive maps to agent-based models. </a:t>
            </a:r>
            <a:r>
              <a:rPr lang="en-US" sz="1200" i="1" dirty="0"/>
              <a:t>Journal of environmental management</a:t>
            </a:r>
            <a:r>
              <a:rPr lang="en-US" sz="1200" dirty="0"/>
              <a:t>, </a:t>
            </a:r>
            <a:r>
              <a:rPr lang="en-US" sz="1200" i="1" dirty="0"/>
              <a:t>151</a:t>
            </a:r>
            <a:r>
              <a:rPr lang="en-US" sz="1200" dirty="0"/>
              <a:t>, pp.500-516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BCB7D-D379-457E-BA7A-77941347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105135"/>
            <a:ext cx="3606677" cy="4801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55C40-C310-484A-B915-4931D8B558EA}"/>
              </a:ext>
            </a:extLst>
          </p:cNvPr>
          <p:cNvSpPr txBox="1"/>
          <p:nvPr/>
        </p:nvSpPr>
        <p:spPr>
          <a:xfrm>
            <a:off x="332276" y="1001282"/>
            <a:ext cx="4239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Elsawah</a:t>
            </a:r>
            <a:r>
              <a:rPr lang="en-GB" sz="1400" dirty="0"/>
              <a:t> et al, 2015: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Collective map of farmers’ decision-making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solid boxes: </a:t>
            </a:r>
            <a:r>
              <a:rPr lang="en-GB" sz="1400" dirty="0">
                <a:solidFill>
                  <a:schemeClr val="tx2"/>
                </a:solidFill>
              </a:rPr>
              <a:t>decisions or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dashed boxes: </a:t>
            </a:r>
            <a:r>
              <a:rPr lang="en-GB" sz="1400" dirty="0">
                <a:solidFill>
                  <a:schemeClr val="tx2"/>
                </a:solidFill>
              </a:rPr>
              <a:t>drivers or trigger nodes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oval nodes: </a:t>
            </a:r>
            <a:r>
              <a:rPr lang="en-GB" sz="1400" dirty="0">
                <a:solidFill>
                  <a:schemeClr val="tx2"/>
                </a:solidFill>
              </a:rPr>
              <a:t>objectives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4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Examples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E57-E685-412C-BA32-7EAA8D04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76" y="3108959"/>
            <a:ext cx="4872770" cy="1181687"/>
          </a:xfrm>
        </p:spPr>
        <p:txBody>
          <a:bodyPr/>
          <a:lstStyle/>
          <a:p>
            <a:r>
              <a:rPr lang="en-US" sz="1200" dirty="0" err="1"/>
              <a:t>Elsawah</a:t>
            </a:r>
            <a:r>
              <a:rPr lang="en-US" sz="1200" dirty="0"/>
              <a:t>, S., Guillaume, J.H., </a:t>
            </a:r>
            <a:r>
              <a:rPr lang="en-US" sz="1200" dirty="0" err="1"/>
              <a:t>Filatova</a:t>
            </a:r>
            <a:r>
              <a:rPr lang="en-US" sz="1200" dirty="0"/>
              <a:t>, T., Rook, J. and </a:t>
            </a:r>
            <a:r>
              <a:rPr lang="en-US" sz="1200" dirty="0" err="1"/>
              <a:t>Jakeman</a:t>
            </a:r>
            <a:r>
              <a:rPr lang="en-US" sz="1200" dirty="0"/>
              <a:t>, A.J., 2015. A methodology for eliciting, representing, and </a:t>
            </a:r>
            <a:r>
              <a:rPr lang="en-US" sz="1200" dirty="0" err="1"/>
              <a:t>analysing</a:t>
            </a:r>
            <a:r>
              <a:rPr lang="en-US" sz="1200" dirty="0"/>
              <a:t> stakeholder knowledge for decision making on complex socio-ecological systems: From cognitive maps to agent-based models. </a:t>
            </a:r>
            <a:r>
              <a:rPr lang="en-US" sz="1200" i="1" dirty="0"/>
              <a:t>Journal of environmental management</a:t>
            </a:r>
            <a:r>
              <a:rPr lang="en-US" sz="1200" dirty="0"/>
              <a:t>, </a:t>
            </a:r>
            <a:r>
              <a:rPr lang="en-US" sz="1200" i="1" dirty="0"/>
              <a:t>151</a:t>
            </a:r>
            <a:r>
              <a:rPr lang="en-US" sz="1200" dirty="0"/>
              <a:t>, pp.500-516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55C40-C310-484A-B915-4931D8B558EA}"/>
              </a:ext>
            </a:extLst>
          </p:cNvPr>
          <p:cNvSpPr txBox="1"/>
          <p:nvPr/>
        </p:nvSpPr>
        <p:spPr>
          <a:xfrm>
            <a:off x="332276" y="1001282"/>
            <a:ext cx="423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UML time–sequence diagram of farmers’ decision making during a season.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F2449-80D7-4132-8CFB-FF8F66613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0" y="54956"/>
            <a:ext cx="3425483" cy="5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Examples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E57-E685-412C-BA32-7EAA8D04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850140"/>
            <a:ext cx="8417829" cy="621909"/>
          </a:xfrm>
        </p:spPr>
        <p:txBody>
          <a:bodyPr/>
          <a:lstStyle/>
          <a:p>
            <a:r>
              <a:rPr lang="en-US" sz="1200" dirty="0" err="1"/>
              <a:t>Giabbanelli</a:t>
            </a:r>
            <a:r>
              <a:rPr lang="en-US" sz="1200" dirty="0"/>
              <a:t>, P.J., Gray, S.A. and </a:t>
            </a:r>
            <a:r>
              <a:rPr lang="en-US" sz="1200" dirty="0" err="1"/>
              <a:t>Aminpour</a:t>
            </a:r>
            <a:r>
              <a:rPr lang="en-US" sz="1200" dirty="0"/>
              <a:t>, P., 2017. Combining fuzzy cognitive maps with agent-based modeling: Frameworks and pitfalls of a powerful hybrid modeling approach to understand human-environment interactions. </a:t>
            </a:r>
            <a:r>
              <a:rPr lang="en-US" sz="1200" i="1" dirty="0"/>
              <a:t>Environmental modelling &amp; software</a:t>
            </a:r>
            <a:r>
              <a:rPr lang="en-US" sz="1200" dirty="0"/>
              <a:t>, </a:t>
            </a:r>
            <a:r>
              <a:rPr lang="en-US" sz="1200" i="1" dirty="0"/>
              <a:t>95</a:t>
            </a:r>
            <a:r>
              <a:rPr lang="en-US" sz="1200" dirty="0"/>
              <a:t>, pp.320-325.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D345B-73F1-4611-A892-B40DADCF2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60" y="369816"/>
            <a:ext cx="6119703" cy="3282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94BE82-3F01-42B8-8053-593593E16C17}"/>
              </a:ext>
            </a:extLst>
          </p:cNvPr>
          <p:cNvSpPr txBox="1"/>
          <p:nvPr/>
        </p:nvSpPr>
        <p:spPr>
          <a:xfrm>
            <a:off x="261937" y="982405"/>
            <a:ext cx="2281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Two different ways of combining FCM and ABM: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representing each agent's mental model with an FCM (a),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extending selected concepts of an FCM using an ABM (b)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1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Objective and research questions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4BE82-3F01-42B8-8053-593593E16C17}"/>
              </a:ext>
            </a:extLst>
          </p:cNvPr>
          <p:cNvSpPr txBox="1"/>
          <p:nvPr/>
        </p:nvSpPr>
        <p:spPr>
          <a:xfrm>
            <a:off x="261937" y="755868"/>
            <a:ext cx="77988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Objective</a:t>
            </a:r>
          </a:p>
          <a:p>
            <a:pPr marL="0" indent="0">
              <a:buNone/>
            </a:pPr>
            <a:r>
              <a:rPr lang="en-GB" sz="1600" dirty="0"/>
              <a:t>to develop and demonstrate participatory policy analysis methods to support policy-making in climate change adaptation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Questions:</a:t>
            </a:r>
          </a:p>
          <a:p>
            <a:pPr marL="0" indent="0">
              <a:buNone/>
            </a:pPr>
            <a:r>
              <a:rPr lang="en-US" sz="1600" dirty="0"/>
              <a:t>How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represent </a:t>
            </a:r>
            <a:r>
              <a:rPr lang="en-GB" sz="1600" dirty="0">
                <a:solidFill>
                  <a:schemeClr val="tx2"/>
                </a:solidFill>
              </a:rPr>
              <a:t>perception</a:t>
            </a:r>
            <a:r>
              <a:rPr lang="en-GB" sz="1600" dirty="0"/>
              <a:t>, </a:t>
            </a:r>
            <a:r>
              <a:rPr lang="en-GB" sz="1600" dirty="0">
                <a:solidFill>
                  <a:schemeClr val="tx2"/>
                </a:solidFill>
              </a:rPr>
              <a:t>preferences</a:t>
            </a:r>
            <a:r>
              <a:rPr lang="en-GB" sz="1600" dirty="0"/>
              <a:t>, and </a:t>
            </a:r>
            <a:r>
              <a:rPr lang="en-GB" sz="1600" dirty="0">
                <a:solidFill>
                  <a:schemeClr val="tx2"/>
                </a:solidFill>
              </a:rPr>
              <a:t>decision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making</a:t>
            </a:r>
            <a:r>
              <a:rPr lang="en-GB" sz="1600" dirty="0"/>
              <a:t> of stakeholders in one simulation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involve </a:t>
            </a:r>
            <a:r>
              <a:rPr lang="en-GB" sz="1600" dirty="0">
                <a:solidFill>
                  <a:schemeClr val="tx2"/>
                </a:solidFill>
              </a:rPr>
              <a:t>qualitative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knowledge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in policy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integrate </a:t>
            </a:r>
            <a:r>
              <a:rPr lang="en-GB" sz="1600" dirty="0">
                <a:solidFill>
                  <a:schemeClr val="tx2"/>
                </a:solidFill>
              </a:rPr>
              <a:t>qualitative and quantitative </a:t>
            </a:r>
            <a:r>
              <a:rPr lang="en-GB" sz="1600" dirty="0"/>
              <a:t>evidence for policy option analysis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807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Case study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4BE82-3F01-42B8-8053-593593E16C17}"/>
              </a:ext>
            </a:extLst>
          </p:cNvPr>
          <p:cNvSpPr txBox="1"/>
          <p:nvPr/>
        </p:nvSpPr>
        <p:spPr>
          <a:xfrm>
            <a:off x="261938" y="755868"/>
            <a:ext cx="485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 err="1"/>
              <a:t>Rafsanjan</a:t>
            </a:r>
            <a:r>
              <a:rPr lang="en-US" sz="1600" b="1" dirty="0"/>
              <a:t> Township, Iran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Farming community facing water scarcity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Top producer of pistachio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 source of income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99% pistachio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95% groundwater supply</a:t>
            </a:r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421EC7A9-AE91-4AAB-BBF3-07F65987E4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2601" r="4456" b="35914"/>
          <a:stretch/>
        </p:blipFill>
        <p:spPr bwMode="auto">
          <a:xfrm>
            <a:off x="5711484" y="66180"/>
            <a:ext cx="3305988" cy="287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6F625-497B-43F5-989D-E02FDAD00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r="10571"/>
          <a:stretch/>
        </p:blipFill>
        <p:spPr>
          <a:xfrm>
            <a:off x="7218476" y="3003380"/>
            <a:ext cx="1805947" cy="214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32004-CF4C-4FA1-BB51-E92878B0CD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32941"/>
          <a:stretch/>
        </p:blipFill>
        <p:spPr>
          <a:xfrm>
            <a:off x="5161523" y="2992642"/>
            <a:ext cx="2007716" cy="2147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361D9-E2EE-4B2D-9576-1EC2708E57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8162"/>
          <a:stretch/>
        </p:blipFill>
        <p:spPr>
          <a:xfrm>
            <a:off x="1659944" y="3017520"/>
            <a:ext cx="2258735" cy="2140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2E94-EC5E-4DA5-B6AC-DCCBC22A33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9"/>
          <a:stretch/>
        </p:blipFill>
        <p:spPr>
          <a:xfrm>
            <a:off x="3967916" y="2999483"/>
            <a:ext cx="1144370" cy="21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Decision-making for water scarcity in </a:t>
            </a:r>
            <a:r>
              <a:rPr lang="en-US" dirty="0" err="1"/>
              <a:t>Rafsanjan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4BE82-3F01-42B8-8053-593593E16C17}"/>
              </a:ext>
            </a:extLst>
          </p:cNvPr>
          <p:cNvSpPr txBox="1"/>
          <p:nvPr/>
        </p:nvSpPr>
        <p:spPr>
          <a:xfrm>
            <a:off x="261938" y="755868"/>
            <a:ext cx="4141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/>
              <a:t>Multi-factorial and multi-stakeholders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Environmental, economic, social, political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Farmers, local and national policy makers (agriculture, water and environmental departments)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F625-497B-43F5-989D-E02FDAD00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r="10571"/>
          <a:stretch/>
        </p:blipFill>
        <p:spPr>
          <a:xfrm>
            <a:off x="7218476" y="3003380"/>
            <a:ext cx="1805947" cy="214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32004-CF4C-4FA1-BB51-E92878B0C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32941"/>
          <a:stretch/>
        </p:blipFill>
        <p:spPr>
          <a:xfrm>
            <a:off x="5161523" y="2992642"/>
            <a:ext cx="2007716" cy="2147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361D9-E2EE-4B2D-9576-1EC2708E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8162"/>
          <a:stretch/>
        </p:blipFill>
        <p:spPr>
          <a:xfrm>
            <a:off x="1659944" y="3017520"/>
            <a:ext cx="2258735" cy="2140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2E94-EC5E-4DA5-B6AC-DCCBC22A33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9"/>
          <a:stretch/>
        </p:blipFill>
        <p:spPr>
          <a:xfrm>
            <a:off x="3967916" y="2999483"/>
            <a:ext cx="1144370" cy="2144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4689CD-1DC1-441B-90E2-44A83CC62C53}"/>
              </a:ext>
            </a:extLst>
          </p:cNvPr>
          <p:cNvSpPr txBox="1"/>
          <p:nvPr/>
        </p:nvSpPr>
        <p:spPr>
          <a:xfrm>
            <a:off x="4403187" y="755868"/>
            <a:ext cx="42273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/>
              <a:t>Policies for water scarcity mitigation/adaptation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Economic diversification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Irrigation system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Reducing farmers’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Wells control and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Increasing people participation in WM</a:t>
            </a:r>
          </a:p>
        </p:txBody>
      </p:sp>
    </p:spTree>
    <p:extLst>
      <p:ext uri="{BB962C8B-B14F-4D97-AF65-F5344CB8AC3E}">
        <p14:creationId xmlns:p14="http://schemas.microsoft.com/office/powerpoint/2010/main" val="65908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US" dirty="0"/>
              <a:t>Developing FCMs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4BE82-3F01-42B8-8053-593593E16C17}"/>
              </a:ext>
            </a:extLst>
          </p:cNvPr>
          <p:cNvSpPr txBox="1"/>
          <p:nvPr/>
        </p:nvSpPr>
        <p:spPr>
          <a:xfrm>
            <a:off x="295448" y="3400595"/>
            <a:ext cx="5065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Mind-mapping with 60 farmers and 40 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Causes and impacts of water scarcity and their causal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Adaption actions and their impacts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14946-D522-4018-AFDC-3FFE415EA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1488" y="3717586"/>
            <a:ext cx="1817642" cy="1022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3C65A9-428B-4E3C-A774-7755B8C53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4114" y="3716485"/>
            <a:ext cx="1817643" cy="1022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FFCC94-296A-401A-913E-62FC95A97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5" r="8390"/>
          <a:stretch/>
        </p:blipFill>
        <p:spPr>
          <a:xfrm>
            <a:off x="344658" y="555600"/>
            <a:ext cx="4042830" cy="2750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5D7E24-CBD7-4C9C-B28C-29D5AD7771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09" y="555600"/>
            <a:ext cx="4183939" cy="2750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0EA257-7569-45CD-95D7-1FB25840D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73" y="3319976"/>
            <a:ext cx="1022424" cy="18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3DF02FC-E962-4264-9CD2-5A9BE0896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7" y="203136"/>
            <a:ext cx="7357507" cy="493468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A117601-8245-455B-8F6A-4D3D319F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1" y="63305"/>
            <a:ext cx="1758502" cy="452804"/>
          </a:xfrm>
        </p:spPr>
        <p:txBody>
          <a:bodyPr>
            <a:noAutofit/>
          </a:bodyPr>
          <a:lstStyle/>
          <a:p>
            <a:r>
              <a:rPr lang="en-GB" sz="1400" dirty="0">
                <a:latin typeface="+mn-lt"/>
                <a:cs typeface="Times New Roman" panose="02020603050405020304" pitchFamily="18" charset="0"/>
              </a:rPr>
              <a:t>Policy makers’ FCM                           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7A6A20-CA40-4EF5-BB0E-AE02007CF2D9}"/>
              </a:ext>
            </a:extLst>
          </p:cNvPr>
          <p:cNvSpPr txBox="1">
            <a:spLocks/>
          </p:cNvSpPr>
          <p:nvPr/>
        </p:nvSpPr>
        <p:spPr>
          <a:xfrm>
            <a:off x="6604762" y="70339"/>
            <a:ext cx="1758502" cy="452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+mn-lt"/>
                <a:cs typeface="Times New Roman" panose="02020603050405020304" pitchFamily="18" charset="0"/>
              </a:rPr>
              <a:t>Farmers’ FCM                           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2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5FD3-BE92-4B2F-9F5E-B3A5529E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9C05B-AE19-477D-A4E9-554F8C35CBF0}"/>
              </a:ext>
            </a:extLst>
          </p:cNvPr>
          <p:cNvSpPr txBox="1"/>
          <p:nvPr/>
        </p:nvSpPr>
        <p:spPr>
          <a:xfrm>
            <a:off x="261938" y="4124333"/>
            <a:ext cx="2559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Lowestoft, UK, 2013 – @Paul Nichols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FF4BA-310B-49AA-AC28-4E3D1F25B899}"/>
              </a:ext>
            </a:extLst>
          </p:cNvPr>
          <p:cNvSpPr txBox="1"/>
          <p:nvPr/>
        </p:nvSpPr>
        <p:spPr>
          <a:xfrm>
            <a:off x="4462584" y="4124333"/>
            <a:ext cx="3485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Kuwait City, Kuwait, 2018 – @Hamad M. </a:t>
            </a:r>
            <a:r>
              <a:rPr lang="en-GB" sz="1100" b="1" dirty="0" err="1">
                <a:solidFill>
                  <a:schemeClr val="bg1"/>
                </a:solidFill>
              </a:rPr>
              <a:t>Alsahli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68F34-3A6E-4BA1-9987-92465F7238FE}"/>
              </a:ext>
            </a:extLst>
          </p:cNvPr>
          <p:cNvSpPr txBox="1"/>
          <p:nvPr/>
        </p:nvSpPr>
        <p:spPr>
          <a:xfrm>
            <a:off x="269754" y="679994"/>
            <a:ext cx="8612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BSc</a:t>
            </a:r>
            <a:r>
              <a:rPr lang="en-GB" dirty="0"/>
              <a:t> and </a:t>
            </a:r>
            <a:r>
              <a:rPr lang="en-GB" b="1" dirty="0"/>
              <a:t>MSc</a:t>
            </a:r>
            <a:r>
              <a:rPr lang="en-GB" dirty="0"/>
              <a:t> in Architecture and Urban Planning (Iran and Netherlands)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PhD</a:t>
            </a:r>
            <a:r>
              <a:rPr lang="en-GB" dirty="0"/>
              <a:t> in Environmental Management and Climate Change adaptation (University of Twente, NL)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Title: </a:t>
            </a:r>
            <a:r>
              <a:rPr lang="en-US" dirty="0"/>
              <a:t>Participatory Policy Analysis for Climate Change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Post-doctoral Researcher </a:t>
            </a:r>
            <a:r>
              <a:rPr lang="en-US" dirty="0"/>
              <a:t>(Research Officer) in Grantham Research Institute, 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Zurich Flood Resilience Alliance project: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Measuring and evaluating flood resilience of communities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Supporting decision-making for flood resilience in OECD urban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5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48258" b="76423"/>
          <a:stretch/>
        </p:blipFill>
        <p:spPr>
          <a:xfrm>
            <a:off x="1756261" y="268819"/>
            <a:ext cx="5229227" cy="1657350"/>
          </a:xfr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5488" y="4786312"/>
            <a:ext cx="280988" cy="357188"/>
          </a:xfrm>
        </p:spPr>
        <p:txBody>
          <a:bodyPr/>
          <a:lstStyle/>
          <a:p>
            <a:fld id="{13C9CC7F-86E1-48DE-82DC-E9AC50D04532}" type="slidenum">
              <a:rPr lang="en-US" noProof="0" smtClean="0"/>
              <a:pPr/>
              <a:t>20</a:t>
            </a:fld>
            <a:endParaRPr lang="en-US" noProof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 b="78049"/>
          <a:stretch/>
        </p:blipFill>
        <p:spPr bwMode="auto">
          <a:xfrm>
            <a:off x="2098833" y="2326219"/>
            <a:ext cx="4886655" cy="15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832838" y="934748"/>
            <a:ext cx="1028700" cy="10287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3632688" y="2731158"/>
            <a:ext cx="1028700" cy="10287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3175488" y="2783419"/>
            <a:ext cx="494977" cy="474254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889737" y="2040469"/>
            <a:ext cx="4207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Farmers’ perception of Driver concepts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9738" y="3969341"/>
            <a:ext cx="44465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Policy makers’ perception of Driver concepts</a:t>
            </a:r>
          </a:p>
        </p:txBody>
      </p:sp>
    </p:spTree>
    <p:extLst>
      <p:ext uri="{BB962C8B-B14F-4D97-AF65-F5344CB8AC3E}">
        <p14:creationId xmlns:p14="http://schemas.microsoft.com/office/powerpoint/2010/main" val="26476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5488" y="4786312"/>
            <a:ext cx="280988" cy="357188"/>
          </a:xfrm>
        </p:spPr>
        <p:txBody>
          <a:bodyPr/>
          <a:lstStyle/>
          <a:p>
            <a:fld id="{13C9CC7F-86E1-48DE-82DC-E9AC50D04532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524750" y="4800600"/>
            <a:ext cx="280988" cy="357188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3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9CC7F-86E1-48DE-82DC-E9AC50D04532}" type="slidenum">
              <a:rPr lang="en-US" sz="1013"/>
              <a:pPr/>
              <a:t>21</a:t>
            </a:fld>
            <a:endParaRPr lang="en-US" sz="10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8" y="2733890"/>
            <a:ext cx="1550328" cy="1550328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2846567" y="1183967"/>
            <a:ext cx="5094645" cy="1080459"/>
          </a:xfrm>
          <a:prstGeom prst="borderCallout2">
            <a:avLst>
              <a:gd name="adj1" fmla="val 82507"/>
              <a:gd name="adj2" fmla="val -1553"/>
              <a:gd name="adj3" fmla="val 81908"/>
              <a:gd name="adj4" fmla="val -16861"/>
              <a:gd name="adj5" fmla="val 134931"/>
              <a:gd name="adj6" fmla="val -23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2951404" y="1402520"/>
            <a:ext cx="1401147" cy="665899"/>
            <a:chOff x="4950" y="1588067"/>
            <a:chExt cx="1479775" cy="887865"/>
          </a:xfrm>
        </p:grpSpPr>
        <p:sp>
          <p:nvSpPr>
            <p:cNvPr id="24" name="Rounded Rectangle 23"/>
            <p:cNvSpPr/>
            <p:nvPr/>
          </p:nvSpPr>
          <p:spPr>
            <a:xfrm>
              <a:off x="4950" y="1588067"/>
              <a:ext cx="1479775" cy="8878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0955" y="1614072"/>
              <a:ext cx="1427766" cy="835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dirty="0"/>
                <a:t>Behavioral Rules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3871" y="1578346"/>
            <a:ext cx="235284" cy="275238"/>
            <a:chOff x="1632704" y="1848507"/>
            <a:chExt cx="313712" cy="366984"/>
          </a:xfrm>
        </p:grpSpPr>
        <p:sp>
          <p:nvSpPr>
            <p:cNvPr id="22" name="Right Arrow 21"/>
            <p:cNvSpPr/>
            <p:nvPr/>
          </p:nvSpPr>
          <p:spPr>
            <a:xfrm>
              <a:off x="1632704" y="1848507"/>
              <a:ext cx="313712" cy="3669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6"/>
            <p:cNvSpPr/>
            <p:nvPr/>
          </p:nvSpPr>
          <p:spPr>
            <a:xfrm>
              <a:off x="1632704" y="1921904"/>
              <a:ext cx="219598" cy="220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2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26821" y="1383016"/>
            <a:ext cx="1306693" cy="665899"/>
            <a:chOff x="2076636" y="1588067"/>
            <a:chExt cx="1479775" cy="887865"/>
          </a:xfrm>
        </p:grpSpPr>
        <p:sp>
          <p:nvSpPr>
            <p:cNvPr id="20" name="Rounded Rectangle 19"/>
            <p:cNvSpPr/>
            <p:nvPr/>
          </p:nvSpPr>
          <p:spPr>
            <a:xfrm>
              <a:off x="2076636" y="1588067"/>
              <a:ext cx="1479775" cy="8878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2102641" y="1614072"/>
              <a:ext cx="1427765" cy="835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dirty="0"/>
                <a:t>Available Actions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3460" y="1586577"/>
            <a:ext cx="235284" cy="275238"/>
            <a:chOff x="3704389" y="1848507"/>
            <a:chExt cx="313712" cy="366984"/>
          </a:xfrm>
        </p:grpSpPr>
        <p:sp>
          <p:nvSpPr>
            <p:cNvPr id="18" name="Right Arrow 17"/>
            <p:cNvSpPr/>
            <p:nvPr/>
          </p:nvSpPr>
          <p:spPr>
            <a:xfrm>
              <a:off x="3704389" y="1848507"/>
              <a:ext cx="313712" cy="3669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ight Arrow 10"/>
            <p:cNvSpPr/>
            <p:nvPr/>
          </p:nvSpPr>
          <p:spPr>
            <a:xfrm>
              <a:off x="3704389" y="1921904"/>
              <a:ext cx="219598" cy="220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25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90064" y="1383016"/>
            <a:ext cx="1111428" cy="665899"/>
            <a:chOff x="4560977" y="1588067"/>
            <a:chExt cx="1481910" cy="887865"/>
          </a:xfrm>
        </p:grpSpPr>
        <p:sp>
          <p:nvSpPr>
            <p:cNvPr id="16" name="Rounded Rectangle 15"/>
            <p:cNvSpPr/>
            <p:nvPr/>
          </p:nvSpPr>
          <p:spPr>
            <a:xfrm>
              <a:off x="4560977" y="1588067"/>
              <a:ext cx="1479776" cy="8878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4615123" y="1614072"/>
              <a:ext cx="1427764" cy="835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dirty="0"/>
                <a:t>Impacts of Actions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DE7A20D-EEEF-4BB9-A657-581452B8257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FCMs to develop behavioral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71" y="1134208"/>
            <a:ext cx="6029265" cy="32415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DDFCAD-059E-482A-A856-39CC67F1B60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FCMs to develop behavioral rules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D152-E4D5-49EF-BC54-BAB73A87909C}"/>
              </a:ext>
            </a:extLst>
          </p:cNvPr>
          <p:cNvSpPr txBox="1"/>
          <p:nvPr/>
        </p:nvSpPr>
        <p:spPr>
          <a:xfrm>
            <a:off x="261936" y="767789"/>
            <a:ext cx="3487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Small, Medium and Large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Actions-conditions-impacts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Driving-Impact connections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95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DDFCAD-059E-482A-A856-39CC67F1B60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FCMs to develop behavioral rules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D152-E4D5-49EF-BC54-BAB73A87909C}"/>
              </a:ext>
            </a:extLst>
          </p:cNvPr>
          <p:cNvSpPr txBox="1"/>
          <p:nvPr/>
        </p:nvSpPr>
        <p:spPr>
          <a:xfrm>
            <a:off x="261936" y="767789"/>
            <a:ext cx="291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Condition-action-impact map of large farmers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C691C43-08A3-4BDB-B332-BA69E0111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5" y="527464"/>
            <a:ext cx="5480211" cy="44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DDFCAD-059E-482A-A856-39CC67F1B60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FCMs to develop behavioral rules</a:t>
            </a:r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2409976-BC79-433B-BE53-43D543CF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46198" r="1677" b="18731"/>
          <a:stretch/>
        </p:blipFill>
        <p:spPr>
          <a:xfrm>
            <a:off x="3822736" y="771515"/>
            <a:ext cx="4629763" cy="2481758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039BD0C-54B8-47BB-A160-8D4A1B1ED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6" y="771515"/>
            <a:ext cx="3071180" cy="3067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F0908-AC29-4BFE-A006-47FC09CC1C2D}"/>
              </a:ext>
            </a:extLst>
          </p:cNvPr>
          <p:cNvSpPr txBox="1"/>
          <p:nvPr/>
        </p:nvSpPr>
        <p:spPr>
          <a:xfrm>
            <a:off x="4248539" y="3539412"/>
            <a:ext cx="397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Adding randomness, time scale and spatial dimensions</a:t>
            </a:r>
          </a:p>
        </p:txBody>
      </p:sp>
    </p:spTree>
    <p:extLst>
      <p:ext uri="{BB962C8B-B14F-4D97-AF65-F5344CB8AC3E}">
        <p14:creationId xmlns:p14="http://schemas.microsoft.com/office/powerpoint/2010/main" val="18139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DDFCAD-059E-482A-A856-39CC67F1B60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FCMs to develop behavioral rules</a:t>
            </a:r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23E708D-63AD-48A6-B557-27A4062BD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631282"/>
            <a:ext cx="3341877" cy="349849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248657A-D2DC-4E92-9796-1C792127F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6" y="184032"/>
            <a:ext cx="3153067" cy="4823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DE8AB2-AFB0-4B88-82BA-117DD1503514}"/>
              </a:ext>
            </a:extLst>
          </p:cNvPr>
          <p:cNvSpPr txBox="1"/>
          <p:nvPr/>
        </p:nvSpPr>
        <p:spPr>
          <a:xfrm>
            <a:off x="1090885" y="4129776"/>
            <a:ext cx="28271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23232"/>
                </a:solidFill>
                <a:effectLst/>
                <a:latin typeface="NexusSerif"/>
              </a:rPr>
              <a:t>Condition-Action-Impact of large farmers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263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DDFCAD-059E-482A-A856-39CC67F1B60A}"/>
              </a:ext>
            </a:extLst>
          </p:cNvPr>
          <p:cNvSpPr txBox="1">
            <a:spLocks/>
          </p:cNvSpPr>
          <p:nvPr/>
        </p:nvSpPr>
        <p:spPr>
          <a:xfrm>
            <a:off x="261937" y="184033"/>
            <a:ext cx="7559700" cy="3715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Challenges/ areas for improvement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9E53F-63AC-4621-ADA4-7DD8B5C401B3}"/>
              </a:ext>
            </a:extLst>
          </p:cNvPr>
          <p:cNvSpPr txBox="1"/>
          <p:nvPr/>
        </p:nvSpPr>
        <p:spPr>
          <a:xfrm>
            <a:off x="442327" y="836213"/>
            <a:ext cx="73793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accurate models are needed to support decision-making in real world! Multi-disciplinary and integrated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Mental models can only be used for understanding 1) different perceptions and perspectives, and b) experiences and decisions/actions in the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Mental models does not provide accurate quantitative evidence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Important to think how much we can rely on people’s perceptions for identifying human behavior. Can we rely on what people think/describe they (would) do is specific situations?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4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436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0C28A-5056-42E9-A23F-E3143F75B205}"/>
              </a:ext>
            </a:extLst>
          </p:cNvPr>
          <p:cNvSpPr txBox="1"/>
          <p:nvPr/>
        </p:nvSpPr>
        <p:spPr>
          <a:xfrm>
            <a:off x="450669" y="327331"/>
            <a:ext cx="80859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Thank you!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email: </a:t>
            </a:r>
            <a:r>
              <a:rPr lang="en-GB" sz="2800" b="1" dirty="0">
                <a:solidFill>
                  <a:srgbClr val="FF0000"/>
                </a:solidFill>
                <a:hlinkClick r:id="rId4"/>
              </a:rPr>
              <a:t>s.mehryar@lse.ac.uk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Papers: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hlinkClick r:id="rId5"/>
              </a:rPr>
              <a:t>https://www.sciencedirect.com/science/article/pii/S0301479717303584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  <a:hlinkClick r:id="rId6"/>
              </a:rPr>
              <a:t>https://www.sciencedirect.com/science/article/pii/S0301479719312009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PhD thesis: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hlinkClick r:id="rId7"/>
              </a:rPr>
              <a:t>https://research.utwente.nl/en/publications/participatory-policy-analysis-in-climate-change-adaptation-from-i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5FD3-BE92-4B2F-9F5E-B3A5529E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Research</a:t>
            </a:r>
          </a:p>
        </p:txBody>
      </p:sp>
      <p:pic>
        <p:nvPicPr>
          <p:cNvPr id="10" name="Picture 9" descr="A picture containing sky, outdoor, ground, vehicle&#10;&#10;Description automatically generated">
            <a:extLst>
              <a:ext uri="{FF2B5EF4-FFF2-40B4-BE49-F238E27FC236}">
                <a16:creationId xmlns:a16="http://schemas.microsoft.com/office/drawing/2014/main" id="{7DA64B28-1869-4A73-934E-9BA60AFBB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/>
          <a:stretch/>
        </p:blipFill>
        <p:spPr>
          <a:xfrm>
            <a:off x="4462584" y="1667639"/>
            <a:ext cx="4419477" cy="2741508"/>
          </a:xfrm>
          <a:prstGeom prst="rect">
            <a:avLst/>
          </a:prstGeom>
        </p:spPr>
      </p:pic>
      <p:pic>
        <p:nvPicPr>
          <p:cNvPr id="16" name="Picture 15" descr="A picture containing scene, way, road, night&#10;&#10;Description automatically generated">
            <a:extLst>
              <a:ext uri="{FF2B5EF4-FFF2-40B4-BE49-F238E27FC236}">
                <a16:creationId xmlns:a16="http://schemas.microsoft.com/office/drawing/2014/main" id="{37468263-3FD0-49DB-95E2-3116BA57C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1667639"/>
            <a:ext cx="4138124" cy="27415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F9C05B-AE19-477D-A4E9-554F8C35CBF0}"/>
              </a:ext>
            </a:extLst>
          </p:cNvPr>
          <p:cNvSpPr txBox="1"/>
          <p:nvPr/>
        </p:nvSpPr>
        <p:spPr>
          <a:xfrm>
            <a:off x="261938" y="4124333"/>
            <a:ext cx="2559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Lowestoft, UK, 2013 – @Paul Nichols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FF4BA-310B-49AA-AC28-4E3D1F25B899}"/>
              </a:ext>
            </a:extLst>
          </p:cNvPr>
          <p:cNvSpPr txBox="1"/>
          <p:nvPr/>
        </p:nvSpPr>
        <p:spPr>
          <a:xfrm>
            <a:off x="4462584" y="4124333"/>
            <a:ext cx="3485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Kuwait City, Kuwait, 2018 – @Hamad M. </a:t>
            </a:r>
            <a:r>
              <a:rPr lang="en-GB" sz="1100" b="1" dirty="0" err="1">
                <a:solidFill>
                  <a:schemeClr val="bg1"/>
                </a:solidFill>
              </a:rPr>
              <a:t>Alsahli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68F34-3A6E-4BA1-9987-92465F7238FE}"/>
              </a:ext>
            </a:extLst>
          </p:cNvPr>
          <p:cNvSpPr txBox="1"/>
          <p:nvPr/>
        </p:nvSpPr>
        <p:spPr>
          <a:xfrm>
            <a:off x="269754" y="679994"/>
            <a:ext cx="861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Flood resilience</a:t>
            </a:r>
            <a:r>
              <a:rPr lang="en-GB" dirty="0"/>
              <a:t>: capacity of a system, community, or society to absorb shocks, and cope with and recover from their impacts in a timely and efficient manner.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5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5FD3-BE92-4B2F-9F5E-B3A5529E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84033"/>
            <a:ext cx="4310062" cy="371567"/>
          </a:xfrm>
        </p:spPr>
        <p:txBody>
          <a:bodyPr anchor="t">
            <a:normAutofit/>
          </a:bodyPr>
          <a:lstStyle/>
          <a:p>
            <a:r>
              <a:rPr lang="en-GB" dirty="0"/>
              <a:t>5 capitals of flood resilience</a:t>
            </a:r>
          </a:p>
        </p:txBody>
      </p: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5D405E1D-5C67-4D8A-A4DE-1BB3E418C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>
          <a:xfrm>
            <a:off x="792013" y="691958"/>
            <a:ext cx="7559974" cy="35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8530371" cy="371567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Pro-active flood risk management to reduce exposure and vulnerability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0F9A0AB-957D-49D1-88BD-C2B8D04C1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/>
          <a:stretch/>
        </p:blipFill>
        <p:spPr>
          <a:xfrm>
            <a:off x="1765596" y="555600"/>
            <a:ext cx="5612808" cy="37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9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GB" dirty="0"/>
              <a:t>Decision-making for adaptation and resilience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8F5191-3537-4034-9114-89FE4E9A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4" y="879229"/>
            <a:ext cx="7969348" cy="26074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Decisions and actions for adaptation and resilience</a:t>
            </a:r>
            <a:r>
              <a:rPr lang="en-US" dirty="0"/>
              <a:t>: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At individual/property-level, community level, city-level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Short term vs long-term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Risk reduction vs coping strategies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Structural and physical protection vs non-structural measures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Question</a:t>
            </a:r>
            <a:r>
              <a:rPr lang="en-US" dirty="0"/>
              <a:t>: What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measures/actions/interventions should be taken when, where, and for whom?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2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GB" dirty="0"/>
              <a:t>Decision-making for adaptation and resilience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6EFCA1-5763-4E7F-8CD1-EA1EA0BA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08" y="679485"/>
            <a:ext cx="7974696" cy="319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Traditional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dirty="0"/>
              <a:t>policy analysis methods for climate change adaptation 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/>
              <a:t>rely on cost-benefit analysis or feasibility appraisal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Participatory</a:t>
            </a:r>
            <a:r>
              <a:rPr lang="en-US" dirty="0"/>
              <a:t> policy analysis methods for climate change adaptation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/>
              <a:t>Integrate human behaviour</a:t>
            </a:r>
            <a:r>
              <a:rPr lang="en-US" dirty="0"/>
              <a:t> e.g. </a:t>
            </a:r>
            <a:r>
              <a:rPr lang="en-US" b="1" dirty="0">
                <a:solidFill>
                  <a:schemeClr val="accent3"/>
                </a:solidFill>
              </a:rPr>
              <a:t>knowledge, perceptions, preferences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decision-making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 the process of decision making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F51CCC-05E0-439A-965E-45E22960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3" y="2364132"/>
            <a:ext cx="4235570" cy="196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37297-C448-4233-92B4-ABEF1B1B2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06" y="2356338"/>
            <a:ext cx="2558068" cy="1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079-CC12-4D18-AD58-6368F5D7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84033"/>
            <a:ext cx="7587218" cy="371567"/>
          </a:xfrm>
        </p:spPr>
        <p:txBody>
          <a:bodyPr/>
          <a:lstStyle/>
          <a:p>
            <a:r>
              <a:rPr lang="en-GB" dirty="0"/>
              <a:t>Participatory methods to support decision-making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7B11C1-971D-4C79-A32B-6B84F8E1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68" y="3457366"/>
            <a:ext cx="2728217" cy="899375"/>
          </a:xfrm>
        </p:spPr>
        <p:txBody>
          <a:bodyPr/>
          <a:lstStyle/>
          <a:p>
            <a:r>
              <a:rPr lang="en-GB" sz="1200" dirty="0"/>
              <a:t>Flood Resilience Measurement for Communities (FRMC) developed by </a:t>
            </a:r>
            <a:r>
              <a:rPr lang="en-GB" sz="1200" dirty="0">
                <a:solidFill>
                  <a:srgbClr val="FF0000"/>
                </a:solidFill>
              </a:rPr>
              <a:t>Zurich Flood Resilience Alliance</a:t>
            </a:r>
          </a:p>
          <a:p>
            <a:r>
              <a:rPr lang="en-GB" sz="1200" dirty="0"/>
              <a:t>https://floodresilience.net/frmc/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83BA83AD-FB6F-4A82-9C0C-EDDB88BD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/>
          <a:stretch/>
        </p:blipFill>
        <p:spPr>
          <a:xfrm>
            <a:off x="2876689" y="637345"/>
            <a:ext cx="6267311" cy="4402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0448-9348-455A-B66D-B79298C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84033"/>
            <a:ext cx="7559700" cy="371567"/>
          </a:xfrm>
        </p:spPr>
        <p:txBody>
          <a:bodyPr anchor="t">
            <a:normAutofit/>
          </a:bodyPr>
          <a:lstStyle/>
          <a:p>
            <a:r>
              <a:rPr lang="en-GB" dirty="0"/>
              <a:t>Mind mapping/ Mental modelling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9DE374-010A-433B-A39E-98B3843F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702906"/>
            <a:ext cx="4310063" cy="3359507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</a:rPr>
              <a:t>Represent people’s knowledge and perception on how the system functions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chemeClr val="tx1"/>
                </a:solidFill>
              </a:rPr>
              <a:t>In most cases we internally use these mental models to reason and decide</a:t>
            </a:r>
          </a:p>
          <a:p>
            <a:r>
              <a:rPr lang="en-GB" dirty="0"/>
              <a:t>Examples of using mind maps/mental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Knowledge co-production to provide holistic representation of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different perspectives on a common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Changes of human mental models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Supporting collective decision-making by including various priorities and preferences</a:t>
            </a:r>
          </a:p>
          <a:p>
            <a:r>
              <a:rPr lang="en-GB" dirty="0"/>
              <a:t>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FA0B106-F9AA-481F-BE0A-9A1AC7444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47" y="555600"/>
            <a:ext cx="3762667" cy="2616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1F735-1036-4631-8479-A3CC0880FB61}"/>
              </a:ext>
            </a:extLst>
          </p:cNvPr>
          <p:cNvSpPr txBox="1"/>
          <p:nvPr/>
        </p:nvSpPr>
        <p:spPr>
          <a:xfrm>
            <a:off x="5399313" y="3508415"/>
            <a:ext cx="3240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steerplex</a:t>
            </a:r>
            <a:r>
              <a:rPr lang="en-GB" sz="1000" dirty="0"/>
              <a:t> project - http://steerplex.org.uk/tools/today-tools/fuzzy-cognitive-maps-fcm</a:t>
            </a:r>
          </a:p>
        </p:txBody>
      </p:sp>
    </p:spTree>
    <p:extLst>
      <p:ext uri="{BB962C8B-B14F-4D97-AF65-F5344CB8AC3E}">
        <p14:creationId xmlns:p14="http://schemas.microsoft.com/office/powerpoint/2010/main" val="4207460593"/>
      </p:ext>
    </p:extLst>
  </p:cSld>
  <p:clrMapOvr>
    <a:masterClrMapping/>
  </p:clrMapOvr>
</p:sld>
</file>

<file path=ppt/theme/theme1.xml><?xml version="1.0" encoding="utf-8"?>
<a:theme xmlns:a="http://schemas.openxmlformats.org/drawingml/2006/main" name="GRI Main">
  <a:themeElements>
    <a:clrScheme name="GRI">
      <a:dk1>
        <a:srgbClr val="2E3052"/>
      </a:dk1>
      <a:lt1>
        <a:sysClr val="window" lastClr="FFFFFF"/>
      </a:lt1>
      <a:dk2>
        <a:srgbClr val="ED3D4A"/>
      </a:dk2>
      <a:lt2>
        <a:srgbClr val="FFFFFF"/>
      </a:lt2>
      <a:accent1>
        <a:srgbClr val="2E3052"/>
      </a:accent1>
      <a:accent2>
        <a:srgbClr val="A2A2B1"/>
      </a:accent2>
      <a:accent3>
        <a:srgbClr val="484967"/>
      </a:accent3>
      <a:accent4>
        <a:srgbClr val="9B9CAC"/>
      </a:accent4>
      <a:accent5>
        <a:srgbClr val="E4E4E9"/>
      </a:accent5>
      <a:accent6>
        <a:srgbClr val="65667F"/>
      </a:accent6>
      <a:hlink>
        <a:srgbClr val="2E3052"/>
      </a:hlink>
      <a:folHlink>
        <a:srgbClr val="2E3052"/>
      </a:folHlink>
    </a:clrScheme>
    <a:fontScheme name="GRI alternative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13992</TotalTime>
  <Words>1237</Words>
  <Application>Microsoft Office PowerPoint</Application>
  <PresentationFormat>On-screen Show (16:9)</PresentationFormat>
  <Paragraphs>176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NexusSerif</vt:lpstr>
      <vt:lpstr>Symbol</vt:lpstr>
      <vt:lpstr>GRI Main</vt:lpstr>
      <vt:lpstr>Making Use of Mental models to Capture Human Adaptation Behavior</vt:lpstr>
      <vt:lpstr>My background</vt:lpstr>
      <vt:lpstr>My Research</vt:lpstr>
      <vt:lpstr>5 capitals of flood resilience</vt:lpstr>
      <vt:lpstr>Pro-active flood risk management to reduce exposure and vulnerability </vt:lpstr>
      <vt:lpstr>Decision-making for adaptation and resilience</vt:lpstr>
      <vt:lpstr>Decision-making for adaptation and resilience</vt:lpstr>
      <vt:lpstr>Participatory methods to support decision-making</vt:lpstr>
      <vt:lpstr>Mind mapping/ Mental modelling</vt:lpstr>
      <vt:lpstr>Fuzzy Cognitive Mapping (FCM)</vt:lpstr>
      <vt:lpstr>Fuzzy Cognitive Mapping (FCM)</vt:lpstr>
      <vt:lpstr>Examples</vt:lpstr>
      <vt:lpstr>Examples</vt:lpstr>
      <vt:lpstr>Examples</vt:lpstr>
      <vt:lpstr>Objective and research questions</vt:lpstr>
      <vt:lpstr>Case study</vt:lpstr>
      <vt:lpstr>Decision-making for water scarcity in Rafsanjan</vt:lpstr>
      <vt:lpstr>Developing FCMs</vt:lpstr>
      <vt:lpstr>Policy makers’ FCM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National Laws in Managing Flood Risk and Increasing Flood Resilience </dc:title>
  <dc:creator>sara mehryar</dc:creator>
  <cp:lastModifiedBy>Mehryar,S</cp:lastModifiedBy>
  <cp:revision>102</cp:revision>
  <dcterms:created xsi:type="dcterms:W3CDTF">2020-05-08T17:22:37Z</dcterms:created>
  <dcterms:modified xsi:type="dcterms:W3CDTF">2021-12-08T15:41:44Z</dcterms:modified>
</cp:coreProperties>
</file>