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74E358-C0F1-4DCA-85EA-79B58F70550D}">
          <p14:sldIdLst>
            <p14:sldId id="256"/>
            <p14:sldId id="257"/>
            <p14:sldId id="258"/>
            <p14:sldId id="259"/>
            <p14:sldId id="260"/>
            <p14:sldId id="263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4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9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7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9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4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2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7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6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0691E-4CBE-4FEC-9FC3-19F5EF4B61E9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7D206-E553-4935-9F2B-121F106C7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6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Modelers are from </a:t>
            </a:r>
            <a:r>
              <a:rPr lang="en-US" sz="3200" b="1" dirty="0" smtClean="0"/>
              <a:t>Manchester;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Case study teams are from Edinburgh 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Shah Jamal </a:t>
            </a:r>
            <a:r>
              <a:rPr lang="en-US" dirty="0" err="1" smtClean="0"/>
              <a:t>Alam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smtClean="0"/>
              <a:t>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4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‘Art’ of Social Simulation…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“Science is what we understand well enough to explain to a computer. Art is everything else we do.” (Knuth, 1995) [</a:t>
            </a:r>
            <a:r>
              <a:rPr lang="en-US" dirty="0" smtClean="0"/>
              <a:t>Foreword in A=B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9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 …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modelers/case-study teams’ interaction</a:t>
            </a:r>
          </a:p>
          <a:p>
            <a:pPr lvl="1"/>
            <a:r>
              <a:rPr lang="en-US" dirty="0" smtClean="0"/>
              <a:t>Many different </a:t>
            </a:r>
            <a:r>
              <a:rPr lang="en-US" dirty="0" smtClean="0"/>
              <a:t>patterns of interaction exist</a:t>
            </a:r>
            <a:r>
              <a:rPr lang="en-US" dirty="0" smtClean="0"/>
              <a:t>  </a:t>
            </a:r>
            <a:endParaRPr lang="en-US" dirty="0" smtClean="0"/>
          </a:p>
          <a:p>
            <a:pPr lvl="1"/>
            <a:r>
              <a:rPr lang="en-US" dirty="0" smtClean="0"/>
              <a:t>Distance and time factors</a:t>
            </a:r>
            <a:endParaRPr lang="en-US" dirty="0" smtClean="0"/>
          </a:p>
          <a:p>
            <a:pPr lvl="1"/>
            <a:r>
              <a:rPr lang="en-US" dirty="0" smtClean="0"/>
              <a:t>Mode and frequency of </a:t>
            </a:r>
            <a:r>
              <a:rPr lang="en-US" dirty="0" smtClean="0"/>
              <a:t>interaction</a:t>
            </a:r>
          </a:p>
          <a:p>
            <a:pPr lvl="1"/>
            <a:r>
              <a:rPr lang="en-US" dirty="0" smtClean="0"/>
              <a:t>Alignment of research agenda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7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thoughts … </a:t>
            </a:r>
            <a:r>
              <a:rPr lang="en-US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Some </a:t>
            </a:r>
            <a:r>
              <a:rPr lang="en-US" sz="2800" dirty="0" smtClean="0"/>
              <a:t>suggestions </a:t>
            </a:r>
            <a:r>
              <a:rPr lang="en-US" sz="2800" dirty="0" smtClean="0"/>
              <a:t>for new modelers/PhD students</a:t>
            </a:r>
          </a:p>
          <a:p>
            <a:pPr lvl="1"/>
            <a:r>
              <a:rPr lang="en-US" sz="2400" dirty="0" smtClean="0"/>
              <a:t>Be an extrovert modeler</a:t>
            </a:r>
          </a:p>
          <a:p>
            <a:pPr lvl="1"/>
            <a:r>
              <a:rPr lang="en-US" sz="2400" dirty="0" smtClean="0"/>
              <a:t>A way to get qualitative data is by asking questions </a:t>
            </a:r>
            <a:r>
              <a:rPr lang="en-US" sz="2400" dirty="0" smtClean="0"/>
              <a:t>through </a:t>
            </a:r>
            <a:r>
              <a:rPr lang="en-US" sz="2400" dirty="0" smtClean="0"/>
              <a:t>a </a:t>
            </a:r>
            <a:r>
              <a:rPr lang="en-US" sz="2400" dirty="0" smtClean="0"/>
              <a:t>quick &amp; dirty </a:t>
            </a:r>
            <a:r>
              <a:rPr lang="en-US" sz="2400" dirty="0" smtClean="0"/>
              <a:t>model</a:t>
            </a:r>
          </a:p>
          <a:p>
            <a:pPr lvl="1"/>
            <a:r>
              <a:rPr lang="en-US" sz="2400" dirty="0" smtClean="0"/>
              <a:t>Be prepared </a:t>
            </a:r>
            <a:r>
              <a:rPr lang="en-US" sz="2400" dirty="0" smtClean="0"/>
              <a:t>to discard </a:t>
            </a:r>
            <a:r>
              <a:rPr lang="en-US" sz="2400" dirty="0" smtClean="0"/>
              <a:t>these prototype </a:t>
            </a:r>
            <a:r>
              <a:rPr lang="en-US" sz="2400" dirty="0" smtClean="0"/>
              <a:t>models</a:t>
            </a:r>
          </a:p>
          <a:p>
            <a:r>
              <a:rPr lang="en-US" sz="2800" dirty="0" smtClean="0"/>
              <a:t>Do not try to build frameworks </a:t>
            </a:r>
            <a:endParaRPr lang="en-US" sz="2800" dirty="0" smtClean="0"/>
          </a:p>
          <a:p>
            <a:pPr lvl="1"/>
            <a:r>
              <a:rPr lang="en-US" sz="2400" dirty="0" smtClean="0"/>
              <a:t>Unless </a:t>
            </a:r>
            <a:r>
              <a:rPr lang="en-US" sz="2400" dirty="0" smtClean="0"/>
              <a:t>you have a job </a:t>
            </a:r>
            <a:r>
              <a:rPr lang="en-US" sz="2400" dirty="0" smtClean="0"/>
              <a:t>security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0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thoughts …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the code, stupid</a:t>
            </a:r>
          </a:p>
          <a:p>
            <a:pPr lvl="1"/>
            <a:r>
              <a:rPr lang="en-US" dirty="0" smtClean="0"/>
              <a:t>There’s a plenty of effort from conceptualization (diagrams etc.) to actual </a:t>
            </a:r>
            <a:r>
              <a:rPr lang="en-US" dirty="0" smtClean="0"/>
              <a:t>coding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6525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81000"/>
            <a:ext cx="7086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dirty="0" smtClean="0"/>
              <a:t>Geller’s first conjecture </a:t>
            </a:r>
            <a:r>
              <a:rPr lang="en-US" sz="2400" dirty="0"/>
              <a:t>in Social </a:t>
            </a:r>
            <a:r>
              <a:rPr lang="en-US" sz="2400" dirty="0" smtClean="0"/>
              <a:t>Simulation*:</a:t>
            </a:r>
            <a:endParaRPr lang="en-US" sz="2400" dirty="0"/>
          </a:p>
          <a:p>
            <a:pPr lvl="1" algn="just"/>
            <a:r>
              <a:rPr lang="en-US" sz="2000" dirty="0"/>
              <a:t>‘The number of (informed) arbitrary assumptions (read magic numbers) introduced in a social simulation model due to limited evidence is proportional to the level of descriptiveness in the model.’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30480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dirty="0" smtClean="0"/>
              <a:t>Geller’s second conjecture </a:t>
            </a:r>
            <a:r>
              <a:rPr lang="en-US" sz="2400" dirty="0"/>
              <a:t>in Social </a:t>
            </a:r>
            <a:r>
              <a:rPr lang="en-US" sz="2400" dirty="0" smtClean="0"/>
              <a:t>Simulation*:</a:t>
            </a:r>
            <a:endParaRPr lang="en-US" sz="2400" dirty="0"/>
          </a:p>
          <a:p>
            <a:pPr lvl="1" algn="just"/>
            <a:r>
              <a:rPr lang="en-US" sz="2000" dirty="0" smtClean="0"/>
              <a:t>‘There </a:t>
            </a:r>
            <a:r>
              <a:rPr lang="en-US" sz="2000" dirty="0"/>
              <a:t>is no way to avoid arbitrary assumptions in a reasonably descriptive social simulation </a:t>
            </a:r>
            <a:r>
              <a:rPr lang="en-US" sz="2000" dirty="0" smtClean="0"/>
              <a:t>model’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838200" y="4986516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dirty="0" smtClean="0"/>
              <a:t>* It’s a joke! Not </a:t>
            </a:r>
            <a:r>
              <a:rPr lang="en-US" dirty="0" smtClean="0"/>
              <a:t>to be attributed to any person (including Geller)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7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Summarizing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 working group to study different patterns of modelers/case-study teams interaction</a:t>
            </a:r>
          </a:p>
          <a:p>
            <a:pPr lvl="1"/>
            <a:r>
              <a:rPr lang="en-US" sz="2000" dirty="0" smtClean="0"/>
              <a:t>Develop protocols</a:t>
            </a:r>
          </a:p>
          <a:p>
            <a:pPr lvl="1"/>
            <a:r>
              <a:rPr lang="en-US" sz="2000" dirty="0" smtClean="0"/>
              <a:t>Training of students (e.g. ESSA school)</a:t>
            </a:r>
          </a:p>
          <a:p>
            <a:pPr lvl="1"/>
            <a:r>
              <a:rPr lang="en-US" sz="2000" dirty="0" smtClean="0"/>
              <a:t>See Hare (2011</a:t>
            </a:r>
            <a:r>
              <a:rPr lang="en-US" sz="2000" dirty="0"/>
              <a:t>; </a:t>
            </a:r>
            <a:r>
              <a:rPr lang="en-US" sz="2000" dirty="0" err="1"/>
              <a:t>Env</a:t>
            </a:r>
            <a:r>
              <a:rPr lang="en-US" sz="2000" dirty="0"/>
              <a:t>. Pol. Gov</a:t>
            </a:r>
            <a:r>
              <a:rPr lang="en-US" sz="2000" dirty="0" smtClean="0"/>
              <a:t>.); al</a:t>
            </a:r>
            <a:r>
              <a:rPr lang="en-US" sz="2000" dirty="0" smtClean="0"/>
              <a:t>so, </a:t>
            </a:r>
            <a:r>
              <a:rPr lang="en-US" sz="2000" dirty="0" err="1" smtClean="0"/>
              <a:t>Polhill</a:t>
            </a:r>
            <a:r>
              <a:rPr lang="en-US" sz="2000" dirty="0" smtClean="0"/>
              <a:t> et </a:t>
            </a:r>
            <a:r>
              <a:rPr lang="en-US" sz="2000" dirty="0" smtClean="0"/>
              <a:t>al. (2010; JASSS)</a:t>
            </a:r>
            <a:endParaRPr lang="en-US" sz="2000" dirty="0" smtClean="0"/>
          </a:p>
          <a:p>
            <a:r>
              <a:rPr lang="en-US" sz="2400" dirty="0" smtClean="0"/>
              <a:t>Many reviewers are non-modelers or have stopped </a:t>
            </a:r>
            <a:r>
              <a:rPr lang="en-US" sz="2400" dirty="0" smtClean="0"/>
              <a:t>modeling</a:t>
            </a:r>
            <a:endParaRPr lang="en-US" sz="2400" dirty="0" smtClean="0"/>
          </a:p>
          <a:p>
            <a:pPr lvl="1"/>
            <a:r>
              <a:rPr lang="en-US" sz="2000" dirty="0" smtClean="0"/>
              <a:t>Seldom reviewers ask </a:t>
            </a:r>
            <a:r>
              <a:rPr lang="en-US" sz="2000" dirty="0" smtClean="0"/>
              <a:t>for a source code! </a:t>
            </a:r>
          </a:p>
          <a:p>
            <a:r>
              <a:rPr lang="en-US" sz="2400" dirty="0" smtClean="0"/>
              <a:t>Document most assumptions in the </a:t>
            </a:r>
            <a:r>
              <a:rPr lang="en-US" sz="2400" dirty="0" smtClean="0"/>
              <a:t>model – especially, arbitrary assumptions</a:t>
            </a:r>
            <a:endParaRPr lang="en-US" sz="2400" dirty="0" smtClean="0"/>
          </a:p>
          <a:p>
            <a:r>
              <a:rPr lang="en-US" sz="2400" dirty="0" smtClean="0"/>
              <a:t>Is there enough description available to replicate a model? Code availability is essential!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65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2819400"/>
            <a:ext cx="8610600" cy="1143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“</a:t>
            </a:r>
            <a:r>
              <a:rPr lang="en-US" sz="2400" dirty="0"/>
              <a:t>Science advances whenever an Art becomes a Science. And the state of the Art advances too, because people always leap into new territory once they have understood more about the old</a:t>
            </a:r>
            <a:r>
              <a:rPr lang="en-US" sz="2400" dirty="0" smtClean="0"/>
              <a:t>.”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/>
              <a:t>Knuth 1995</a:t>
            </a:r>
            <a:r>
              <a:rPr lang="en-US" sz="2400" dirty="0"/>
              <a:t>) </a:t>
            </a:r>
            <a:r>
              <a:rPr lang="en-US" sz="2400" dirty="0" smtClean="0"/>
              <a:t>[Foreword </a:t>
            </a:r>
            <a:r>
              <a:rPr lang="en-US" sz="2400" dirty="0"/>
              <a:t>in A=B]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206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355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Modelers are from Manchester;  Case study teams are from Edinburgh </vt:lpstr>
      <vt:lpstr>The ‘Art’ of Social Simulation…</vt:lpstr>
      <vt:lpstr>Some thoughts … 1</vt:lpstr>
      <vt:lpstr>Some thoughts … 2</vt:lpstr>
      <vt:lpstr>Some thoughts … 3</vt:lpstr>
      <vt:lpstr>PowerPoint Presentation</vt:lpstr>
      <vt:lpstr>Summarizing …</vt:lpstr>
      <vt:lpstr>“Science advances whenever an Art becomes a Science. And the state of the Art advances too, because people always leap into new territory once they have understood more about the old.”  (Knuth 1995) [Foreword in A=B]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 Jamal Alam</dc:creator>
  <cp:lastModifiedBy>Shah Jamal Alam</cp:lastModifiedBy>
  <cp:revision>31</cp:revision>
  <dcterms:created xsi:type="dcterms:W3CDTF">2012-09-19T08:30:43Z</dcterms:created>
  <dcterms:modified xsi:type="dcterms:W3CDTF">2012-09-21T07:50:25Z</dcterms:modified>
</cp:coreProperties>
</file>