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387" r:id="rId7"/>
    <p:sldId id="290" r:id="rId8"/>
    <p:sldId id="315" r:id="rId9"/>
    <p:sldId id="336" r:id="rId10"/>
    <p:sldId id="377" r:id="rId11"/>
    <p:sldId id="378" r:id="rId12"/>
    <p:sldId id="379" r:id="rId13"/>
    <p:sldId id="385" r:id="rId14"/>
    <p:sldId id="386" r:id="rId15"/>
    <p:sldId id="388" r:id="rId16"/>
    <p:sldId id="289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CFF"/>
    <a:srgbClr val="C12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1" autoAdjust="0"/>
    <p:restoredTop sz="90377" autoAdjust="0"/>
  </p:normalViewPr>
  <p:slideViewPr>
    <p:cSldViewPr>
      <p:cViewPr varScale="1">
        <p:scale>
          <a:sx n="124" d="100"/>
          <a:sy n="124" d="100"/>
        </p:scale>
        <p:origin x="117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7CF292B3-83A6-430F-9736-30D87BFB29B2}" type="datetimeFigureOut">
              <a:rPr lang="en-US"/>
              <a:pPr>
                <a:defRPr/>
              </a:pPr>
              <a:t>2/8/22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4E7732E3-0FAA-45E9-A32A-925DF489B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0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0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6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1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7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6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5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164288" y="28134"/>
            <a:ext cx="1833972" cy="136815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anchester_Met_University_Horizonal_black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28192" cy="6608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806"/>
            <a:ext cx="7075512" cy="87447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3806"/>
            <a:ext cx="7003504" cy="8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41438"/>
            <a:ext cx="84582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39163"/>
            <a:ext cx="9180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000" b="0" i="1" dirty="0">
                <a:solidFill>
                  <a:schemeClr val="bg2"/>
                </a:solidFill>
              </a:rPr>
              <a:t>A Modelling Strategy for Living with Deep Uncertainty: Steps Towards OCCAR, Edmonds &amp; </a:t>
            </a:r>
            <a:r>
              <a:rPr lang="en-US" sz="1000" b="0" i="1" dirty="0" err="1">
                <a:solidFill>
                  <a:schemeClr val="bg2"/>
                </a:solidFill>
              </a:rPr>
              <a:t>Yazdanpanah</a:t>
            </a:r>
            <a:r>
              <a:rPr lang="en-US" sz="1000" b="0" i="1" dirty="0">
                <a:solidFill>
                  <a:schemeClr val="bg2"/>
                </a:solidFill>
              </a:rPr>
              <a:t>. RISK-KAN, Feb 2022, </a:t>
            </a:r>
            <a:fld id="{DDEBB252-BC06-8648-A6F7-C79A7E37D7ED}" type="slidenum">
              <a:rPr lang="en-US" sz="1000" b="0" i="1" smtClean="0">
                <a:solidFill>
                  <a:schemeClr val="bg2"/>
                </a:solidFill>
              </a:rPr>
              <a:t>‹#›</a:t>
            </a:fld>
            <a:endParaRPr lang="en-GB" sz="1000" i="1" dirty="0">
              <a:solidFill>
                <a:schemeClr val="bg2"/>
              </a:solidFill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42" y="233806"/>
            <a:ext cx="831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186500F-B3A4-9F4F-8214-086C847048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11002"/>
            <a:ext cx="720081" cy="720081"/>
          </a:xfrm>
          <a:prstGeom prst="ellipse">
            <a:avLst/>
          </a:prstGeom>
          <a:solidFill>
            <a:srgbClr val="0070C0"/>
          </a:solidFill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2" r:id="rId6"/>
    <p:sldLayoutId id="2147483663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ecs.soton.ac.uk/people/vy1y20" TargetMode="External"/><Relationship Id="rId4" Type="http://schemas.openxmlformats.org/officeDocument/2006/relationships/hyperlink" Target="http://cfpm.org/ocarr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872208"/>
          </a:xfrm>
        </p:spPr>
        <p:txBody>
          <a:bodyPr/>
          <a:lstStyle/>
          <a:p>
            <a:pPr algn="ctr"/>
            <a:r>
              <a:rPr lang="en-US" dirty="0"/>
              <a:t>A Modelling Strategy for Living with Deep Uncertainty:</a:t>
            </a:r>
            <a:br>
              <a:rPr lang="en-US" dirty="0"/>
            </a:br>
            <a:r>
              <a:rPr lang="en-US" sz="3200" b="0" i="1" dirty="0">
                <a:solidFill>
                  <a:schemeClr val="tx1"/>
                </a:solidFill>
              </a:rPr>
              <a:t>Towards an Open, Contingent, Adaptive and Reactive Resilience </a:t>
            </a:r>
            <a:r>
              <a:rPr lang="en-US" sz="3200" b="0" i="1" dirty="0">
                <a:solidFill>
                  <a:schemeClr val="bg2"/>
                </a:solidFill>
              </a:rPr>
              <a:t>(OCARR)</a:t>
            </a:r>
            <a:endParaRPr lang="en-US" b="0" i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9080"/>
            <a:ext cx="7772400" cy="1440160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Bruce Edmonds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>
                <a:solidFill>
                  <a:schemeClr val="accent2"/>
                </a:solidFill>
              </a:rPr>
              <a:t>Vahid </a:t>
            </a:r>
            <a:r>
              <a:rPr lang="en-US" i="1" dirty="0" err="1">
                <a:solidFill>
                  <a:schemeClr val="accent2"/>
                </a:solidFill>
              </a:rPr>
              <a:t>Yazdanpanah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94439-7273-A943-A7C2-AF6137281421}"/>
              </a:ext>
            </a:extLst>
          </p:cNvPr>
          <p:cNvSpPr txBox="1"/>
          <p:nvPr/>
        </p:nvSpPr>
        <p:spPr>
          <a:xfrm>
            <a:off x="323528" y="6002124"/>
            <a:ext cx="856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i="1" dirty="0"/>
              <a:t>Slides and paper available at:</a:t>
            </a:r>
            <a:r>
              <a:rPr lang="en-US" sz="2800" dirty="0">
                <a:solidFill>
                  <a:srgbClr val="656565"/>
                </a:solidFill>
              </a:rPr>
              <a:t> http://</a:t>
            </a:r>
            <a:r>
              <a:rPr lang="en-US" sz="2800" dirty="0" err="1">
                <a:solidFill>
                  <a:schemeClr val="accent1"/>
                </a:solidFill>
              </a:rPr>
              <a:t>cfpm.org</a:t>
            </a:r>
            <a:r>
              <a:rPr lang="en-US" sz="2800" dirty="0">
                <a:solidFill>
                  <a:schemeClr val="accent1"/>
                </a:solidFill>
              </a:rPr>
              <a:t>/</a:t>
            </a:r>
            <a:r>
              <a:rPr lang="en-US" sz="2800" dirty="0" err="1">
                <a:solidFill>
                  <a:schemeClr val="accent2"/>
                </a:solidFill>
              </a:rPr>
              <a:t>ocarr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5F94D076-2E08-BD48-8598-16CAE0579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3"/>
          <a:stretch/>
        </p:blipFill>
        <p:spPr>
          <a:xfrm>
            <a:off x="7164288" y="260648"/>
            <a:ext cx="1800200" cy="5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Extinction Prob. &amp; Av. Total Harvest (last 100 ticks) for different catch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034" r="3955" b="9388"/>
          <a:stretch/>
        </p:blipFill>
        <p:spPr>
          <a:xfrm>
            <a:off x="569013" y="1556792"/>
            <a:ext cx="8574987" cy="4271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5805264"/>
            <a:ext cx="3065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Catch level (per tick)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382810" y="2903090"/>
            <a:ext cx="344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Proportion of Maximum</a:t>
            </a:r>
          </a:p>
        </p:txBody>
      </p:sp>
    </p:spTree>
    <p:extLst>
      <p:ext uri="{BB962C8B-B14F-4D97-AF65-F5344CB8AC3E}">
        <p14:creationId xmlns:p14="http://schemas.microsoft.com/office/powerpoint/2010/main" val="218398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Num</a:t>
            </a:r>
            <a:r>
              <a:rPr lang="en-US" sz="2400" dirty="0"/>
              <a:t> Fish (all species, 20 runs) – catch level 25 </a:t>
            </a:r>
            <a:r>
              <a:rPr lang="mr-IN" sz="2400" b="0" i="1" dirty="0">
                <a:solidFill>
                  <a:schemeClr val="tx1"/>
                </a:solidFill>
              </a:rPr>
              <a:t>–</a:t>
            </a:r>
            <a:r>
              <a:rPr lang="en-US" sz="2400" b="0" i="1" dirty="0">
                <a:solidFill>
                  <a:schemeClr val="tx1"/>
                </a:solidFill>
              </a:rPr>
              <a:t> each line is a different model run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5266" r="14911" b="7598"/>
          <a:stretch/>
        </p:blipFill>
        <p:spPr>
          <a:xfrm>
            <a:off x="395536" y="1700808"/>
            <a:ext cx="8430411" cy="44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0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Num</a:t>
            </a:r>
            <a:r>
              <a:rPr lang="en-US" sz="2400" dirty="0"/>
              <a:t> Fish (all species, 20 runs) – catch level 35 </a:t>
            </a:r>
            <a:r>
              <a:rPr lang="mr-IN" sz="2400" b="0" i="1" dirty="0">
                <a:solidFill>
                  <a:schemeClr val="tx1"/>
                </a:solidFill>
              </a:rPr>
              <a:t>–</a:t>
            </a:r>
            <a:r>
              <a:rPr lang="en-US" sz="2400" b="0" i="1" dirty="0">
                <a:solidFill>
                  <a:schemeClr val="tx1"/>
                </a:solidFill>
              </a:rPr>
              <a:t> each line is a different model run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0452" r="26699" b="11369"/>
          <a:stretch/>
        </p:blipFill>
        <p:spPr>
          <a:xfrm>
            <a:off x="107504" y="1628800"/>
            <a:ext cx="8640960" cy="45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Number of Species, Catch=30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7872461" cy="480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9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Number of Species, Catch=40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8760"/>
            <a:ext cx="7872460" cy="480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2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E1EA-F77B-9F4B-BB60-66FF25DB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5EA4-B562-0C4B-9E3A-ED8B7571D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Agent-based modelling (ABM) can help in the identification and understanding of emergent processes – </a:t>
            </a:r>
            <a:r>
              <a:rPr lang="en-GB" b="1" i="1" dirty="0">
                <a:solidFill>
                  <a:schemeClr val="accent1"/>
                </a:solidFill>
              </a:rPr>
              <a:t>what could go surprisingly wrong</a:t>
            </a:r>
          </a:p>
          <a:p>
            <a:pPr marL="0" indent="0">
              <a:buNone/>
            </a:pPr>
            <a:r>
              <a:rPr lang="en-GB" dirty="0"/>
              <a:t>ABM allows for the:</a:t>
            </a:r>
          </a:p>
          <a:p>
            <a:r>
              <a:rPr lang="en-GB" dirty="0"/>
              <a:t>Exploration of “messy” systems, beyond neat mathematical theory</a:t>
            </a:r>
          </a:p>
          <a:p>
            <a:r>
              <a:rPr lang="en-GB" dirty="0"/>
              <a:t>Integration of very different aspects (social/economic/ecological/legal etc.)</a:t>
            </a:r>
          </a:p>
          <a:p>
            <a:r>
              <a:rPr lang="en-GB" dirty="0"/>
              <a:t>Integration of stakeholder/qualitative knowledge</a:t>
            </a:r>
          </a:p>
          <a:p>
            <a:r>
              <a:rPr lang="en-GB" dirty="0"/>
              <a:t>A </a:t>
            </a:r>
            <a:r>
              <a:rPr lang="en-GB" i="1" dirty="0"/>
              <a:t>possibilistic</a:t>
            </a:r>
            <a:r>
              <a:rPr lang="en-GB" dirty="0"/>
              <a:t> rather than </a:t>
            </a:r>
            <a:r>
              <a:rPr lang="en-GB" i="1" dirty="0"/>
              <a:t>probabilistic</a:t>
            </a:r>
            <a:r>
              <a:rPr lang="en-GB" dirty="0"/>
              <a:t> approach</a:t>
            </a:r>
          </a:p>
          <a:p>
            <a:r>
              <a:rPr lang="en-GB" dirty="0"/>
              <a:t>Use with other tools (ML, participatory mapping etc.)</a:t>
            </a:r>
          </a:p>
        </p:txBody>
      </p:sp>
    </p:spTree>
    <p:extLst>
      <p:ext uri="{BB962C8B-B14F-4D97-AF65-F5344CB8AC3E}">
        <p14:creationId xmlns:p14="http://schemas.microsoft.com/office/powerpoint/2010/main" val="360659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390EAEE9-7AF9-C542-89CE-554E6909C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2" y="1335727"/>
            <a:ext cx="4813357" cy="24066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24936" cy="685800"/>
          </a:xfrm>
        </p:spPr>
        <p:txBody>
          <a:bodyPr/>
          <a:lstStyle/>
          <a:p>
            <a:pPr algn="ctr"/>
            <a:r>
              <a:rPr lang="en-US" dirty="0"/>
              <a:t>The End!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968551"/>
            <a:ext cx="8458200" cy="155679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Slides and paper available at: </a:t>
            </a:r>
            <a:r>
              <a:rPr lang="en-US" sz="2400" dirty="0">
                <a:solidFill>
                  <a:srgbClr val="656565"/>
                </a:solidFill>
              </a:rPr>
              <a:t>http://</a:t>
            </a:r>
            <a:r>
              <a:rPr lang="en-US" sz="2400" dirty="0" err="1">
                <a:solidFill>
                  <a:schemeClr val="accent1"/>
                </a:solidFill>
              </a:rPr>
              <a:t>cfpm.org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2"/>
                </a:solidFill>
              </a:rPr>
              <a:t>ocarr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Bruce: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2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cfpm.org/</a:t>
            </a:r>
            <a:r>
              <a:rPr lang="en-US" sz="2400" dirty="0">
                <a:solidFill>
                  <a:schemeClr val="accent2"/>
                </a:solidFill>
              </a:rPr>
              <a:t>~</a:t>
            </a:r>
            <a:r>
              <a:rPr lang="en-US" sz="2400" dirty="0" err="1">
                <a:solidFill>
                  <a:schemeClr val="accent2"/>
                </a:solidFill>
              </a:rPr>
              <a:t>bruce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Vahid: </a:t>
            </a:r>
            <a:r>
              <a:rPr lang="en-US" sz="24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www.ecs.soton.ac.uk/</a:t>
            </a:r>
            <a:r>
              <a:rPr lang="en-US" sz="24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people/vy1y20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8304" y="0"/>
            <a:ext cx="1835696" cy="1556792"/>
          </a:xfrm>
          <a:prstGeom prst="rect">
            <a:avLst/>
          </a:prstGeom>
          <a:solidFill>
            <a:schemeClr val="bg1"/>
          </a:solidFill>
          <a:ln w="50800">
            <a:noFill/>
            <a:tailEnd type="arrow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PM+MMU 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2"/>
          <a:stretch/>
        </p:blipFill>
        <p:spPr>
          <a:xfrm>
            <a:off x="979890" y="880653"/>
            <a:ext cx="1629409" cy="1658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/>
          </a:solidFill>
          <a:ln w="50800">
            <a:noFill/>
            <a:tailEnd type="arrow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anchester_Met_University_Horizonal_black_logo.png">
            <a:extLst>
              <a:ext uri="{FF2B5EF4-FFF2-40B4-BE49-F238E27FC236}">
                <a16:creationId xmlns:a16="http://schemas.microsoft.com/office/drawing/2014/main" id="{6330F5D5-5E91-5545-A145-AC433BD798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99" y="982275"/>
            <a:ext cx="3528392" cy="13828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6522C5D6-7102-644C-A890-1BB0B590B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06994"/>
            <a:ext cx="2261220" cy="1074079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CACBC40-0FCA-974D-8267-728692858B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2" y="3573016"/>
            <a:ext cx="4283968" cy="1070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6408F5-FED7-9446-9B2D-A316E779525C}"/>
              </a:ext>
            </a:extLst>
          </p:cNvPr>
          <p:cNvSpPr txBox="1"/>
          <p:nvPr/>
        </p:nvSpPr>
        <p:spPr>
          <a:xfrm>
            <a:off x="6974869" y="516783"/>
            <a:ext cx="183569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Scan the QR code to see the full paper</a:t>
            </a:r>
          </a:p>
        </p:txBody>
      </p:sp>
    </p:spTree>
    <p:extLst>
      <p:ext uri="{BB962C8B-B14F-4D97-AF65-F5344CB8AC3E}">
        <p14:creationId xmlns:p14="http://schemas.microsoft.com/office/powerpoint/2010/main" val="359972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0E88B-9316-9E47-8681-233D69FFD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32856"/>
            <a:ext cx="8458200" cy="426794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i="1" dirty="0"/>
              <a:t>“</a:t>
            </a:r>
            <a:r>
              <a:rPr lang="en-GB" sz="3600" i="1" dirty="0">
                <a:solidFill>
                  <a:schemeClr val="accent1"/>
                </a:solidFill>
              </a:rPr>
              <a:t>The truth is that we are just not very good at forecasting the character of the risks that we will encounter.</a:t>
            </a:r>
            <a:r>
              <a:rPr lang="en-GB" sz="3600" dirty="0"/>
              <a:t>”</a:t>
            </a:r>
          </a:p>
          <a:p>
            <a:pPr marL="0" indent="0" algn="ctr">
              <a:buNone/>
            </a:pPr>
            <a:br>
              <a:rPr lang="en-GB" dirty="0"/>
            </a:br>
            <a:r>
              <a:rPr lang="en-GB" sz="2800" dirty="0"/>
              <a:t> – </a:t>
            </a:r>
            <a:r>
              <a:rPr lang="en-GB" sz="2800" dirty="0">
                <a:solidFill>
                  <a:schemeClr val="accent2"/>
                </a:solidFill>
              </a:rPr>
              <a:t>Oliver Letwin</a:t>
            </a:r>
            <a:r>
              <a:rPr lang="en-GB" sz="2800" dirty="0"/>
              <a:t>,</a:t>
            </a:r>
            <a:br>
              <a:rPr lang="en-GB" sz="2800" dirty="0"/>
            </a:br>
            <a:r>
              <a:rPr lang="en-GB" sz="2800" dirty="0"/>
              <a:t>UK Minister for Preparedness, 2010-16 </a:t>
            </a:r>
            <a:br>
              <a:rPr lang="en-GB" sz="2800" dirty="0"/>
            </a:br>
            <a:r>
              <a:rPr lang="en-GB" sz="2800" dirty="0"/>
              <a:t>(</a:t>
            </a:r>
            <a:r>
              <a:rPr lang="en-GB" sz="2800" dirty="0">
                <a:solidFill>
                  <a:schemeClr val="bg2"/>
                </a:solidFill>
              </a:rPr>
              <a:t>BBC, Radio 4, 16 March 2021</a:t>
            </a:r>
            <a:r>
              <a:rPr lang="en-GB" sz="28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0E85-835B-DE4D-BC6B-0CEDBE9D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CAF1-409E-8E4A-ABB6-9CE25812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96752"/>
            <a:ext cx="8458200" cy="5132040"/>
          </a:xfrm>
        </p:spPr>
        <p:txBody>
          <a:bodyPr>
            <a:normAutofit fontScale="92500"/>
          </a:bodyPr>
          <a:lstStyle/>
          <a:p>
            <a:r>
              <a:rPr lang="en-US" dirty="0"/>
              <a:t>Traditional planning assumes policy outcomes can be anticipated and compared</a:t>
            </a:r>
          </a:p>
          <a:p>
            <a:r>
              <a:rPr lang="en-US" dirty="0"/>
              <a:t>Being adaptive (</a:t>
            </a:r>
            <a:r>
              <a:rPr lang="en-US" dirty="0">
                <a:solidFill>
                  <a:schemeClr val="bg2"/>
                </a:solidFill>
              </a:rPr>
              <a:t>learning from policy evaluation</a:t>
            </a:r>
            <a:r>
              <a:rPr lang="en-US" dirty="0"/>
              <a:t>) relies on patterns being repeated</a:t>
            </a:r>
          </a:p>
          <a:p>
            <a:r>
              <a:rPr lang="en-US" dirty="0"/>
              <a:t>The participatory approach is useful when there are multiple viewpoints</a:t>
            </a:r>
          </a:p>
          <a:p>
            <a:r>
              <a:rPr lang="en-US" dirty="0"/>
              <a:t>Contingency planning relies on there being identified threats but not too many of them</a:t>
            </a:r>
          </a:p>
          <a:p>
            <a:r>
              <a:rPr lang="en-US" dirty="0"/>
              <a:t>But these do not cover all kinds of situation…</a:t>
            </a:r>
          </a:p>
        </p:txBody>
      </p:sp>
    </p:spTree>
    <p:extLst>
      <p:ext uri="{BB962C8B-B14F-4D97-AF65-F5344CB8AC3E}">
        <p14:creationId xmlns:p14="http://schemas.microsoft.com/office/powerpoint/2010/main" val="185360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30779-C454-8843-9473-35F329BF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3806"/>
            <a:ext cx="6643464" cy="874475"/>
          </a:xfrm>
        </p:spPr>
        <p:txBody>
          <a:bodyPr/>
          <a:lstStyle/>
          <a:p>
            <a:r>
              <a:rPr lang="en-US" dirty="0"/>
              <a:t>So what do we do when…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A707-3729-454C-8034-63EB44C2A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impacts of policies are not predictable</a:t>
            </a:r>
          </a:p>
          <a:p>
            <a:r>
              <a:rPr lang="en-US" dirty="0"/>
              <a:t>there are too many possibilities to put in place contingency resources</a:t>
            </a:r>
          </a:p>
          <a:p>
            <a:r>
              <a:rPr lang="en-US" dirty="0"/>
              <a:t>we can’t assign possibilities meaningful probabilities</a:t>
            </a:r>
          </a:p>
          <a:p>
            <a:r>
              <a:rPr lang="en-US" dirty="0"/>
              <a:t>future events may not repeat past patterns</a:t>
            </a:r>
          </a:p>
          <a:p>
            <a:r>
              <a:rPr lang="en-US" dirty="0"/>
              <a:t>and it is politically unacceptable to adopt a ‘do nothing’ approach?</a:t>
            </a:r>
          </a:p>
          <a:p>
            <a:pPr marL="0" indent="0">
              <a:buNone/>
            </a:pPr>
            <a:r>
              <a:rPr lang="en-US" dirty="0"/>
              <a:t>In other words, </a:t>
            </a:r>
            <a:r>
              <a:rPr lang="en-US" i="1" dirty="0">
                <a:solidFill>
                  <a:schemeClr val="accent2"/>
                </a:solidFill>
              </a:rPr>
              <a:t>how might we survive conditions of </a:t>
            </a:r>
            <a:r>
              <a:rPr lang="en-US" i="1" dirty="0">
                <a:solidFill>
                  <a:schemeClr val="accent1"/>
                </a:solidFill>
              </a:rPr>
              <a:t>deep uncertainty</a:t>
            </a:r>
            <a:r>
              <a:rPr lang="en-US" i="1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447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4FF3-A983-2848-B20A-24EE4B12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this kinds of situation use the ‘OCARR’ approach: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C4385-15DB-4E4B-A8F9-5CE39053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96752"/>
            <a:ext cx="8458200" cy="505936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1"/>
                </a:solidFill>
              </a:rPr>
              <a:t>Identify</a:t>
            </a:r>
            <a:r>
              <a:rPr lang="en-US" dirty="0"/>
              <a:t> as many possible future trajectories as one can, from as many sources, regardless of their perceived likelihood.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>
                <a:solidFill>
                  <a:schemeClr val="accent2"/>
                </a:solidFill>
              </a:rPr>
              <a:t>Analyse</a:t>
            </a:r>
            <a:r>
              <a:rPr lang="en-US" b="1" i="1" dirty="0">
                <a:solidFill>
                  <a:schemeClr val="accent2"/>
                </a:solidFill>
              </a:rPr>
              <a:t> the trajectories</a:t>
            </a:r>
            <a:r>
              <a:rPr lang="en-US" dirty="0"/>
              <a:t> that would pose a significant threat – understanding how they might come about and develop.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rgbClr val="7030A0"/>
                </a:solidFill>
              </a:rPr>
              <a:t>Implement “early warning indicators”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when these </a:t>
            </a:r>
            <a:r>
              <a:rPr lang="en-US" i="1" dirty="0"/>
              <a:t>might</a:t>
            </a:r>
            <a:r>
              <a:rPr lang="en-US" dirty="0"/>
              <a:t> be emerging at an early stage, to give policy makers the most time – enabling them to ‘drive’ the response better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AAD8-7574-BD44-A395-679574BA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elements of OCARR are not new…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01A62-B9FA-CD42-958F-A81F0BFD8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… the point is that </a:t>
            </a:r>
            <a:r>
              <a:rPr lang="en-GB" b="1" i="1" dirty="0"/>
              <a:t>now</a:t>
            </a:r>
            <a:r>
              <a:rPr lang="en-GB" dirty="0"/>
              <a:t> we have some of the tools that can make it more practical: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Agent-based models to uncover and understand complex possibilities – a more general class than “tipping points” than can integrate different ‘systems’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Participatory approaches that help map viewpoints and reconcile them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Machine learning analyses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Visualisation techniques of big data</a:t>
            </a:r>
          </a:p>
        </p:txBody>
      </p:sp>
    </p:spTree>
    <p:extLst>
      <p:ext uri="{BB962C8B-B14F-4D97-AF65-F5344CB8AC3E}">
        <p14:creationId xmlns:p14="http://schemas.microsoft.com/office/powerpoint/2010/main" val="392520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A914-EEA7-9942-AE3B-92BD2E57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Example: </a:t>
            </a:r>
            <a:r>
              <a:rPr lang="en-GB" dirty="0"/>
              <a:t>Fisheries Collapse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FF8DD-9392-5942-A09D-E1E621CC6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77" y="1196752"/>
            <a:ext cx="354712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accent2"/>
                </a:solidFill>
              </a:rPr>
              <a:t>North Atlantic Cod</a:t>
            </a:r>
          </a:p>
          <a:p>
            <a:pPr marL="0" indent="0" algn="ctr">
              <a:buNone/>
            </a:pPr>
            <a:r>
              <a:rPr lang="en-GB" sz="2400" dirty="0"/>
              <a:t>The Harris Commission said that modellers “</a:t>
            </a:r>
            <a:r>
              <a:rPr lang="en-GB" sz="2400" i="1" dirty="0">
                <a:solidFill>
                  <a:schemeClr val="accent1"/>
                </a:solidFill>
              </a:rPr>
              <a:t>…failed to recognize the statistical inadequacies in their bulk biomass model…</a:t>
            </a:r>
            <a:r>
              <a:rPr lang="en-GB" sz="2400" dirty="0"/>
              <a:t>” and that they had concerns that “</a:t>
            </a:r>
            <a:r>
              <a:rPr lang="en-GB" sz="2400" i="1" dirty="0">
                <a:solidFill>
                  <a:schemeClr val="accent1"/>
                </a:solidFill>
              </a:rPr>
              <a:t>…weaknesses in scientific management and the peer review process permitted this to happen.</a:t>
            </a:r>
            <a:r>
              <a:rPr lang="en-GB" sz="2400" dirty="0"/>
              <a:t>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D0479-BB77-3549-9BA8-2A868367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01" y="914400"/>
            <a:ext cx="5181899" cy="4059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84F43-3529-6D4F-96A5-512B14D617BF}"/>
              </a:ext>
            </a:extLst>
          </p:cNvPr>
          <p:cNvSpPr txBox="1"/>
          <p:nvPr/>
        </p:nvSpPr>
        <p:spPr>
          <a:xfrm>
            <a:off x="4283968" y="5018400"/>
            <a:ext cx="4860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Models were simplistic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Focus of models had narrowed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Excluded input from fishers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Based on very ‘thin’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7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evolve a rich mixed ecology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3968" y="3789040"/>
            <a:ext cx="4479032" cy="2664296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Evolve plants then inject and evolve fish (first herbivores – later predators appear).</a:t>
            </a:r>
          </a:p>
          <a:p>
            <a:pPr marL="0" indent="0">
              <a:buNone/>
            </a:pPr>
            <a:r>
              <a:rPr lang="en-US" dirty="0"/>
              <a:t>Result is a mature ecology with many species in a complex food web (</a:t>
            </a:r>
            <a:r>
              <a:rPr lang="en-US" dirty="0">
                <a:solidFill>
                  <a:schemeClr val="bg2"/>
                </a:solidFill>
              </a:rPr>
              <a:t>left shows balance of tropic layers with log population scale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91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74441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E4C75A-25C6-4D42-87A2-7DAB6C5D85A7}"/>
              </a:ext>
            </a:extLst>
          </p:cNvPr>
          <p:cNvSpPr/>
          <p:nvPr/>
        </p:nvSpPr>
        <p:spPr bwMode="auto">
          <a:xfrm>
            <a:off x="5652120" y="1628800"/>
            <a:ext cx="720080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3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explore starting from there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 b="6555"/>
          <a:stretch>
            <a:fillRect/>
          </a:stretch>
        </p:blipFill>
        <p:spPr bwMode="auto">
          <a:xfrm>
            <a:off x="827584" y="1052736"/>
            <a:ext cx="4176464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eft Brace 8"/>
          <p:cNvSpPr/>
          <p:nvPr/>
        </p:nvSpPr>
        <p:spPr bwMode="auto">
          <a:xfrm rot="16200000">
            <a:off x="2375756" y="1664804"/>
            <a:ext cx="648072" cy="3744416"/>
          </a:xfrm>
          <a:prstGeom prst="lef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59632" y="3933056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Evolve a complex ecology and save this state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17552" y="1524474"/>
            <a:ext cx="3240360" cy="3820996"/>
            <a:chOff x="4113496" y="1884514"/>
            <a:chExt cx="3240360" cy="3820996"/>
          </a:xfrm>
        </p:grpSpPr>
        <p:sp>
          <p:nvSpPr>
            <p:cNvPr id="5" name="Freeform 4"/>
            <p:cNvSpPr/>
            <p:nvPr/>
          </p:nvSpPr>
          <p:spPr>
            <a:xfrm>
              <a:off x="4147791" y="1884514"/>
              <a:ext cx="3134057" cy="761448"/>
            </a:xfrm>
            <a:custGeom>
              <a:avLst/>
              <a:gdLst>
                <a:gd name="connsiteX0" fmla="*/ 0 w 2486904"/>
                <a:gd name="connsiteY0" fmla="*/ 449814 h 449814"/>
                <a:gd name="connsiteX1" fmla="*/ 198423 w 2486904"/>
                <a:gd name="connsiteY1" fmla="*/ 436584 h 449814"/>
                <a:gd name="connsiteX2" fmla="*/ 238108 w 2486904"/>
                <a:gd name="connsiteY2" fmla="*/ 396894 h 449814"/>
                <a:gd name="connsiteX3" fmla="*/ 277793 w 2486904"/>
                <a:gd name="connsiteY3" fmla="*/ 370435 h 449814"/>
                <a:gd name="connsiteX4" fmla="*/ 330706 w 2486904"/>
                <a:gd name="connsiteY4" fmla="*/ 330745 h 449814"/>
                <a:gd name="connsiteX5" fmla="*/ 436531 w 2486904"/>
                <a:gd name="connsiteY5" fmla="*/ 145528 h 449814"/>
                <a:gd name="connsiteX6" fmla="*/ 489444 w 2486904"/>
                <a:gd name="connsiteY6" fmla="*/ 119068 h 449814"/>
                <a:gd name="connsiteX7" fmla="*/ 568813 w 2486904"/>
                <a:gd name="connsiteY7" fmla="*/ 92609 h 449814"/>
                <a:gd name="connsiteX8" fmla="*/ 793693 w 2486904"/>
                <a:gd name="connsiteY8" fmla="*/ 132298 h 449814"/>
                <a:gd name="connsiteX9" fmla="*/ 833378 w 2486904"/>
                <a:gd name="connsiteY9" fmla="*/ 158758 h 449814"/>
                <a:gd name="connsiteX10" fmla="*/ 952431 w 2486904"/>
                <a:gd name="connsiteY10" fmla="*/ 132298 h 449814"/>
                <a:gd name="connsiteX11" fmla="*/ 1031801 w 2486904"/>
                <a:gd name="connsiteY11" fmla="*/ 66149 h 449814"/>
                <a:gd name="connsiteX12" fmla="*/ 1124398 w 2486904"/>
                <a:gd name="connsiteY12" fmla="*/ 0 h 449814"/>
                <a:gd name="connsiteX13" fmla="*/ 1402191 w 2486904"/>
                <a:gd name="connsiteY13" fmla="*/ 26460 h 449814"/>
                <a:gd name="connsiteX14" fmla="*/ 1455103 w 2486904"/>
                <a:gd name="connsiteY14" fmla="*/ 39690 h 449814"/>
                <a:gd name="connsiteX15" fmla="*/ 1494788 w 2486904"/>
                <a:gd name="connsiteY15" fmla="*/ 79379 h 449814"/>
                <a:gd name="connsiteX16" fmla="*/ 1613842 w 2486904"/>
                <a:gd name="connsiteY16" fmla="*/ 158758 h 449814"/>
                <a:gd name="connsiteX17" fmla="*/ 1706439 w 2486904"/>
                <a:gd name="connsiteY17" fmla="*/ 238137 h 449814"/>
                <a:gd name="connsiteX18" fmla="*/ 1746124 w 2486904"/>
                <a:gd name="connsiteY18" fmla="*/ 251366 h 449814"/>
                <a:gd name="connsiteX19" fmla="*/ 1904863 w 2486904"/>
                <a:gd name="connsiteY19" fmla="*/ 238137 h 449814"/>
                <a:gd name="connsiteX20" fmla="*/ 1997460 w 2486904"/>
                <a:gd name="connsiteY20" fmla="*/ 185217 h 449814"/>
                <a:gd name="connsiteX21" fmla="*/ 2063601 w 2486904"/>
                <a:gd name="connsiteY21" fmla="*/ 171988 h 449814"/>
                <a:gd name="connsiteX22" fmla="*/ 2354622 w 2486904"/>
                <a:gd name="connsiteY22" fmla="*/ 185217 h 449814"/>
                <a:gd name="connsiteX23" fmla="*/ 2433991 w 2486904"/>
                <a:gd name="connsiteY23" fmla="*/ 264596 h 449814"/>
                <a:gd name="connsiteX24" fmla="*/ 2486904 w 2486904"/>
                <a:gd name="connsiteY24" fmla="*/ 277826 h 44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86904" h="449814">
                  <a:moveTo>
                    <a:pt x="0" y="449814"/>
                  </a:moveTo>
                  <a:cubicBezTo>
                    <a:pt x="66141" y="445404"/>
                    <a:pt x="133714" y="450966"/>
                    <a:pt x="198423" y="436584"/>
                  </a:cubicBezTo>
                  <a:cubicBezTo>
                    <a:pt x="216686" y="432525"/>
                    <a:pt x="223736" y="408872"/>
                    <a:pt x="238108" y="396894"/>
                  </a:cubicBezTo>
                  <a:cubicBezTo>
                    <a:pt x="250321" y="386715"/>
                    <a:pt x="264856" y="379677"/>
                    <a:pt x="277793" y="370435"/>
                  </a:cubicBezTo>
                  <a:cubicBezTo>
                    <a:pt x="295734" y="357619"/>
                    <a:pt x="313068" y="343975"/>
                    <a:pt x="330706" y="330745"/>
                  </a:cubicBezTo>
                  <a:cubicBezTo>
                    <a:pt x="335995" y="320166"/>
                    <a:pt x="411600" y="157995"/>
                    <a:pt x="436531" y="145528"/>
                  </a:cubicBezTo>
                  <a:cubicBezTo>
                    <a:pt x="454169" y="136708"/>
                    <a:pt x="471135" y="126393"/>
                    <a:pt x="489444" y="119068"/>
                  </a:cubicBezTo>
                  <a:cubicBezTo>
                    <a:pt x="515337" y="108710"/>
                    <a:pt x="568813" y="92609"/>
                    <a:pt x="568813" y="92609"/>
                  </a:cubicBezTo>
                  <a:cubicBezTo>
                    <a:pt x="689261" y="102648"/>
                    <a:pt x="705961" y="88427"/>
                    <a:pt x="793693" y="132298"/>
                  </a:cubicBezTo>
                  <a:cubicBezTo>
                    <a:pt x="807913" y="139409"/>
                    <a:pt x="820150" y="149938"/>
                    <a:pt x="833378" y="158758"/>
                  </a:cubicBezTo>
                  <a:cubicBezTo>
                    <a:pt x="873062" y="149938"/>
                    <a:pt x="915593" y="149491"/>
                    <a:pt x="952431" y="132298"/>
                  </a:cubicBezTo>
                  <a:cubicBezTo>
                    <a:pt x="983640" y="117732"/>
                    <a:pt x="1004909" y="87665"/>
                    <a:pt x="1031801" y="66149"/>
                  </a:cubicBezTo>
                  <a:cubicBezTo>
                    <a:pt x="1072815" y="33334"/>
                    <a:pt x="1084122" y="26855"/>
                    <a:pt x="1124398" y="0"/>
                  </a:cubicBezTo>
                  <a:cubicBezTo>
                    <a:pt x="1216996" y="8820"/>
                    <a:pt x="1309837" y="15376"/>
                    <a:pt x="1402191" y="26460"/>
                  </a:cubicBezTo>
                  <a:cubicBezTo>
                    <a:pt x="1420242" y="28626"/>
                    <a:pt x="1439319" y="30669"/>
                    <a:pt x="1455103" y="39690"/>
                  </a:cubicBezTo>
                  <a:cubicBezTo>
                    <a:pt x="1471346" y="48973"/>
                    <a:pt x="1479822" y="68153"/>
                    <a:pt x="1494788" y="79379"/>
                  </a:cubicBezTo>
                  <a:cubicBezTo>
                    <a:pt x="1532944" y="107999"/>
                    <a:pt x="1580117" y="125030"/>
                    <a:pt x="1613842" y="158758"/>
                  </a:cubicBezTo>
                  <a:cubicBezTo>
                    <a:pt x="1645113" y="190032"/>
                    <a:pt x="1666848" y="215511"/>
                    <a:pt x="1706439" y="238137"/>
                  </a:cubicBezTo>
                  <a:cubicBezTo>
                    <a:pt x="1718545" y="245056"/>
                    <a:pt x="1732896" y="246956"/>
                    <a:pt x="1746124" y="251366"/>
                  </a:cubicBezTo>
                  <a:cubicBezTo>
                    <a:pt x="1799037" y="246956"/>
                    <a:pt x="1852676" y="247923"/>
                    <a:pt x="1904863" y="238137"/>
                  </a:cubicBezTo>
                  <a:cubicBezTo>
                    <a:pt x="1968328" y="226236"/>
                    <a:pt x="1944325" y="205145"/>
                    <a:pt x="1997460" y="185217"/>
                  </a:cubicBezTo>
                  <a:cubicBezTo>
                    <a:pt x="2018512" y="177322"/>
                    <a:pt x="2041554" y="176398"/>
                    <a:pt x="2063601" y="171988"/>
                  </a:cubicBezTo>
                  <a:cubicBezTo>
                    <a:pt x="2160608" y="176398"/>
                    <a:pt x="2258644" y="170449"/>
                    <a:pt x="2354622" y="185217"/>
                  </a:cubicBezTo>
                  <a:cubicBezTo>
                    <a:pt x="2431130" y="196989"/>
                    <a:pt x="2387463" y="233574"/>
                    <a:pt x="2433991" y="264596"/>
                  </a:cubicBezTo>
                  <a:cubicBezTo>
                    <a:pt x="2449118" y="274682"/>
                    <a:pt x="2486904" y="277826"/>
                    <a:pt x="2486904" y="277826"/>
                  </a:cubicBezTo>
                </a:path>
              </a:pathLst>
            </a:custGeom>
            <a:ln>
              <a:solidFill>
                <a:srgbClr val="25A14B"/>
              </a:solidFill>
              <a:tailEnd type="arrow" w="lg" len="lg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113974" y="2354905"/>
              <a:ext cx="3161542" cy="621801"/>
            </a:xfrm>
            <a:custGeom>
              <a:avLst/>
              <a:gdLst>
                <a:gd name="connsiteX0" fmla="*/ 0 w 3161542"/>
                <a:gd name="connsiteY0" fmla="*/ 317516 h 621801"/>
                <a:gd name="connsiteX1" fmla="*/ 79369 w 3161542"/>
                <a:gd name="connsiteY1" fmla="*/ 251367 h 621801"/>
                <a:gd name="connsiteX2" fmla="*/ 119054 w 3161542"/>
                <a:gd name="connsiteY2" fmla="*/ 224907 h 621801"/>
                <a:gd name="connsiteX3" fmla="*/ 145510 w 3161542"/>
                <a:gd name="connsiteY3" fmla="*/ 171988 h 621801"/>
                <a:gd name="connsiteX4" fmla="*/ 171967 w 3161542"/>
                <a:gd name="connsiteY4" fmla="*/ 132298 h 621801"/>
                <a:gd name="connsiteX5" fmla="*/ 211651 w 3161542"/>
                <a:gd name="connsiteY5" fmla="*/ 92609 h 621801"/>
                <a:gd name="connsiteX6" fmla="*/ 238108 w 3161542"/>
                <a:gd name="connsiteY6" fmla="*/ 52920 h 621801"/>
                <a:gd name="connsiteX7" fmla="*/ 277792 w 3161542"/>
                <a:gd name="connsiteY7" fmla="*/ 0 h 621801"/>
                <a:gd name="connsiteX8" fmla="*/ 476216 w 3161542"/>
                <a:gd name="connsiteY8" fmla="*/ 39690 h 621801"/>
                <a:gd name="connsiteX9" fmla="*/ 529128 w 3161542"/>
                <a:gd name="connsiteY9" fmla="*/ 119069 h 621801"/>
                <a:gd name="connsiteX10" fmla="*/ 634954 w 3161542"/>
                <a:gd name="connsiteY10" fmla="*/ 185218 h 621801"/>
                <a:gd name="connsiteX11" fmla="*/ 754008 w 3161542"/>
                <a:gd name="connsiteY11" fmla="*/ 92609 h 621801"/>
                <a:gd name="connsiteX12" fmla="*/ 806921 w 3161542"/>
                <a:gd name="connsiteY12" fmla="*/ 39690 h 621801"/>
                <a:gd name="connsiteX13" fmla="*/ 939203 w 3161542"/>
                <a:gd name="connsiteY13" fmla="*/ 52920 h 621801"/>
                <a:gd name="connsiteX14" fmla="*/ 992116 w 3161542"/>
                <a:gd name="connsiteY14" fmla="*/ 79379 h 621801"/>
                <a:gd name="connsiteX15" fmla="*/ 1097941 w 3161542"/>
                <a:gd name="connsiteY15" fmla="*/ 105839 h 621801"/>
                <a:gd name="connsiteX16" fmla="*/ 1137626 w 3161542"/>
                <a:gd name="connsiteY16" fmla="*/ 119069 h 621801"/>
                <a:gd name="connsiteX17" fmla="*/ 1362506 w 3161542"/>
                <a:gd name="connsiteY17" fmla="*/ 79379 h 621801"/>
                <a:gd name="connsiteX18" fmla="*/ 1402190 w 3161542"/>
                <a:gd name="connsiteY18" fmla="*/ 39690 h 621801"/>
                <a:gd name="connsiteX19" fmla="*/ 1481560 w 3161542"/>
                <a:gd name="connsiteY19" fmla="*/ 13230 h 621801"/>
                <a:gd name="connsiteX20" fmla="*/ 1547701 w 3161542"/>
                <a:gd name="connsiteY20" fmla="*/ 39690 h 621801"/>
                <a:gd name="connsiteX21" fmla="*/ 1640298 w 3161542"/>
                <a:gd name="connsiteY21" fmla="*/ 158758 h 621801"/>
                <a:gd name="connsiteX22" fmla="*/ 1679983 w 3161542"/>
                <a:gd name="connsiteY22" fmla="*/ 238137 h 621801"/>
                <a:gd name="connsiteX23" fmla="*/ 1746124 w 3161542"/>
                <a:gd name="connsiteY23" fmla="*/ 396895 h 621801"/>
                <a:gd name="connsiteX24" fmla="*/ 1759352 w 3161542"/>
                <a:gd name="connsiteY24" fmla="*/ 449814 h 621801"/>
                <a:gd name="connsiteX25" fmla="*/ 1785808 w 3161542"/>
                <a:gd name="connsiteY25" fmla="*/ 529193 h 621801"/>
                <a:gd name="connsiteX26" fmla="*/ 1812265 w 3161542"/>
                <a:gd name="connsiteY26" fmla="*/ 621801 h 621801"/>
                <a:gd name="connsiteX27" fmla="*/ 2103285 w 3161542"/>
                <a:gd name="connsiteY27" fmla="*/ 608571 h 621801"/>
                <a:gd name="connsiteX28" fmla="*/ 2222339 w 3161542"/>
                <a:gd name="connsiteY28" fmla="*/ 542422 h 621801"/>
                <a:gd name="connsiteX29" fmla="*/ 2354621 w 3161542"/>
                <a:gd name="connsiteY29" fmla="*/ 463044 h 621801"/>
                <a:gd name="connsiteX30" fmla="*/ 2460447 w 3161542"/>
                <a:gd name="connsiteY30" fmla="*/ 436584 h 621801"/>
                <a:gd name="connsiteX31" fmla="*/ 2513360 w 3161542"/>
                <a:gd name="connsiteY31" fmla="*/ 423354 h 621801"/>
                <a:gd name="connsiteX32" fmla="*/ 2698555 w 3161542"/>
                <a:gd name="connsiteY32" fmla="*/ 410124 h 621801"/>
                <a:gd name="connsiteX33" fmla="*/ 2791152 w 3161542"/>
                <a:gd name="connsiteY33" fmla="*/ 423354 h 621801"/>
                <a:gd name="connsiteX34" fmla="*/ 2844065 w 3161542"/>
                <a:gd name="connsiteY34" fmla="*/ 489503 h 621801"/>
                <a:gd name="connsiteX35" fmla="*/ 2883750 w 3161542"/>
                <a:gd name="connsiteY35" fmla="*/ 502733 h 621801"/>
                <a:gd name="connsiteX36" fmla="*/ 2949891 w 3161542"/>
                <a:gd name="connsiteY36" fmla="*/ 489503 h 621801"/>
                <a:gd name="connsiteX37" fmla="*/ 3161542 w 3161542"/>
                <a:gd name="connsiteY37" fmla="*/ 476273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61542" h="621801">
                  <a:moveTo>
                    <a:pt x="0" y="317516"/>
                  </a:moveTo>
                  <a:cubicBezTo>
                    <a:pt x="26456" y="295466"/>
                    <a:pt x="52185" y="272513"/>
                    <a:pt x="79369" y="251367"/>
                  </a:cubicBezTo>
                  <a:cubicBezTo>
                    <a:pt x="91918" y="241605"/>
                    <a:pt x="108876" y="237122"/>
                    <a:pt x="119054" y="224907"/>
                  </a:cubicBezTo>
                  <a:cubicBezTo>
                    <a:pt x="131678" y="209756"/>
                    <a:pt x="135726" y="189111"/>
                    <a:pt x="145510" y="171988"/>
                  </a:cubicBezTo>
                  <a:cubicBezTo>
                    <a:pt x="153398" y="158183"/>
                    <a:pt x="161789" y="144513"/>
                    <a:pt x="171967" y="132298"/>
                  </a:cubicBezTo>
                  <a:cubicBezTo>
                    <a:pt x="183943" y="117925"/>
                    <a:pt x="199675" y="106982"/>
                    <a:pt x="211651" y="92609"/>
                  </a:cubicBezTo>
                  <a:cubicBezTo>
                    <a:pt x="221829" y="80394"/>
                    <a:pt x="228867" y="65859"/>
                    <a:pt x="238108" y="52920"/>
                  </a:cubicBezTo>
                  <a:cubicBezTo>
                    <a:pt x="250923" y="34977"/>
                    <a:pt x="264564" y="17640"/>
                    <a:pt x="277792" y="0"/>
                  </a:cubicBezTo>
                  <a:cubicBezTo>
                    <a:pt x="343933" y="13230"/>
                    <a:pt x="415259" y="10812"/>
                    <a:pt x="476216" y="39690"/>
                  </a:cubicBezTo>
                  <a:cubicBezTo>
                    <a:pt x="504953" y="53304"/>
                    <a:pt x="506644" y="96582"/>
                    <a:pt x="529128" y="119069"/>
                  </a:cubicBezTo>
                  <a:cubicBezTo>
                    <a:pt x="594896" y="184844"/>
                    <a:pt x="557841" y="165937"/>
                    <a:pt x="634954" y="185218"/>
                  </a:cubicBezTo>
                  <a:cubicBezTo>
                    <a:pt x="691215" y="147706"/>
                    <a:pt x="688591" y="151491"/>
                    <a:pt x="754008" y="92609"/>
                  </a:cubicBezTo>
                  <a:cubicBezTo>
                    <a:pt x="772548" y="75921"/>
                    <a:pt x="789283" y="57330"/>
                    <a:pt x="806921" y="39690"/>
                  </a:cubicBezTo>
                  <a:cubicBezTo>
                    <a:pt x="851015" y="44100"/>
                    <a:pt x="895873" y="43634"/>
                    <a:pt x="939203" y="52920"/>
                  </a:cubicBezTo>
                  <a:cubicBezTo>
                    <a:pt x="958485" y="57052"/>
                    <a:pt x="973991" y="71610"/>
                    <a:pt x="992116" y="79379"/>
                  </a:cubicBezTo>
                  <a:cubicBezTo>
                    <a:pt x="1034452" y="97525"/>
                    <a:pt x="1048244" y="93413"/>
                    <a:pt x="1097941" y="105839"/>
                  </a:cubicBezTo>
                  <a:cubicBezTo>
                    <a:pt x="1111469" y="109221"/>
                    <a:pt x="1124398" y="114659"/>
                    <a:pt x="1137626" y="119069"/>
                  </a:cubicBezTo>
                  <a:cubicBezTo>
                    <a:pt x="1212586" y="105839"/>
                    <a:pt x="1289598" y="101254"/>
                    <a:pt x="1362506" y="79379"/>
                  </a:cubicBezTo>
                  <a:cubicBezTo>
                    <a:pt x="1380425" y="74003"/>
                    <a:pt x="1385836" y="48776"/>
                    <a:pt x="1402190" y="39690"/>
                  </a:cubicBezTo>
                  <a:cubicBezTo>
                    <a:pt x="1426568" y="26145"/>
                    <a:pt x="1481560" y="13230"/>
                    <a:pt x="1481560" y="13230"/>
                  </a:cubicBezTo>
                  <a:cubicBezTo>
                    <a:pt x="1503607" y="22050"/>
                    <a:pt x="1527944" y="26517"/>
                    <a:pt x="1547701" y="39690"/>
                  </a:cubicBezTo>
                  <a:cubicBezTo>
                    <a:pt x="1591203" y="68695"/>
                    <a:pt x="1616222" y="114613"/>
                    <a:pt x="1640298" y="158758"/>
                  </a:cubicBezTo>
                  <a:cubicBezTo>
                    <a:pt x="1654462" y="184729"/>
                    <a:pt x="1667970" y="211104"/>
                    <a:pt x="1679983" y="238137"/>
                  </a:cubicBezTo>
                  <a:cubicBezTo>
                    <a:pt x="1703264" y="290525"/>
                    <a:pt x="1732222" y="341278"/>
                    <a:pt x="1746124" y="396895"/>
                  </a:cubicBezTo>
                  <a:cubicBezTo>
                    <a:pt x="1750533" y="414535"/>
                    <a:pt x="1754128" y="432398"/>
                    <a:pt x="1759352" y="449814"/>
                  </a:cubicBezTo>
                  <a:cubicBezTo>
                    <a:pt x="1767365" y="476529"/>
                    <a:pt x="1779044" y="502135"/>
                    <a:pt x="1785808" y="529193"/>
                  </a:cubicBezTo>
                  <a:cubicBezTo>
                    <a:pt x="1802419" y="595641"/>
                    <a:pt x="1793288" y="564862"/>
                    <a:pt x="1812265" y="621801"/>
                  </a:cubicBezTo>
                  <a:cubicBezTo>
                    <a:pt x="1909272" y="617391"/>
                    <a:pt x="2006731" y="618917"/>
                    <a:pt x="2103285" y="608571"/>
                  </a:cubicBezTo>
                  <a:cubicBezTo>
                    <a:pt x="2196994" y="598530"/>
                    <a:pt x="2165224" y="586850"/>
                    <a:pt x="2222339" y="542422"/>
                  </a:cubicBezTo>
                  <a:cubicBezTo>
                    <a:pt x="2244978" y="524812"/>
                    <a:pt x="2318626" y="475044"/>
                    <a:pt x="2354621" y="463044"/>
                  </a:cubicBezTo>
                  <a:cubicBezTo>
                    <a:pt x="2389116" y="451544"/>
                    <a:pt x="2425172" y="445404"/>
                    <a:pt x="2460447" y="436584"/>
                  </a:cubicBezTo>
                  <a:cubicBezTo>
                    <a:pt x="2478085" y="432174"/>
                    <a:pt x="2495226" y="424649"/>
                    <a:pt x="2513360" y="423354"/>
                  </a:cubicBezTo>
                  <a:lnTo>
                    <a:pt x="2698555" y="410124"/>
                  </a:lnTo>
                  <a:cubicBezTo>
                    <a:pt x="2729421" y="414534"/>
                    <a:pt x="2761573" y="413493"/>
                    <a:pt x="2791152" y="423354"/>
                  </a:cubicBezTo>
                  <a:cubicBezTo>
                    <a:pt x="2814268" y="431060"/>
                    <a:pt x="2829281" y="477674"/>
                    <a:pt x="2844065" y="489503"/>
                  </a:cubicBezTo>
                  <a:cubicBezTo>
                    <a:pt x="2854953" y="498214"/>
                    <a:pt x="2870522" y="498323"/>
                    <a:pt x="2883750" y="502733"/>
                  </a:cubicBezTo>
                  <a:cubicBezTo>
                    <a:pt x="2905797" y="498323"/>
                    <a:pt x="2927545" y="491986"/>
                    <a:pt x="2949891" y="489503"/>
                  </a:cubicBezTo>
                  <a:cubicBezTo>
                    <a:pt x="3078076" y="475258"/>
                    <a:pt x="3077475" y="476273"/>
                    <a:pt x="3161542" y="476273"/>
                  </a:cubicBezTo>
                </a:path>
              </a:pathLst>
            </a:custGeom>
            <a:ln>
              <a:solidFill>
                <a:schemeClr val="tx2"/>
              </a:solidFill>
              <a:tailEnd type="arrow" w="lg" len="lg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140430" y="2447514"/>
              <a:ext cx="3148314" cy="846707"/>
            </a:xfrm>
            <a:custGeom>
              <a:avLst/>
              <a:gdLst>
                <a:gd name="connsiteX0" fmla="*/ 0 w 3148314"/>
                <a:gd name="connsiteY0" fmla="*/ 198447 h 846707"/>
                <a:gd name="connsiteX1" fmla="*/ 489443 w 3148314"/>
                <a:gd name="connsiteY1" fmla="*/ 211677 h 846707"/>
                <a:gd name="connsiteX2" fmla="*/ 595269 w 3148314"/>
                <a:gd name="connsiteY2" fmla="*/ 264596 h 846707"/>
                <a:gd name="connsiteX3" fmla="*/ 634954 w 3148314"/>
                <a:gd name="connsiteY3" fmla="*/ 304285 h 846707"/>
                <a:gd name="connsiteX4" fmla="*/ 714323 w 3148314"/>
                <a:gd name="connsiteY4" fmla="*/ 343975 h 846707"/>
                <a:gd name="connsiteX5" fmla="*/ 754008 w 3148314"/>
                <a:gd name="connsiteY5" fmla="*/ 370434 h 846707"/>
                <a:gd name="connsiteX6" fmla="*/ 846605 w 3148314"/>
                <a:gd name="connsiteY6" fmla="*/ 449813 h 846707"/>
                <a:gd name="connsiteX7" fmla="*/ 899518 w 3148314"/>
                <a:gd name="connsiteY7" fmla="*/ 582111 h 846707"/>
                <a:gd name="connsiteX8" fmla="*/ 912746 w 3148314"/>
                <a:gd name="connsiteY8" fmla="*/ 661490 h 846707"/>
                <a:gd name="connsiteX9" fmla="*/ 965659 w 3148314"/>
                <a:gd name="connsiteY9" fmla="*/ 807018 h 846707"/>
                <a:gd name="connsiteX10" fmla="*/ 992115 w 3148314"/>
                <a:gd name="connsiteY10" fmla="*/ 846707 h 846707"/>
                <a:gd name="connsiteX11" fmla="*/ 1045028 w 3148314"/>
                <a:gd name="connsiteY11" fmla="*/ 807018 h 846707"/>
                <a:gd name="connsiteX12" fmla="*/ 1164082 w 3148314"/>
                <a:gd name="connsiteY12" fmla="*/ 674720 h 846707"/>
                <a:gd name="connsiteX13" fmla="*/ 1216995 w 3148314"/>
                <a:gd name="connsiteY13" fmla="*/ 568881 h 846707"/>
                <a:gd name="connsiteX14" fmla="*/ 1283136 w 3148314"/>
                <a:gd name="connsiteY14" fmla="*/ 489503 h 846707"/>
                <a:gd name="connsiteX15" fmla="*/ 1336049 w 3148314"/>
                <a:gd name="connsiteY15" fmla="*/ 410124 h 846707"/>
                <a:gd name="connsiteX16" fmla="*/ 1375733 w 3148314"/>
                <a:gd name="connsiteY16" fmla="*/ 343975 h 846707"/>
                <a:gd name="connsiteX17" fmla="*/ 1441875 w 3148314"/>
                <a:gd name="connsiteY17" fmla="*/ 238136 h 846707"/>
                <a:gd name="connsiteX18" fmla="*/ 1494787 w 3148314"/>
                <a:gd name="connsiteY18" fmla="*/ 211677 h 846707"/>
                <a:gd name="connsiteX19" fmla="*/ 1613841 w 3148314"/>
                <a:gd name="connsiteY19" fmla="*/ 185217 h 846707"/>
                <a:gd name="connsiteX20" fmla="*/ 2090057 w 3148314"/>
                <a:gd name="connsiteY20" fmla="*/ 198447 h 846707"/>
                <a:gd name="connsiteX21" fmla="*/ 2129741 w 3148314"/>
                <a:gd name="connsiteY21" fmla="*/ 277826 h 846707"/>
                <a:gd name="connsiteX22" fmla="*/ 2169426 w 3148314"/>
                <a:gd name="connsiteY22" fmla="*/ 291056 h 846707"/>
                <a:gd name="connsiteX23" fmla="*/ 2314936 w 3148314"/>
                <a:gd name="connsiteY23" fmla="*/ 277826 h 846707"/>
                <a:gd name="connsiteX24" fmla="*/ 2341393 w 3148314"/>
                <a:gd name="connsiteY24" fmla="*/ 238136 h 846707"/>
                <a:gd name="connsiteX25" fmla="*/ 2420762 w 3148314"/>
                <a:gd name="connsiteY25" fmla="*/ 158758 h 846707"/>
                <a:gd name="connsiteX26" fmla="*/ 2460447 w 3148314"/>
                <a:gd name="connsiteY26" fmla="*/ 105838 h 846707"/>
                <a:gd name="connsiteX27" fmla="*/ 2526588 w 3148314"/>
                <a:gd name="connsiteY27" fmla="*/ 66149 h 846707"/>
                <a:gd name="connsiteX28" fmla="*/ 2632413 w 3148314"/>
                <a:gd name="connsiteY28" fmla="*/ 0 h 846707"/>
                <a:gd name="connsiteX29" fmla="*/ 3029260 w 3148314"/>
                <a:gd name="connsiteY29" fmla="*/ 13230 h 846707"/>
                <a:gd name="connsiteX30" fmla="*/ 3108629 w 3148314"/>
                <a:gd name="connsiteY30" fmla="*/ 39689 h 846707"/>
                <a:gd name="connsiteX31" fmla="*/ 3148314 w 3148314"/>
                <a:gd name="connsiteY31" fmla="*/ 39689 h 84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48314" h="846707">
                  <a:moveTo>
                    <a:pt x="0" y="198447"/>
                  </a:moveTo>
                  <a:cubicBezTo>
                    <a:pt x="205202" y="169128"/>
                    <a:pt x="140735" y="171820"/>
                    <a:pt x="489443" y="211677"/>
                  </a:cubicBezTo>
                  <a:cubicBezTo>
                    <a:pt x="517623" y="214898"/>
                    <a:pt x="571128" y="244476"/>
                    <a:pt x="595269" y="264596"/>
                  </a:cubicBezTo>
                  <a:cubicBezTo>
                    <a:pt x="609641" y="276574"/>
                    <a:pt x="620582" y="292307"/>
                    <a:pt x="634954" y="304285"/>
                  </a:cubicBezTo>
                  <a:cubicBezTo>
                    <a:pt x="691820" y="351679"/>
                    <a:pt x="654661" y="314141"/>
                    <a:pt x="714323" y="343975"/>
                  </a:cubicBezTo>
                  <a:cubicBezTo>
                    <a:pt x="728543" y="351086"/>
                    <a:pt x="741071" y="361192"/>
                    <a:pt x="754008" y="370434"/>
                  </a:cubicBezTo>
                  <a:cubicBezTo>
                    <a:pt x="813396" y="412859"/>
                    <a:pt x="798535" y="401738"/>
                    <a:pt x="846605" y="449813"/>
                  </a:cubicBezTo>
                  <a:cubicBezTo>
                    <a:pt x="864243" y="493912"/>
                    <a:pt x="891711" y="535261"/>
                    <a:pt x="899518" y="582111"/>
                  </a:cubicBezTo>
                  <a:cubicBezTo>
                    <a:pt x="903927" y="608571"/>
                    <a:pt x="906241" y="635466"/>
                    <a:pt x="912746" y="661490"/>
                  </a:cubicBezTo>
                  <a:cubicBezTo>
                    <a:pt x="918919" y="686183"/>
                    <a:pt x="952511" y="780718"/>
                    <a:pt x="965659" y="807018"/>
                  </a:cubicBezTo>
                  <a:cubicBezTo>
                    <a:pt x="972769" y="821239"/>
                    <a:pt x="983296" y="833477"/>
                    <a:pt x="992115" y="846707"/>
                  </a:cubicBezTo>
                  <a:cubicBezTo>
                    <a:pt x="1009753" y="833477"/>
                    <a:pt x="1028436" y="821538"/>
                    <a:pt x="1045028" y="807018"/>
                  </a:cubicBezTo>
                  <a:cubicBezTo>
                    <a:pt x="1077032" y="779011"/>
                    <a:pt x="1144464" y="705241"/>
                    <a:pt x="1164082" y="674720"/>
                  </a:cubicBezTo>
                  <a:cubicBezTo>
                    <a:pt x="1185409" y="641540"/>
                    <a:pt x="1195668" y="602061"/>
                    <a:pt x="1216995" y="568881"/>
                  </a:cubicBezTo>
                  <a:cubicBezTo>
                    <a:pt x="1235618" y="539909"/>
                    <a:pt x="1262473" y="517057"/>
                    <a:pt x="1283136" y="489503"/>
                  </a:cubicBezTo>
                  <a:cubicBezTo>
                    <a:pt x="1302214" y="464062"/>
                    <a:pt x="1318978" y="436953"/>
                    <a:pt x="1336049" y="410124"/>
                  </a:cubicBezTo>
                  <a:cubicBezTo>
                    <a:pt x="1349853" y="388430"/>
                    <a:pt x="1363421" y="366549"/>
                    <a:pt x="1375733" y="343975"/>
                  </a:cubicBezTo>
                  <a:cubicBezTo>
                    <a:pt x="1395359" y="307990"/>
                    <a:pt x="1405310" y="262515"/>
                    <a:pt x="1441875" y="238136"/>
                  </a:cubicBezTo>
                  <a:cubicBezTo>
                    <a:pt x="1458282" y="227197"/>
                    <a:pt x="1476323" y="218602"/>
                    <a:pt x="1494787" y="211677"/>
                  </a:cubicBezTo>
                  <a:cubicBezTo>
                    <a:pt x="1516138" y="203670"/>
                    <a:pt x="1595880" y="188810"/>
                    <a:pt x="1613841" y="185217"/>
                  </a:cubicBezTo>
                  <a:cubicBezTo>
                    <a:pt x="1772580" y="189627"/>
                    <a:pt x="1932130" y="181821"/>
                    <a:pt x="2090057" y="198447"/>
                  </a:cubicBezTo>
                  <a:cubicBezTo>
                    <a:pt x="2117475" y="201333"/>
                    <a:pt x="2117426" y="265509"/>
                    <a:pt x="2129741" y="277826"/>
                  </a:cubicBezTo>
                  <a:cubicBezTo>
                    <a:pt x="2139600" y="287687"/>
                    <a:pt x="2156198" y="286646"/>
                    <a:pt x="2169426" y="291056"/>
                  </a:cubicBezTo>
                  <a:cubicBezTo>
                    <a:pt x="2217929" y="286646"/>
                    <a:pt x="2268387" y="292151"/>
                    <a:pt x="2314936" y="277826"/>
                  </a:cubicBezTo>
                  <a:cubicBezTo>
                    <a:pt x="2330133" y="273149"/>
                    <a:pt x="2330830" y="250020"/>
                    <a:pt x="2341393" y="238136"/>
                  </a:cubicBezTo>
                  <a:cubicBezTo>
                    <a:pt x="2366250" y="210169"/>
                    <a:pt x="2395733" y="186571"/>
                    <a:pt x="2420762" y="158758"/>
                  </a:cubicBezTo>
                  <a:cubicBezTo>
                    <a:pt x="2435511" y="142368"/>
                    <a:pt x="2443854" y="120358"/>
                    <a:pt x="2460447" y="105838"/>
                  </a:cubicBezTo>
                  <a:cubicBezTo>
                    <a:pt x="2479796" y="88906"/>
                    <a:pt x="2506020" y="81577"/>
                    <a:pt x="2526588" y="66149"/>
                  </a:cubicBezTo>
                  <a:cubicBezTo>
                    <a:pt x="2623402" y="-6471"/>
                    <a:pt x="2497700" y="53890"/>
                    <a:pt x="2632413" y="0"/>
                  </a:cubicBezTo>
                  <a:cubicBezTo>
                    <a:pt x="2764695" y="4410"/>
                    <a:pt x="2897361" y="2237"/>
                    <a:pt x="3029260" y="13230"/>
                  </a:cubicBezTo>
                  <a:cubicBezTo>
                    <a:pt x="3057051" y="15546"/>
                    <a:pt x="3080741" y="39689"/>
                    <a:pt x="3108629" y="39689"/>
                  </a:cubicBezTo>
                  <a:lnTo>
                    <a:pt x="3148314" y="39689"/>
                  </a:lnTo>
                </a:path>
              </a:pathLst>
            </a:custGeom>
            <a:ln>
              <a:solidFill>
                <a:schemeClr val="tx1"/>
              </a:solidFill>
              <a:tailEnd type="arrow" w="lg" len="lg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153658" y="2460744"/>
              <a:ext cx="3095401" cy="729497"/>
            </a:xfrm>
            <a:custGeom>
              <a:avLst/>
              <a:gdLst>
                <a:gd name="connsiteX0" fmla="*/ 0 w 3095401"/>
                <a:gd name="connsiteY0" fmla="*/ 171987 h 729497"/>
                <a:gd name="connsiteX1" fmla="*/ 171967 w 3095401"/>
                <a:gd name="connsiteY1" fmla="*/ 185217 h 729497"/>
                <a:gd name="connsiteX2" fmla="*/ 291020 w 3095401"/>
                <a:gd name="connsiteY2" fmla="*/ 277826 h 729497"/>
                <a:gd name="connsiteX3" fmla="*/ 330705 w 3095401"/>
                <a:gd name="connsiteY3" fmla="*/ 304285 h 729497"/>
                <a:gd name="connsiteX4" fmla="*/ 343933 w 3095401"/>
                <a:gd name="connsiteY4" fmla="*/ 357204 h 729497"/>
                <a:gd name="connsiteX5" fmla="*/ 423303 w 3095401"/>
                <a:gd name="connsiteY5" fmla="*/ 383664 h 729497"/>
                <a:gd name="connsiteX6" fmla="*/ 542356 w 3095401"/>
                <a:gd name="connsiteY6" fmla="*/ 370434 h 729497"/>
                <a:gd name="connsiteX7" fmla="*/ 582041 w 3095401"/>
                <a:gd name="connsiteY7" fmla="*/ 330745 h 729497"/>
                <a:gd name="connsiteX8" fmla="*/ 621726 w 3095401"/>
                <a:gd name="connsiteY8" fmla="*/ 317515 h 729497"/>
                <a:gd name="connsiteX9" fmla="*/ 661410 w 3095401"/>
                <a:gd name="connsiteY9" fmla="*/ 291055 h 729497"/>
                <a:gd name="connsiteX10" fmla="*/ 767236 w 3095401"/>
                <a:gd name="connsiteY10" fmla="*/ 238136 h 729497"/>
                <a:gd name="connsiteX11" fmla="*/ 912746 w 3095401"/>
                <a:gd name="connsiteY11" fmla="*/ 158757 h 729497"/>
                <a:gd name="connsiteX12" fmla="*/ 965659 w 3095401"/>
                <a:gd name="connsiteY12" fmla="*/ 145528 h 729497"/>
                <a:gd name="connsiteX13" fmla="*/ 1375734 w 3095401"/>
                <a:gd name="connsiteY13" fmla="*/ 132298 h 729497"/>
                <a:gd name="connsiteX14" fmla="*/ 1415418 w 3095401"/>
                <a:gd name="connsiteY14" fmla="*/ 105838 h 729497"/>
                <a:gd name="connsiteX15" fmla="*/ 1441875 w 3095401"/>
                <a:gd name="connsiteY15" fmla="*/ 79378 h 729497"/>
                <a:gd name="connsiteX16" fmla="*/ 1521244 w 3095401"/>
                <a:gd name="connsiteY16" fmla="*/ 52919 h 729497"/>
                <a:gd name="connsiteX17" fmla="*/ 1627070 w 3095401"/>
                <a:gd name="connsiteY17" fmla="*/ 0 h 729497"/>
                <a:gd name="connsiteX18" fmla="*/ 1825493 w 3095401"/>
                <a:gd name="connsiteY18" fmla="*/ 13229 h 729497"/>
                <a:gd name="connsiteX19" fmla="*/ 1904862 w 3095401"/>
                <a:gd name="connsiteY19" fmla="*/ 52919 h 729497"/>
                <a:gd name="connsiteX20" fmla="*/ 1944547 w 3095401"/>
                <a:gd name="connsiteY20" fmla="*/ 66149 h 729497"/>
                <a:gd name="connsiteX21" fmla="*/ 2010688 w 3095401"/>
                <a:gd name="connsiteY21" fmla="*/ 145528 h 729497"/>
                <a:gd name="connsiteX22" fmla="*/ 2037144 w 3095401"/>
                <a:gd name="connsiteY22" fmla="*/ 185217 h 729497"/>
                <a:gd name="connsiteX23" fmla="*/ 2063601 w 3095401"/>
                <a:gd name="connsiteY23" fmla="*/ 211677 h 729497"/>
                <a:gd name="connsiteX24" fmla="*/ 2116513 w 3095401"/>
                <a:gd name="connsiteY24" fmla="*/ 277826 h 729497"/>
                <a:gd name="connsiteX25" fmla="*/ 2169426 w 3095401"/>
                <a:gd name="connsiteY25" fmla="*/ 317515 h 729497"/>
                <a:gd name="connsiteX26" fmla="*/ 2195883 w 3095401"/>
                <a:gd name="connsiteY26" fmla="*/ 343975 h 729497"/>
                <a:gd name="connsiteX27" fmla="*/ 2288480 w 3095401"/>
                <a:gd name="connsiteY27" fmla="*/ 383664 h 729497"/>
                <a:gd name="connsiteX28" fmla="*/ 2328165 w 3095401"/>
                <a:gd name="connsiteY28" fmla="*/ 410124 h 729497"/>
                <a:gd name="connsiteX29" fmla="*/ 2420762 w 3095401"/>
                <a:gd name="connsiteY29" fmla="*/ 436583 h 729497"/>
                <a:gd name="connsiteX30" fmla="*/ 2592729 w 3095401"/>
                <a:gd name="connsiteY30" fmla="*/ 476273 h 729497"/>
                <a:gd name="connsiteX31" fmla="*/ 2672098 w 3095401"/>
                <a:gd name="connsiteY31" fmla="*/ 529192 h 729497"/>
                <a:gd name="connsiteX32" fmla="*/ 2711783 w 3095401"/>
                <a:gd name="connsiteY32" fmla="*/ 555651 h 729497"/>
                <a:gd name="connsiteX33" fmla="*/ 2791152 w 3095401"/>
                <a:gd name="connsiteY33" fmla="*/ 621800 h 729497"/>
                <a:gd name="connsiteX34" fmla="*/ 2830837 w 3095401"/>
                <a:gd name="connsiteY34" fmla="*/ 674720 h 729497"/>
                <a:gd name="connsiteX35" fmla="*/ 3095401 w 3095401"/>
                <a:gd name="connsiteY35" fmla="*/ 714409 h 72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95401" h="729497">
                  <a:moveTo>
                    <a:pt x="0" y="171987"/>
                  </a:moveTo>
                  <a:cubicBezTo>
                    <a:pt x="57322" y="176397"/>
                    <a:pt x="116369" y="170584"/>
                    <a:pt x="171967" y="185217"/>
                  </a:cubicBezTo>
                  <a:cubicBezTo>
                    <a:pt x="230608" y="200651"/>
                    <a:pt x="250207" y="243811"/>
                    <a:pt x="291020" y="277826"/>
                  </a:cubicBezTo>
                  <a:cubicBezTo>
                    <a:pt x="303233" y="288005"/>
                    <a:pt x="317477" y="295465"/>
                    <a:pt x="330705" y="304285"/>
                  </a:cubicBezTo>
                  <a:cubicBezTo>
                    <a:pt x="335114" y="321925"/>
                    <a:pt x="330129" y="345370"/>
                    <a:pt x="343933" y="357204"/>
                  </a:cubicBezTo>
                  <a:cubicBezTo>
                    <a:pt x="365106" y="375355"/>
                    <a:pt x="423303" y="383664"/>
                    <a:pt x="423303" y="383664"/>
                  </a:cubicBezTo>
                  <a:cubicBezTo>
                    <a:pt x="462987" y="379254"/>
                    <a:pt x="504477" y="383062"/>
                    <a:pt x="542356" y="370434"/>
                  </a:cubicBezTo>
                  <a:cubicBezTo>
                    <a:pt x="560104" y="364517"/>
                    <a:pt x="566475" y="341123"/>
                    <a:pt x="582041" y="330745"/>
                  </a:cubicBezTo>
                  <a:cubicBezTo>
                    <a:pt x="593643" y="323010"/>
                    <a:pt x="608498" y="321925"/>
                    <a:pt x="621726" y="317515"/>
                  </a:cubicBezTo>
                  <a:cubicBezTo>
                    <a:pt x="634954" y="308695"/>
                    <a:pt x="647453" y="298669"/>
                    <a:pt x="661410" y="291055"/>
                  </a:cubicBezTo>
                  <a:cubicBezTo>
                    <a:pt x="696033" y="272167"/>
                    <a:pt x="733792" y="259041"/>
                    <a:pt x="767236" y="238136"/>
                  </a:cubicBezTo>
                  <a:cubicBezTo>
                    <a:pt x="851734" y="185318"/>
                    <a:pt x="844710" y="178198"/>
                    <a:pt x="912746" y="158757"/>
                  </a:cubicBezTo>
                  <a:cubicBezTo>
                    <a:pt x="930227" y="153762"/>
                    <a:pt x="947508" y="146565"/>
                    <a:pt x="965659" y="145528"/>
                  </a:cubicBezTo>
                  <a:cubicBezTo>
                    <a:pt x="1102199" y="137725"/>
                    <a:pt x="1239042" y="136708"/>
                    <a:pt x="1375734" y="132298"/>
                  </a:cubicBezTo>
                  <a:cubicBezTo>
                    <a:pt x="1388962" y="123478"/>
                    <a:pt x="1403004" y="115771"/>
                    <a:pt x="1415418" y="105838"/>
                  </a:cubicBezTo>
                  <a:cubicBezTo>
                    <a:pt x="1425157" y="98046"/>
                    <a:pt x="1430719" y="84956"/>
                    <a:pt x="1441875" y="79378"/>
                  </a:cubicBezTo>
                  <a:cubicBezTo>
                    <a:pt x="1466818" y="66905"/>
                    <a:pt x="1495351" y="63277"/>
                    <a:pt x="1521244" y="52919"/>
                  </a:cubicBezTo>
                  <a:cubicBezTo>
                    <a:pt x="1602146" y="20554"/>
                    <a:pt x="1567628" y="39632"/>
                    <a:pt x="1627070" y="0"/>
                  </a:cubicBezTo>
                  <a:cubicBezTo>
                    <a:pt x="1693211" y="4410"/>
                    <a:pt x="1759611" y="5908"/>
                    <a:pt x="1825493" y="13229"/>
                  </a:cubicBezTo>
                  <a:cubicBezTo>
                    <a:pt x="1868240" y="17979"/>
                    <a:pt x="1867281" y="34126"/>
                    <a:pt x="1904862" y="52919"/>
                  </a:cubicBezTo>
                  <a:cubicBezTo>
                    <a:pt x="1917334" y="59156"/>
                    <a:pt x="1931319" y="61739"/>
                    <a:pt x="1944547" y="66149"/>
                  </a:cubicBezTo>
                  <a:cubicBezTo>
                    <a:pt x="2010232" y="164689"/>
                    <a:pt x="1925811" y="43663"/>
                    <a:pt x="2010688" y="145528"/>
                  </a:cubicBezTo>
                  <a:cubicBezTo>
                    <a:pt x="2020866" y="157743"/>
                    <a:pt x="2027212" y="172801"/>
                    <a:pt x="2037144" y="185217"/>
                  </a:cubicBezTo>
                  <a:cubicBezTo>
                    <a:pt x="2044935" y="194957"/>
                    <a:pt x="2055485" y="202207"/>
                    <a:pt x="2063601" y="211677"/>
                  </a:cubicBezTo>
                  <a:cubicBezTo>
                    <a:pt x="2081975" y="233116"/>
                    <a:pt x="2096548" y="257859"/>
                    <a:pt x="2116513" y="277826"/>
                  </a:cubicBezTo>
                  <a:cubicBezTo>
                    <a:pt x="2132102" y="293417"/>
                    <a:pt x="2152489" y="303399"/>
                    <a:pt x="2169426" y="317515"/>
                  </a:cubicBezTo>
                  <a:cubicBezTo>
                    <a:pt x="2179007" y="325500"/>
                    <a:pt x="2185505" y="337056"/>
                    <a:pt x="2195883" y="343975"/>
                  </a:cubicBezTo>
                  <a:cubicBezTo>
                    <a:pt x="2278463" y="399034"/>
                    <a:pt x="2217930" y="348384"/>
                    <a:pt x="2288480" y="383664"/>
                  </a:cubicBezTo>
                  <a:cubicBezTo>
                    <a:pt x="2302700" y="390775"/>
                    <a:pt x="2313945" y="403013"/>
                    <a:pt x="2328165" y="410124"/>
                  </a:cubicBezTo>
                  <a:cubicBezTo>
                    <a:pt x="2346210" y="419148"/>
                    <a:pt x="2405024" y="432951"/>
                    <a:pt x="2420762" y="436583"/>
                  </a:cubicBezTo>
                  <a:cubicBezTo>
                    <a:pt x="2618364" y="482190"/>
                    <a:pt x="2473186" y="446383"/>
                    <a:pt x="2592729" y="476273"/>
                  </a:cubicBezTo>
                  <a:lnTo>
                    <a:pt x="2672098" y="529192"/>
                  </a:lnTo>
                  <a:cubicBezTo>
                    <a:pt x="2685326" y="538012"/>
                    <a:pt x="2700542" y="544408"/>
                    <a:pt x="2711783" y="555651"/>
                  </a:cubicBezTo>
                  <a:cubicBezTo>
                    <a:pt x="2762708" y="606584"/>
                    <a:pt x="2735901" y="584963"/>
                    <a:pt x="2791152" y="621800"/>
                  </a:cubicBezTo>
                  <a:cubicBezTo>
                    <a:pt x="2804380" y="639440"/>
                    <a:pt x="2816489" y="657978"/>
                    <a:pt x="2830837" y="674720"/>
                  </a:cubicBezTo>
                  <a:cubicBezTo>
                    <a:pt x="2910281" y="767417"/>
                    <a:pt x="2904866" y="714409"/>
                    <a:pt x="3095401" y="714409"/>
                  </a:cubicBezTo>
                </a:path>
              </a:pathLst>
            </a:custGeom>
            <a:ln>
              <a:solidFill>
                <a:schemeClr val="accent2"/>
              </a:solidFill>
              <a:tailEnd type="arrow" w="lg" len="lg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 bwMode="auto">
            <a:xfrm rot="16200000">
              <a:off x="5400092" y="2312876"/>
              <a:ext cx="648072" cy="3168352"/>
            </a:xfrm>
            <a:prstGeom prst="leftBrace">
              <a:avLst/>
            </a:prstGeom>
            <a:noFill/>
            <a:ln w="38100" cap="flat" cmpd="sng" algn="ctr">
              <a:solidFill>
                <a:srgbClr val="2A50BA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3496" y="4135850"/>
              <a:ext cx="32403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Do multiple runs of the simulation starting from there for each condition to test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1560" y="55172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ecology evolved is not </a:t>
            </a:r>
            <a:r>
              <a:rPr lang="en-US" b="1" i="1" dirty="0"/>
              <a:t>the</a:t>
            </a:r>
            <a:r>
              <a:rPr lang="en-US" dirty="0"/>
              <a:t> ecology but </a:t>
            </a:r>
            <a:r>
              <a:rPr lang="en-US" b="1" i="1" dirty="0"/>
              <a:t>a possible</a:t>
            </a:r>
            <a:r>
              <a:rPr lang="en-US" dirty="0"/>
              <a:t> ecology, but it has the kind of complex interactions not present in simpler models</a:t>
            </a:r>
          </a:p>
        </p:txBody>
      </p:sp>
    </p:spTree>
    <p:extLst>
      <p:ext uri="{BB962C8B-B14F-4D97-AF65-F5344CB8AC3E}">
        <p14:creationId xmlns:p14="http://schemas.microsoft.com/office/powerpoint/2010/main" val="18903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becpm">
  <a:themeElements>
    <a:clrScheme name="">
      <a:dk1>
        <a:srgbClr val="000000"/>
      </a:dk1>
      <a:lt1>
        <a:srgbClr val="FFFFFF"/>
      </a:lt1>
      <a:dk2>
        <a:srgbClr val="990000"/>
      </a:dk2>
      <a:lt2>
        <a:srgbClr val="656565"/>
      </a:lt2>
      <a:accent1>
        <a:srgbClr val="25A14B"/>
      </a:accent1>
      <a:accent2>
        <a:srgbClr val="2A50BA"/>
      </a:accent2>
      <a:accent3>
        <a:srgbClr val="FFFFFF"/>
      </a:accent3>
      <a:accent4>
        <a:srgbClr val="000000"/>
      </a:accent4>
      <a:accent5>
        <a:srgbClr val="ACCDB1"/>
      </a:accent5>
      <a:accent6>
        <a:srgbClr val="2548A8"/>
      </a:accent6>
      <a:hlink>
        <a:srgbClr val="912BC9"/>
      </a:hlink>
      <a:folHlink>
        <a:srgbClr val="B2B2B2"/>
      </a:folHlink>
    </a:clrScheme>
    <a:fontScheme name="becp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10000"/>
          </a:schemeClr>
        </a:solidFill>
        <a:ln w="38100" cap="flat" cmpd="sng" algn="ctr">
          <a:solidFill>
            <a:schemeClr val="accent1"/>
          </a:solidFill>
          <a:prstDash val="solid"/>
          <a:round/>
          <a:headEnd type="none" w="lg" len="lg"/>
          <a:tailEnd type="triangle" w="lg" len="lg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lg" len="lg"/>
          <a:tailEnd type="arrow" w="lg" len="lg"/>
        </a:ln>
        <a:effectLst/>
      </a:spPr>
      <a:bodyPr/>
      <a:lstStyle/>
    </a:lnDef>
  </a:objectDefaults>
  <a:extraClrSchemeLst>
    <a:extraClrScheme>
      <a:clrScheme name="becp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cp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7818</TotalTime>
  <Words>757</Words>
  <Application>Microsoft Macintosh PowerPoint</Application>
  <PresentationFormat>On-screen Show (4:3)</PresentationFormat>
  <Paragraphs>68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becpm</vt:lpstr>
      <vt:lpstr>A Modelling Strategy for Living with Deep Uncertainty: Towards an Open, Contingent, Adaptive and Reactive Resilience (OCARR)</vt:lpstr>
      <vt:lpstr>PowerPoint Presentation</vt:lpstr>
      <vt:lpstr>Preparing for the future</vt:lpstr>
      <vt:lpstr>So what do we do when…</vt:lpstr>
      <vt:lpstr>For this kinds of situation use the ‘OCARR’ approach:</vt:lpstr>
      <vt:lpstr>The elements of OCARR are not new…  </vt:lpstr>
      <vt:lpstr>Example: Fisheries Collapse</vt:lpstr>
      <vt:lpstr>First, evolve a rich mixed ecology</vt:lpstr>
      <vt:lpstr>Then explore starting from there</vt:lpstr>
      <vt:lpstr>Total Extinction Prob. &amp; Av. Total Harvest (last 100 ticks) for different catch levels</vt:lpstr>
      <vt:lpstr>Num Fish (all species, 20 runs) – catch level 25 – each line is a different model run</vt:lpstr>
      <vt:lpstr>Num Fish (all species, 20 runs) – catch level 35 – each line is a different model run</vt:lpstr>
      <vt:lpstr>Average Number of Species, Catch=30</vt:lpstr>
      <vt:lpstr>Average Number of Species, Catch=40</vt:lpstr>
      <vt:lpstr>Conclusions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Identity, Norms and a evidence-driven OD model</dc:title>
  <dc:creator>Bruce Edmonds</dc:creator>
  <cp:lastModifiedBy>Bruce Edmonds</cp:lastModifiedBy>
  <cp:revision>132</cp:revision>
  <dcterms:created xsi:type="dcterms:W3CDTF">2021-02-06T19:16:21Z</dcterms:created>
  <dcterms:modified xsi:type="dcterms:W3CDTF">2022-02-08T10:38:51Z</dcterms:modified>
</cp:coreProperties>
</file>