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9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CFF"/>
    <a:srgbClr val="C121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91" autoAdjust="0"/>
    <p:restoredTop sz="90377" autoAdjust="0"/>
  </p:normalViewPr>
  <p:slideViewPr>
    <p:cSldViewPr>
      <p:cViewPr varScale="1">
        <p:scale>
          <a:sx n="124" d="100"/>
          <a:sy n="124" d="100"/>
        </p:scale>
        <p:origin x="117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7CF292B3-83A6-430F-9736-30D87BFB29B2}" type="datetimeFigureOut">
              <a:rPr lang="en-US"/>
              <a:pPr>
                <a:defRPr/>
              </a:pPr>
              <a:t>9/21/21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spcBef>
                <a:spcPct val="5000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4E7732E3-0FAA-45E9-A32A-925DF489B1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301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7732E3-0FAA-45E9-A32A-925DF489B1EA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259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/>
          <p:nvPr userDrawn="1"/>
        </p:nvSpPr>
        <p:spPr bwMode="auto">
          <a:xfrm>
            <a:off x="7164288" y="28134"/>
            <a:ext cx="1833972" cy="1368152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5" name="Picture 4" descr="Manchester_Met_University_Horizonal_black_logo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8640"/>
            <a:ext cx="1728192" cy="66085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Rectangle 5"/>
          <p:cNvSpPr/>
          <p:nvPr userDrawn="1"/>
        </p:nvSpPr>
        <p:spPr bwMode="auto">
          <a:xfrm>
            <a:off x="0" y="6453336"/>
            <a:ext cx="9144000" cy="404664"/>
          </a:xfrm>
          <a:prstGeom prst="rect">
            <a:avLst/>
          </a:prstGeom>
          <a:solidFill>
            <a:schemeClr val="bg1"/>
          </a:solidFill>
          <a:ln w="38100" cap="flat" cmpd="sng" algn="ctr">
            <a:noFill/>
            <a:prstDash val="solid"/>
            <a:round/>
            <a:headEnd type="none" w="lg" len="lg"/>
            <a:tailEnd type="triangle" w="lg" len="lg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33806"/>
            <a:ext cx="7075512" cy="874475"/>
          </a:xfrm>
        </p:spPr>
        <p:txBody>
          <a:bodyPr/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ctr">
              <a:defRPr sz="3200" b="1" cap="none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52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1529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33806"/>
            <a:ext cx="7003504" cy="87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41438"/>
            <a:ext cx="8458200" cy="505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639163"/>
            <a:ext cx="918051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  <a:defRPr/>
            </a:pPr>
            <a:r>
              <a:rPr lang="en-US" sz="1000" b="0" i="1" dirty="0">
                <a:solidFill>
                  <a:schemeClr val="bg2"/>
                </a:solidFill>
              </a:rPr>
              <a:t>Open, Contingent, Adaptive and Reactive Resilience, Bruce Edmonds and Vahid </a:t>
            </a:r>
            <a:r>
              <a:rPr lang="en-US" sz="1000" b="0" i="1" dirty="0" err="1">
                <a:solidFill>
                  <a:schemeClr val="bg2"/>
                </a:solidFill>
              </a:rPr>
              <a:t>Yazdanpanah</a:t>
            </a:r>
            <a:r>
              <a:rPr lang="en-US" sz="1000" b="0" i="1" dirty="0">
                <a:solidFill>
                  <a:schemeClr val="bg2"/>
                </a:solidFill>
              </a:rPr>
              <a:t>. Social Simulation, September 2021, </a:t>
            </a:r>
            <a:fld id="{DDEBB252-BC06-8648-A6F7-C79A7E37D7ED}" type="slidenum">
              <a:rPr lang="en-US" sz="1000" b="0" i="1" smtClean="0">
                <a:solidFill>
                  <a:schemeClr val="bg2"/>
                </a:solidFill>
              </a:rPr>
              <a:t>‹#›</a:t>
            </a:fld>
            <a:endParaRPr lang="en-GB" sz="1000" i="1" dirty="0">
              <a:solidFill>
                <a:schemeClr val="bg2"/>
              </a:solidFill>
              <a:cs typeface="+mn-cs"/>
            </a:endParaRPr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9942" y="233806"/>
            <a:ext cx="831850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1186500F-B3A4-9F4F-8214-086C84704838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311002"/>
            <a:ext cx="720081" cy="720081"/>
          </a:xfrm>
          <a:prstGeom prst="ellipse">
            <a:avLst/>
          </a:prstGeom>
          <a:solidFill>
            <a:srgbClr val="0070C0"/>
          </a:solidFill>
          <a:ln w="190500" cap="rnd">
            <a:noFill/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extrusionClr>
              <a:srgbClr val="000000"/>
            </a:extrusionClr>
          </a:sp3d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6" r:id="rId4"/>
    <p:sldLayoutId id="2147483667" r:id="rId5"/>
    <p:sldLayoutId id="2147483662" r:id="rId6"/>
    <p:sldLayoutId id="2147483663" r:id="rId7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www.ecs.soton.ac.uk/people/vy1y20" TargetMode="External"/><Relationship Id="rId10" Type="http://schemas.openxmlformats.org/officeDocument/2006/relationships/image" Target="../media/image4.png"/><Relationship Id="rId4" Type="http://schemas.openxmlformats.org/officeDocument/2006/relationships/hyperlink" Target="http://cfpm.org/ocarr" TargetMode="External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872208"/>
          </a:xfrm>
        </p:spPr>
        <p:txBody>
          <a:bodyPr/>
          <a:lstStyle/>
          <a:p>
            <a:pPr algn="ctr"/>
            <a:r>
              <a:rPr lang="en-US" dirty="0"/>
              <a:t>Open, Contingent, Adaptive and Reactive Resilience (</a:t>
            </a:r>
            <a:r>
              <a:rPr lang="en-US" b="0" dirty="0"/>
              <a:t>OCARR</a:t>
            </a:r>
            <a:r>
              <a:rPr lang="en-US" dirty="0"/>
              <a:t>)</a:t>
            </a:r>
            <a:br>
              <a:rPr lang="en-US" dirty="0"/>
            </a:br>
            <a:r>
              <a:rPr lang="en-US" sz="2800" b="0" i="1" dirty="0">
                <a:solidFill>
                  <a:schemeClr val="tx1"/>
                </a:solidFill>
              </a:rPr>
              <a:t>– using ABM and other tools to facilitate our collective survival in a deeply uncertain world</a:t>
            </a:r>
            <a:endParaRPr lang="en-US" b="0" i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933056"/>
            <a:ext cx="7772400" cy="1440160"/>
          </a:xfrm>
        </p:spPr>
        <p:txBody>
          <a:bodyPr/>
          <a:lstStyle/>
          <a:p>
            <a:r>
              <a:rPr lang="en-US" i="1" dirty="0">
                <a:solidFill>
                  <a:schemeClr val="accent1"/>
                </a:solidFill>
              </a:rPr>
              <a:t>Bruce Edmonds</a:t>
            </a:r>
            <a:br>
              <a:rPr lang="en-US" dirty="0"/>
            </a:br>
            <a:r>
              <a:rPr lang="en-US" dirty="0"/>
              <a:t>and </a:t>
            </a:r>
            <a:r>
              <a:rPr lang="en-US" i="1" dirty="0">
                <a:solidFill>
                  <a:schemeClr val="accent2"/>
                </a:solidFill>
              </a:rPr>
              <a:t>Vahid </a:t>
            </a:r>
            <a:r>
              <a:rPr lang="en-US" i="1" dirty="0" err="1">
                <a:solidFill>
                  <a:schemeClr val="accent2"/>
                </a:solidFill>
              </a:rPr>
              <a:t>Yazdanpanah</a:t>
            </a:r>
            <a:br>
              <a:rPr lang="en-US" dirty="0"/>
            </a:br>
            <a:endParaRPr lang="en-US" dirty="0">
              <a:solidFill>
                <a:schemeClr val="accent2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27AB5A6-BC22-1D4F-893E-FCE4E00BA769}"/>
              </a:ext>
            </a:extLst>
          </p:cNvPr>
          <p:cNvGrpSpPr/>
          <p:nvPr/>
        </p:nvGrpSpPr>
        <p:grpSpPr>
          <a:xfrm>
            <a:off x="3059832" y="5301208"/>
            <a:ext cx="3384375" cy="1556791"/>
            <a:chOff x="6948264" y="5807939"/>
            <a:chExt cx="2147150" cy="87733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A494439-7273-A943-A7C2-AF6137281421}"/>
                </a:ext>
              </a:extLst>
            </p:cNvPr>
            <p:cNvSpPr txBox="1"/>
            <p:nvPr/>
          </p:nvSpPr>
          <p:spPr>
            <a:xfrm>
              <a:off x="6948264" y="6047164"/>
              <a:ext cx="1142101" cy="5723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2000" dirty="0"/>
                <a:t>Scan the QR code to see the full paper</a:t>
              </a:r>
            </a:p>
          </p:txBody>
        </p:sp>
        <p:pic>
          <p:nvPicPr>
            <p:cNvPr id="6" name="Picture 5" descr="Qr code&#10;&#10;Description automatically generated">
              <a:extLst>
                <a:ext uri="{FF2B5EF4-FFF2-40B4-BE49-F238E27FC236}">
                  <a16:creationId xmlns:a16="http://schemas.microsoft.com/office/drawing/2014/main" id="{BD5BAC34-DB36-8F40-9A19-BF9AE24947B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90364" y="5807939"/>
              <a:ext cx="1005050" cy="877330"/>
            </a:xfrm>
            <a:prstGeom prst="rect">
              <a:avLst/>
            </a:prstGeom>
          </p:spPr>
        </p:pic>
      </p:grpSp>
      <p:pic>
        <p:nvPicPr>
          <p:cNvPr id="8" name="Picture 7" descr="Logo&#10;&#10;Description automatically generated with low confidence">
            <a:extLst>
              <a:ext uri="{FF2B5EF4-FFF2-40B4-BE49-F238E27FC236}">
                <a16:creationId xmlns:a16="http://schemas.microsoft.com/office/drawing/2014/main" id="{5F94D076-2E08-BD48-8598-16CAE0579D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83"/>
          <a:stretch/>
        </p:blipFill>
        <p:spPr>
          <a:xfrm>
            <a:off x="7164288" y="260648"/>
            <a:ext cx="1800200" cy="52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719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FE464-33DE-7C4F-A529-75769E06B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research challenges…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17D36-2D8C-4145-BC16-4DEEDFF37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80728"/>
            <a:ext cx="8458200" cy="50593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Method for anticipating as many trajectories as possible</a:t>
            </a:r>
          </a:p>
          <a:p>
            <a:r>
              <a:rPr lang="en-US" dirty="0"/>
              <a:t>Embedding qualitative aspects – how to integrate stakeholder suggestions with ABM</a:t>
            </a:r>
          </a:p>
          <a:p>
            <a:r>
              <a:rPr lang="en-US" dirty="0"/>
              <a:t>Integrating live inputs – data streams, qualitative reports etc.</a:t>
            </a:r>
          </a:p>
          <a:p>
            <a:r>
              <a:rPr lang="en-US" dirty="0"/>
              <a:t>Informing policy implementation and </a:t>
            </a:r>
            <a:r>
              <a:rPr lang="en-US" dirty="0" err="1"/>
              <a:t>incentivisation</a:t>
            </a:r>
            <a:r>
              <a:rPr lang="en-US" dirty="0"/>
              <a:t> mechanisms – how to design appropriate and transparent </a:t>
            </a:r>
            <a:r>
              <a:rPr lang="en-US" dirty="0" err="1"/>
              <a:t>visualisations</a:t>
            </a:r>
            <a:r>
              <a:rPr lang="en-US" dirty="0"/>
              <a:t> that facilitate policy actors</a:t>
            </a:r>
          </a:p>
          <a:p>
            <a:r>
              <a:rPr lang="en-US" dirty="0"/>
              <a:t>What other computational tools are helpful?</a:t>
            </a:r>
          </a:p>
        </p:txBody>
      </p:sp>
    </p:spTree>
    <p:extLst>
      <p:ext uri="{BB962C8B-B14F-4D97-AF65-F5344CB8AC3E}">
        <p14:creationId xmlns:p14="http://schemas.microsoft.com/office/powerpoint/2010/main" val="974871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83432-83FA-8840-A2B2-178FE1928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AD7A-3607-034C-B5D5-269F57DD3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ABM can help society deal with threatening conditions of deep uncertainty</a:t>
            </a:r>
          </a:p>
          <a:p>
            <a:r>
              <a:rPr lang="en-US" dirty="0"/>
              <a:t>The tools to do this are only just available as a complete set</a:t>
            </a:r>
          </a:p>
          <a:p>
            <a:r>
              <a:rPr lang="en-US" dirty="0"/>
              <a:t>But the methodology of this needs developing in practice</a:t>
            </a:r>
          </a:p>
          <a:p>
            <a:r>
              <a:rPr lang="en-US" dirty="0"/>
              <a:t>How the tools interface with the policy process and stakeholders is crucial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869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ogo&#10;&#10;Description automatically generated with low confidence">
            <a:extLst>
              <a:ext uri="{FF2B5EF4-FFF2-40B4-BE49-F238E27FC236}">
                <a16:creationId xmlns:a16="http://schemas.microsoft.com/office/drawing/2014/main" id="{390EAEE9-7AF9-C542-89CE-554E6909CC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12" y="1335727"/>
            <a:ext cx="4813357" cy="2406679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228600"/>
            <a:ext cx="8424936" cy="685800"/>
          </a:xfrm>
        </p:spPr>
        <p:txBody>
          <a:bodyPr/>
          <a:lstStyle/>
          <a:p>
            <a:pPr algn="ctr"/>
            <a:r>
              <a:rPr lang="en-US" dirty="0"/>
              <a:t>The End!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4968551"/>
            <a:ext cx="8458200" cy="1556793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>
                <a:solidFill>
                  <a:srgbClr val="000000"/>
                </a:solidFill>
              </a:rPr>
              <a:t>Slides, paper etc. available at: </a:t>
            </a:r>
            <a:r>
              <a:rPr lang="en-US" sz="2400" dirty="0">
                <a:solidFill>
                  <a:srgbClr val="656565"/>
                </a:solidFill>
              </a:rPr>
              <a:t>http://</a:t>
            </a:r>
            <a:r>
              <a:rPr lang="en-US" sz="2400" dirty="0" err="1">
                <a:solidFill>
                  <a:schemeClr val="accent1"/>
                </a:solidFill>
              </a:rPr>
              <a:t>cfpm.org</a:t>
            </a:r>
            <a:r>
              <a:rPr lang="en-US" sz="2400" dirty="0">
                <a:solidFill>
                  <a:schemeClr val="accent1"/>
                </a:solidFill>
              </a:rPr>
              <a:t>/</a:t>
            </a:r>
            <a:r>
              <a:rPr lang="en-US" sz="2400" dirty="0" err="1">
                <a:solidFill>
                  <a:schemeClr val="accent2"/>
                </a:solidFill>
              </a:rPr>
              <a:t>ocarr</a:t>
            </a:r>
            <a:r>
              <a:rPr lang="en-US" sz="2400">
                <a:solidFill>
                  <a:schemeClr val="accent2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000000"/>
                </a:solidFill>
              </a:rPr>
              <a:t>Bruce: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r>
              <a:rPr lang="en-US" sz="2400" dirty="0">
                <a:solidFill>
                  <a:schemeClr val="bg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</a:t>
            </a:r>
            <a:r>
              <a:rPr lang="en-US" sz="2400" dirty="0">
                <a:solidFill>
                  <a:srgbClr val="912BC9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cfpm.org/</a:t>
            </a:r>
            <a:r>
              <a:rPr lang="en-US" sz="2400" dirty="0">
                <a:solidFill>
                  <a:schemeClr val="accent1"/>
                </a:solidFill>
              </a:rPr>
              <a:t>~</a:t>
            </a:r>
            <a:r>
              <a:rPr lang="en-US" sz="2400" dirty="0" err="1">
                <a:solidFill>
                  <a:schemeClr val="accent1"/>
                </a:solidFill>
              </a:rPr>
              <a:t>bruce</a:t>
            </a:r>
            <a:endParaRPr lang="en-US" sz="2400" dirty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rgbClr val="000000"/>
                </a:solidFill>
              </a:rPr>
              <a:t>Vahid: </a:t>
            </a:r>
            <a:r>
              <a:rPr lang="en-US" sz="2400" dirty="0">
                <a:solidFill>
                  <a:schemeClr val="bg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</a:t>
            </a:r>
            <a:r>
              <a:rPr lang="en-US" sz="2400" dirty="0">
                <a:solidFill>
                  <a:srgbClr val="912BC9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www.ecs.soton.ac.uk/people/vy1y20</a:t>
            </a:r>
            <a:endParaRPr lang="en-US" sz="2400" dirty="0">
              <a:solidFill>
                <a:schemeClr val="accent1"/>
              </a:solidFill>
            </a:endParaRPr>
          </a:p>
          <a:p>
            <a:pPr marL="0" indent="0" algn="ctr">
              <a:buNone/>
            </a:pP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08304" y="0"/>
            <a:ext cx="1835696" cy="1556792"/>
          </a:xfrm>
          <a:prstGeom prst="rect">
            <a:avLst/>
          </a:prstGeom>
          <a:solidFill>
            <a:schemeClr val="bg1"/>
          </a:solidFill>
          <a:ln w="50800">
            <a:noFill/>
            <a:tailEnd type="arrow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CPM+MMU Logo.png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5642"/>
          <a:stretch/>
        </p:blipFill>
        <p:spPr>
          <a:xfrm>
            <a:off x="979890" y="880653"/>
            <a:ext cx="1629409" cy="165841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bg1"/>
          </a:solidFill>
          <a:ln w="50800">
            <a:noFill/>
            <a:tailEnd type="arrow" w="lg" len="lg"/>
          </a:ln>
        </p:spPr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Manchester_Met_University_Horizonal_black_logo.png">
            <a:extLst>
              <a:ext uri="{FF2B5EF4-FFF2-40B4-BE49-F238E27FC236}">
                <a16:creationId xmlns:a16="http://schemas.microsoft.com/office/drawing/2014/main" id="{6330F5D5-5E91-5545-A145-AC433BD798B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299" y="982275"/>
            <a:ext cx="3528392" cy="1382888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5" name="Picture 14" descr="A picture containing chart&#10;&#10;Description automatically generated">
            <a:extLst>
              <a:ext uri="{FF2B5EF4-FFF2-40B4-BE49-F238E27FC236}">
                <a16:creationId xmlns:a16="http://schemas.microsoft.com/office/drawing/2014/main" id="{6522C5D6-7102-644C-A890-1BB0B590B4B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606994"/>
            <a:ext cx="2261220" cy="1074079"/>
          </a:xfrm>
          <a:prstGeom prst="rect">
            <a:avLst/>
          </a:prstGeom>
        </p:spPr>
      </p:pic>
      <p:pic>
        <p:nvPicPr>
          <p:cNvPr id="17" name="Picture 16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ECACBC40-0FCA-974D-8267-728692858B5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312" y="3573016"/>
            <a:ext cx="4283968" cy="1070992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BE4C52A-7C88-4641-A5CD-5722DA308EF3}"/>
              </a:ext>
            </a:extLst>
          </p:cNvPr>
          <p:cNvGrpSpPr/>
          <p:nvPr/>
        </p:nvGrpSpPr>
        <p:grpSpPr>
          <a:xfrm>
            <a:off x="6807713" y="516783"/>
            <a:ext cx="2170006" cy="2583690"/>
            <a:chOff x="8172400" y="5615140"/>
            <a:chExt cx="877330" cy="107012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06408F5-FED7-9446-9B2D-A316E779525C}"/>
                </a:ext>
              </a:extLst>
            </p:cNvPr>
            <p:cNvSpPr txBox="1"/>
            <p:nvPr/>
          </p:nvSpPr>
          <p:spPr>
            <a:xfrm>
              <a:off x="8239981" y="5615140"/>
              <a:ext cx="742169" cy="2167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Scan the QR code to see the full paper</a:t>
              </a:r>
            </a:p>
          </p:txBody>
        </p:sp>
        <p:pic>
          <p:nvPicPr>
            <p:cNvPr id="16" name="Picture 15" descr="Qr code&#10;&#10;Description automatically generated">
              <a:extLst>
                <a:ext uri="{FF2B5EF4-FFF2-40B4-BE49-F238E27FC236}">
                  <a16:creationId xmlns:a16="http://schemas.microsoft.com/office/drawing/2014/main" id="{81EA2879-9E88-934B-8AB2-DF399DDEEB1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72400" y="5807939"/>
              <a:ext cx="877330" cy="8773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99724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BE74E-3343-6B4F-9E73-9BEE92BB5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COVID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788A6-3970-934E-89D8-42C321D0D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/>
              <a:t>After the Ebola outbreak of 2013-16, the UK set up a unit to scan for unanticipated threats, so it could react quickly to these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This was disbanded sometime during 2016-18</a:t>
            </a:r>
          </a:p>
          <a:p>
            <a:r>
              <a:rPr lang="en-GB" sz="2800" dirty="0"/>
              <a:t>In October 2016, the UK held an exercise to assess the its preparedness for an influenza pandemic</a:t>
            </a:r>
          </a:p>
          <a:p>
            <a:r>
              <a:rPr lang="en-GB" sz="2800" dirty="0"/>
              <a:t>The report after this said: “</a:t>
            </a:r>
            <a:r>
              <a:rPr lang="en-GB" sz="2800" i="1" dirty="0">
                <a:solidFill>
                  <a:schemeClr val="accent1"/>
                </a:solidFill>
              </a:rPr>
              <a:t>the UK’s preparedness… is currently not sufficient to cope with the extreme demands of a severe pandemic</a:t>
            </a:r>
            <a:r>
              <a:rPr lang="en-GB" sz="2800" i="1" dirty="0"/>
              <a:t>”</a:t>
            </a:r>
            <a:endParaRPr lang="en-GB" sz="2800" dirty="0"/>
          </a:p>
          <a:p>
            <a:r>
              <a:rPr lang="en-GB" sz="2800" dirty="0"/>
              <a:t>Among other things, it recommended stockpiling PPE</a:t>
            </a:r>
          </a:p>
          <a:p>
            <a:r>
              <a:rPr lang="en-GB" sz="2800" dirty="0">
                <a:solidFill>
                  <a:schemeClr val="accent2"/>
                </a:solidFill>
              </a:rPr>
              <a:t>This was not done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960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0E88B-9316-9E47-8681-233D69FFD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132856"/>
            <a:ext cx="8458200" cy="4267944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i="1" dirty="0"/>
              <a:t>“</a:t>
            </a:r>
            <a:r>
              <a:rPr lang="en-GB" sz="3600" i="1" dirty="0">
                <a:solidFill>
                  <a:schemeClr val="accent1"/>
                </a:solidFill>
              </a:rPr>
              <a:t>The truth is, that we are just not very good at forecasting the character of the risks that we will encounter.</a:t>
            </a:r>
            <a:r>
              <a:rPr lang="en-GB" sz="3600" dirty="0"/>
              <a:t>”</a:t>
            </a:r>
          </a:p>
          <a:p>
            <a:pPr marL="0" indent="0" algn="ctr">
              <a:buNone/>
            </a:pPr>
            <a:br>
              <a:rPr lang="en-GB" dirty="0"/>
            </a:br>
            <a:r>
              <a:rPr lang="en-GB" sz="2800" dirty="0"/>
              <a:t> – Oliver Letwin,</a:t>
            </a:r>
            <a:br>
              <a:rPr lang="en-GB" sz="2800" dirty="0"/>
            </a:br>
            <a:r>
              <a:rPr lang="en-GB" sz="2800" dirty="0"/>
              <a:t>UK Minister for Preparedness, 2010-16 </a:t>
            </a:r>
            <a:br>
              <a:rPr lang="en-GB" sz="2800" dirty="0"/>
            </a:br>
            <a:r>
              <a:rPr lang="en-GB" sz="2800" dirty="0"/>
              <a:t>(</a:t>
            </a:r>
            <a:r>
              <a:rPr lang="en-GB" sz="2800" dirty="0">
                <a:solidFill>
                  <a:schemeClr val="bg2"/>
                </a:solidFill>
              </a:rPr>
              <a:t>BBC, Radio 4, 16 March 2021</a:t>
            </a:r>
            <a:r>
              <a:rPr lang="en-GB" sz="28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67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30E85-835B-DE4D-BC6B-0CEDBE9D6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for the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ECAF1-409E-8E4A-ABB6-9CE25812F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96752"/>
            <a:ext cx="8458200" cy="513204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Traditional planning assumes policy outcomes can be anticipated and compared</a:t>
            </a:r>
          </a:p>
          <a:p>
            <a:r>
              <a:rPr lang="en-US" dirty="0"/>
              <a:t>Being adaptive (</a:t>
            </a:r>
            <a:r>
              <a:rPr lang="en-US" dirty="0">
                <a:solidFill>
                  <a:schemeClr val="bg2"/>
                </a:solidFill>
              </a:rPr>
              <a:t>learning from policy evaluation</a:t>
            </a:r>
            <a:r>
              <a:rPr lang="en-US" dirty="0"/>
              <a:t>) relies on historical patterns being repeated</a:t>
            </a:r>
          </a:p>
          <a:p>
            <a:r>
              <a:rPr lang="en-US" dirty="0"/>
              <a:t>The participatory approach is good when there are multiple viewpoints which are each well understood</a:t>
            </a:r>
          </a:p>
          <a:p>
            <a:r>
              <a:rPr lang="en-US" dirty="0"/>
              <a:t>Contingency planning relies on there being identified threats and not too many of them</a:t>
            </a:r>
          </a:p>
          <a:p>
            <a:r>
              <a:rPr lang="en-US" dirty="0"/>
              <a:t>But these do not cover all kinds of threat…</a:t>
            </a:r>
          </a:p>
        </p:txBody>
      </p:sp>
    </p:spTree>
    <p:extLst>
      <p:ext uri="{BB962C8B-B14F-4D97-AF65-F5344CB8AC3E}">
        <p14:creationId xmlns:p14="http://schemas.microsoft.com/office/powerpoint/2010/main" val="1853602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30779-C454-8843-9473-35F329BFD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33806"/>
            <a:ext cx="6643464" cy="874475"/>
          </a:xfrm>
        </p:spPr>
        <p:txBody>
          <a:bodyPr/>
          <a:lstStyle/>
          <a:p>
            <a:r>
              <a:rPr lang="en-US" dirty="0"/>
              <a:t>So what do we do under conditions…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82A707-3729-454C-8034-63EB44C2A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Where:</a:t>
            </a:r>
          </a:p>
          <a:p>
            <a:r>
              <a:rPr lang="en-US" dirty="0"/>
              <a:t>the impacts of policies are not predictable</a:t>
            </a:r>
          </a:p>
          <a:p>
            <a:r>
              <a:rPr lang="en-US" dirty="0"/>
              <a:t>there are too many possibilities to put in place contingency resources and we can’t assign possibilities meaningful probabilities</a:t>
            </a:r>
          </a:p>
          <a:p>
            <a:r>
              <a:rPr lang="en-US" dirty="0"/>
              <a:t>future events may not repeat past patterns</a:t>
            </a:r>
          </a:p>
          <a:p>
            <a:r>
              <a:rPr lang="en-US" dirty="0"/>
              <a:t>and it is politically unacceptable to adopt a ‘wait and see’ approach?</a:t>
            </a:r>
          </a:p>
          <a:p>
            <a:pPr marL="0" indent="0">
              <a:buNone/>
            </a:pPr>
            <a:r>
              <a:rPr lang="en-US" dirty="0"/>
              <a:t>In other words, </a:t>
            </a:r>
            <a:r>
              <a:rPr lang="en-US" i="1" dirty="0">
                <a:solidFill>
                  <a:schemeClr val="accent2"/>
                </a:solidFill>
              </a:rPr>
              <a:t>how might we survive conditions of </a:t>
            </a:r>
            <a:r>
              <a:rPr lang="en-US" i="1" dirty="0">
                <a:solidFill>
                  <a:schemeClr val="accent1"/>
                </a:solidFill>
              </a:rPr>
              <a:t>deep uncertainty</a:t>
            </a:r>
            <a:r>
              <a:rPr lang="en-US" i="1" dirty="0">
                <a:solidFill>
                  <a:schemeClr val="accent2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44471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64FF3-A983-2848-B20A-24EE4B122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general idea of OCARR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C4385-15DB-4E4B-A8F9-5CE390531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96752"/>
            <a:ext cx="8458200" cy="505936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i="1" dirty="0">
                <a:solidFill>
                  <a:schemeClr val="accent1"/>
                </a:solidFill>
              </a:rPr>
              <a:t>Identify</a:t>
            </a:r>
            <a:r>
              <a:rPr lang="en-US" dirty="0"/>
              <a:t> as many possible future trajectories as one can, regardless of their perceived likelihood.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>
                <a:solidFill>
                  <a:schemeClr val="accent2"/>
                </a:solidFill>
              </a:rPr>
              <a:t>Analyse</a:t>
            </a:r>
            <a:r>
              <a:rPr lang="en-US" b="1" i="1" dirty="0">
                <a:solidFill>
                  <a:schemeClr val="accent2"/>
                </a:solidFill>
              </a:rPr>
              <a:t> the trajectories</a:t>
            </a:r>
            <a:r>
              <a:rPr lang="en-US" dirty="0"/>
              <a:t> that would pose a significant threat – understanding how they might come about and develop.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>
                <a:solidFill>
                  <a:srgbClr val="7030A0"/>
                </a:solidFill>
              </a:rPr>
              <a:t>Implement “early warning indicators”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/>
              <a:t>that give an indication of when these might be emerging, so that a policy response has the most time to be enacted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7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095BB-4FB6-2C4D-87D7-8F8AB9117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1. Identify as many Trajectories as possible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B2A5D-481A-DF45-BFFC-5F499636F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24744"/>
            <a:ext cx="8458200" cy="5059362"/>
          </a:xfrm>
        </p:spPr>
        <p:txBody>
          <a:bodyPr/>
          <a:lstStyle/>
          <a:p>
            <a:r>
              <a:rPr lang="en-US" dirty="0"/>
              <a:t>One can never identify </a:t>
            </a:r>
            <a:r>
              <a:rPr lang="en-US" b="1" i="1" dirty="0"/>
              <a:t>all</a:t>
            </a:r>
            <a:r>
              <a:rPr lang="en-US" dirty="0"/>
              <a:t> of them</a:t>
            </a:r>
          </a:p>
          <a:p>
            <a:r>
              <a:rPr lang="en-US" dirty="0"/>
              <a:t>As many different sources for these trajectories as possible is good – especially from a </a:t>
            </a:r>
            <a:r>
              <a:rPr lang="en-US" i="1" dirty="0"/>
              <a:t>variety</a:t>
            </a:r>
            <a:r>
              <a:rPr lang="en-US" dirty="0"/>
              <a:t> of stakeholders</a:t>
            </a:r>
          </a:p>
          <a:p>
            <a:r>
              <a:rPr lang="en-US" dirty="0"/>
              <a:t>AMB can help identify possible future outcomes (</a:t>
            </a:r>
            <a:r>
              <a:rPr lang="en-US" dirty="0">
                <a:solidFill>
                  <a:schemeClr val="bg2"/>
                </a:solidFill>
              </a:rPr>
              <a:t>that might not otherwise have been imagined</a:t>
            </a:r>
            <a:r>
              <a:rPr lang="en-US" dirty="0"/>
              <a:t>) by using models each with different assumptions/mechanisms</a:t>
            </a:r>
          </a:p>
          <a:p>
            <a:r>
              <a:rPr lang="en-US" dirty="0"/>
              <a:t>This should be a radically </a:t>
            </a:r>
            <a:r>
              <a:rPr lang="en-US" i="1" dirty="0">
                <a:solidFill>
                  <a:schemeClr val="tx2"/>
                </a:solidFill>
              </a:rPr>
              <a:t>inclusive</a:t>
            </a:r>
            <a:r>
              <a:rPr lang="en-US" dirty="0"/>
              <a:t> process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113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00392-A608-374D-81CA-0B786737A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2. </a:t>
            </a:r>
            <a:r>
              <a:rPr lang="en-US" dirty="0" err="1">
                <a:solidFill>
                  <a:schemeClr val="accent2"/>
                </a:solidFill>
              </a:rPr>
              <a:t>Analyse</a:t>
            </a:r>
            <a:r>
              <a:rPr lang="en-US" dirty="0">
                <a:solidFill>
                  <a:schemeClr val="accent2"/>
                </a:solidFill>
              </a:rPr>
              <a:t> trajectories that pose a significant threat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961E5-FDE9-B14B-BCDD-FDF3CA267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Decide which of the trajectories pose a significant threat</a:t>
            </a:r>
          </a:p>
          <a:p>
            <a:r>
              <a:rPr lang="en-US" dirty="0"/>
              <a:t>This is a deeply political question, since it implies the question “</a:t>
            </a:r>
            <a:r>
              <a:rPr lang="en-US" i="1" dirty="0">
                <a:solidFill>
                  <a:schemeClr val="accent1"/>
                </a:solidFill>
              </a:rPr>
              <a:t>a threat to whom?</a:t>
            </a:r>
            <a:r>
              <a:rPr lang="en-US" dirty="0"/>
              <a:t>”</a:t>
            </a:r>
          </a:p>
          <a:p>
            <a:r>
              <a:rPr lang="en-US" dirty="0"/>
              <a:t>Preference aggregation/assessment techniques might be helpful for this</a:t>
            </a:r>
          </a:p>
          <a:p>
            <a:r>
              <a:rPr lang="en-US" dirty="0"/>
              <a:t>Understand how these trajectories might come about – the conditions where they </a:t>
            </a:r>
            <a:r>
              <a:rPr lang="en-US" i="1" dirty="0"/>
              <a:t>might</a:t>
            </a:r>
            <a:r>
              <a:rPr lang="en-US" dirty="0"/>
              <a:t> occur</a:t>
            </a:r>
          </a:p>
          <a:p>
            <a:r>
              <a:rPr lang="en-US" dirty="0"/>
              <a:t>ABM can help understand some of the conditions for their emergence (</a:t>
            </a:r>
            <a:r>
              <a:rPr lang="en-US" dirty="0">
                <a:solidFill>
                  <a:schemeClr val="bg2"/>
                </a:solidFill>
              </a:rPr>
              <a:t>along with other methods including ML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76902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25401-C268-124C-AADB-834BBF199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3. Implement “early warning indicators” for their emergence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E4030-B6FF-8D42-BDE3-46425BB67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Put in place data gathering processes</a:t>
            </a:r>
          </a:p>
          <a:p>
            <a:r>
              <a:rPr lang="en-US" dirty="0"/>
              <a:t>And processes to </a:t>
            </a:r>
            <a:r>
              <a:rPr lang="en-US" dirty="0" err="1"/>
              <a:t>analyse</a:t>
            </a:r>
            <a:r>
              <a:rPr lang="en-US" dirty="0"/>
              <a:t> these for the emergence of threatening trajectories as determined by the analysis</a:t>
            </a:r>
          </a:p>
          <a:p>
            <a:r>
              <a:rPr lang="en-US" dirty="0"/>
              <a:t>It is important that these are not too expensive (</a:t>
            </a:r>
            <a:r>
              <a:rPr lang="en-US" dirty="0">
                <a:solidFill>
                  <a:schemeClr val="bg2"/>
                </a:solidFill>
              </a:rPr>
              <a:t>as there might be many of them</a:t>
            </a:r>
            <a:r>
              <a:rPr lang="en-US" dirty="0"/>
              <a:t>)</a:t>
            </a:r>
          </a:p>
          <a:p>
            <a:r>
              <a:rPr lang="en-US" dirty="0"/>
              <a:t>ABMs should </a:t>
            </a:r>
            <a:r>
              <a:rPr lang="en-US" b="1" i="1" dirty="0"/>
              <a:t>not</a:t>
            </a:r>
            <a:r>
              <a:rPr lang="en-US" dirty="0"/>
              <a:t> be used here, but rather </a:t>
            </a:r>
            <a:r>
              <a:rPr lang="en-US" dirty="0" err="1"/>
              <a:t>visualisations</a:t>
            </a:r>
            <a:r>
              <a:rPr lang="en-US" dirty="0"/>
              <a:t> based on the understanding from the ABM on why they emerge</a:t>
            </a:r>
          </a:p>
          <a:p>
            <a:r>
              <a:rPr lang="en-US" dirty="0"/>
              <a:t>Policy actors can then use the </a:t>
            </a:r>
            <a:r>
              <a:rPr lang="en-US" dirty="0" err="1"/>
              <a:t>visualisations</a:t>
            </a:r>
            <a:r>
              <a:rPr lang="en-US" dirty="0"/>
              <a:t> to ‘drive’ policy reactively and promptly</a:t>
            </a:r>
          </a:p>
        </p:txBody>
      </p:sp>
    </p:spTree>
    <p:extLst>
      <p:ext uri="{BB962C8B-B14F-4D97-AF65-F5344CB8AC3E}">
        <p14:creationId xmlns:p14="http://schemas.microsoft.com/office/powerpoint/2010/main" val="2582688043"/>
      </p:ext>
    </p:extLst>
  </p:cSld>
  <p:clrMapOvr>
    <a:masterClrMapping/>
  </p:clrMapOvr>
</p:sld>
</file>

<file path=ppt/theme/theme1.xml><?xml version="1.0" encoding="utf-8"?>
<a:theme xmlns:a="http://schemas.openxmlformats.org/drawingml/2006/main" name="becpm">
  <a:themeElements>
    <a:clrScheme name="">
      <a:dk1>
        <a:srgbClr val="000000"/>
      </a:dk1>
      <a:lt1>
        <a:srgbClr val="FFFFFF"/>
      </a:lt1>
      <a:dk2>
        <a:srgbClr val="990000"/>
      </a:dk2>
      <a:lt2>
        <a:srgbClr val="656565"/>
      </a:lt2>
      <a:accent1>
        <a:srgbClr val="25A14B"/>
      </a:accent1>
      <a:accent2>
        <a:srgbClr val="2A50BA"/>
      </a:accent2>
      <a:accent3>
        <a:srgbClr val="FFFFFF"/>
      </a:accent3>
      <a:accent4>
        <a:srgbClr val="000000"/>
      </a:accent4>
      <a:accent5>
        <a:srgbClr val="ACCDB1"/>
      </a:accent5>
      <a:accent6>
        <a:srgbClr val="2548A8"/>
      </a:accent6>
      <a:hlink>
        <a:srgbClr val="912BC9"/>
      </a:hlink>
      <a:folHlink>
        <a:srgbClr val="B2B2B2"/>
      </a:folHlink>
    </a:clrScheme>
    <a:fontScheme name="becp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>
            <a:alpha val="10000"/>
          </a:schemeClr>
        </a:solidFill>
        <a:ln w="38100" cap="flat" cmpd="sng" algn="ctr">
          <a:solidFill>
            <a:schemeClr val="accent1"/>
          </a:solidFill>
          <a:prstDash val="solid"/>
          <a:round/>
          <a:headEnd type="none" w="lg" len="lg"/>
          <a:tailEnd type="triangle" w="lg" len="lg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lg" len="lg"/>
          <a:tailEnd type="arrow" w="lg" len="lg"/>
        </a:ln>
        <a:effectLst/>
      </a:spPr>
      <a:bodyPr/>
      <a:lstStyle/>
    </a:lnDef>
  </a:objectDefaults>
  <a:extraClrSchemeLst>
    <a:extraClrScheme>
      <a:clrScheme name="becpm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cpm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cp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7576</TotalTime>
  <Words>778</Words>
  <Application>Microsoft Macintosh PowerPoint</Application>
  <PresentationFormat>On-screen Show (4:3)</PresentationFormat>
  <Paragraphs>63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becpm</vt:lpstr>
      <vt:lpstr>Open, Contingent, Adaptive and Reactive Resilience (OCARR) – using ABM and other tools to facilitate our collective survival in a deeply uncertain world</vt:lpstr>
      <vt:lpstr>Before COVID</vt:lpstr>
      <vt:lpstr>PowerPoint Presentation</vt:lpstr>
      <vt:lpstr>Preparing for the future</vt:lpstr>
      <vt:lpstr>So what do we do under conditions…</vt:lpstr>
      <vt:lpstr>The general idea of OCARR</vt:lpstr>
      <vt:lpstr>1. Identify as many Trajectories as possible</vt:lpstr>
      <vt:lpstr>2. Analyse trajectories that pose a significant threat</vt:lpstr>
      <vt:lpstr>3. Implement “early warning indicators” for their emergence</vt:lpstr>
      <vt:lpstr>Open research challenges…</vt:lpstr>
      <vt:lpstr>Conclusions</vt:lpstr>
      <vt:lpstr>The End!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Identity, Norms and a evidence-driven OD model</dc:title>
  <dc:creator>Bruce Edmonds</dc:creator>
  <cp:lastModifiedBy>Bruce Edmonds</cp:lastModifiedBy>
  <cp:revision>111</cp:revision>
  <dcterms:created xsi:type="dcterms:W3CDTF">2021-02-06T19:16:21Z</dcterms:created>
  <dcterms:modified xsi:type="dcterms:W3CDTF">2021-09-21T08:12:40Z</dcterms:modified>
</cp:coreProperties>
</file>