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83" r:id="rId5"/>
    <p:sldId id="284" r:id="rId6"/>
    <p:sldId id="282" r:id="rId7"/>
    <p:sldId id="274" r:id="rId8"/>
    <p:sldId id="275" r:id="rId9"/>
    <p:sldId id="276" r:id="rId10"/>
    <p:sldId id="263" r:id="rId11"/>
    <p:sldId id="266" r:id="rId12"/>
    <p:sldId id="277" r:id="rId13"/>
    <p:sldId id="260" r:id="rId14"/>
    <p:sldId id="261" r:id="rId15"/>
    <p:sldId id="262" r:id="rId16"/>
    <p:sldId id="272" r:id="rId17"/>
    <p:sldId id="264" r:id="rId18"/>
    <p:sldId id="278" r:id="rId19"/>
    <p:sldId id="279" r:id="rId20"/>
    <p:sldId id="280" r:id="rId21"/>
    <p:sldId id="267" r:id="rId22"/>
    <p:sldId id="281" r:id="rId23"/>
    <p:sldId id="273" r:id="rId24"/>
  </p:sldIdLst>
  <p:sldSz cx="9144000" cy="6858000" type="screen4x3"/>
  <p:notesSz cx="6858000" cy="9144000"/>
  <p:defaultTextStyle>
    <a:defPPr>
      <a:defRPr lang="en-GB"/>
    </a:defPPr>
    <a:lvl1pPr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23" autoAdjust="0"/>
    <p:restoredTop sz="94539" autoAdjust="0"/>
  </p:normalViewPr>
  <p:slideViewPr>
    <p:cSldViewPr>
      <p:cViewPr>
        <p:scale>
          <a:sx n="101" d="100"/>
          <a:sy n="101" d="100"/>
        </p:scale>
        <p:origin x="-132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2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D5090FC-66A1-4818-BE90-9BB09C84AE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202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0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0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0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1BD71C5-E446-42B5-B09B-2A5CC84922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4684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43F8C5-53C1-407C-B960-1CCAA3B4A494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08927D-9DD6-4AC1-ACAB-B4D61305E4A8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1AE451-5515-4154-9BFD-F4D66ADCF2F2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BD71C5-E446-42B5-B09B-2A5CC84922AC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481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A79E32-799C-45DE-8DF4-45D8BB501C51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73172C-F1D4-4A42-BF65-31511A1DA5E5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8DD7C2-00DF-4FD8-9153-A17C56FA1DF8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1D844C-783F-41BA-8A4C-A2F00AF83CF9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FE09B8-5A99-447A-B94E-C597661E1D6C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BD71C5-E446-42B5-B09B-2A5CC84922AC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7571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BD71C5-E446-42B5-B09B-2A5CC84922AC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438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6F1885-2A3D-4A8E-BFDB-E720967BE22A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BD71C5-E446-42B5-B09B-2A5CC84922AC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021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082048-65A9-42AE-AF1B-0FCCD582DA52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9CD13C6-E5E9-4028-9CA8-B4CD40B3A4ED}" type="slidenum">
              <a:rPr lang="en-GB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8A894F-9681-4258-AB9B-B76098910B48}" type="slidenum">
              <a:rPr lang="en-GB" smtClean="0"/>
              <a:pPr/>
              <a:t>23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65A472-FA2E-4183-BFDC-23381FB9FBEF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ECBF1B-9D93-4047-8C96-477488DB2EA1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4A8868-0141-4025-827B-BF59EAC8CC41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945EAA-F863-4DC7-95C9-6074C975547D}" type="slidenum">
              <a:rPr lang="en-GB" smtClean="0">
                <a:latin typeface="Times New Roman" charset="0"/>
              </a:rPr>
              <a:pPr/>
              <a:t>6</a:t>
            </a:fld>
            <a:endParaRPr lang="en-GB" smtClean="0"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BD71C5-E446-42B5-B09B-2A5CC84922AC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881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BD71C5-E446-42B5-B09B-2A5CC84922AC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594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BD71C5-E446-42B5-B09B-2A5CC84922AC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296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Critical thinking II: </a:t>
            </a:r>
            <a:r>
              <a:rPr lang="en-GB" i="1" dirty="0" smtClean="0"/>
              <a:t>authority and dissent</a:t>
            </a:r>
            <a:r>
              <a:rPr lang="en-GB" dirty="0" smtClean="0"/>
              <a:t>, </a:t>
            </a:r>
            <a:r>
              <a:rPr lang="en-GB" i="1" dirty="0" smtClean="0"/>
              <a:t>and the written word</a:t>
            </a:r>
            <a:r>
              <a:rPr lang="en-GB" dirty="0" smtClean="0"/>
              <a:t> MMUBS </a:t>
            </a:r>
            <a:r>
              <a:rPr lang="en-GB" dirty="0" err="1" smtClean="0"/>
              <a:t>MRes</a:t>
            </a:r>
            <a:r>
              <a:rPr lang="en-GB" dirty="0" smtClean="0"/>
              <a:t>, http://cfpm.org/mres slide-</a:t>
            </a:r>
            <a:fld id="{4136D896-60C9-45E7-AF45-17A0BEA530E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thinking, session 2: </a:t>
            </a:r>
            <a:r>
              <a:rPr lang="en-GB" i="1"/>
              <a:t>authority and dissent</a:t>
            </a:r>
            <a:r>
              <a:rPr lang="en-GB"/>
              <a:t>,  MMUBS MRes, http://cfpm.org/mres slide-</a:t>
            </a:r>
            <a:fld id="{C853C346-AFC3-4EFF-A74C-AD9D86760F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228600"/>
            <a:ext cx="21145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1912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thinking, session 2: </a:t>
            </a:r>
            <a:r>
              <a:rPr lang="en-GB" i="1"/>
              <a:t>authority and dissent</a:t>
            </a:r>
            <a:r>
              <a:rPr lang="en-GB"/>
              <a:t>,  MMUBS MRes, http://cfpm.org/mres slide-</a:t>
            </a:r>
            <a:fld id="{5238B929-A9E7-4C17-8058-5F3BF3BD2C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696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thinking: </a:t>
            </a:r>
            <a:r>
              <a:rPr lang="en-GB" i="1"/>
              <a:t>developing skills in reading journal articles</a:t>
            </a:r>
            <a:r>
              <a:rPr lang="en-GB"/>
              <a:t>,  MMUBS Mres Induction, 6th October 2003, http://cfpm.org/mres slide-</a:t>
            </a:r>
            <a:fld id="{053778D6-10A5-4509-A83F-B11BB4FAC2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Critical thinking II: </a:t>
            </a:r>
            <a:r>
              <a:rPr lang="en-GB" i="1" dirty="0" smtClean="0"/>
              <a:t>authority and dissent</a:t>
            </a:r>
            <a:r>
              <a:rPr lang="en-GB" dirty="0" smtClean="0"/>
              <a:t>, </a:t>
            </a:r>
            <a:r>
              <a:rPr lang="en-GB" i="1" dirty="0" smtClean="0"/>
              <a:t>and the written word</a:t>
            </a:r>
            <a:r>
              <a:rPr lang="en-GB" dirty="0" smtClean="0"/>
              <a:t> MMUBS </a:t>
            </a:r>
            <a:r>
              <a:rPr lang="en-GB" dirty="0" err="1" smtClean="0"/>
              <a:t>MRes</a:t>
            </a:r>
            <a:r>
              <a:rPr lang="en-GB" dirty="0" smtClean="0"/>
              <a:t>, http://cfpm.org/mres slide-</a:t>
            </a:r>
            <a:fld id="{4136D896-60C9-45E7-AF45-17A0BEA530E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thinking, session 2: </a:t>
            </a:r>
            <a:r>
              <a:rPr lang="en-GB" i="1"/>
              <a:t>authority and dissent</a:t>
            </a:r>
            <a:r>
              <a:rPr lang="en-GB"/>
              <a:t>,  MMUBS MRes, http://cfpm.org/mres slide-</a:t>
            </a:r>
            <a:fld id="{DA2AB826-4BE3-4D6E-B490-08D88D865A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thinking, session 2: </a:t>
            </a:r>
            <a:r>
              <a:rPr lang="en-GB" i="1"/>
              <a:t>authority and dissent</a:t>
            </a:r>
            <a:r>
              <a:rPr lang="en-GB"/>
              <a:t>,  MMUBS MRes, http://cfpm.org/mres slide-</a:t>
            </a:r>
            <a:fld id="{C42BFE21-0CDF-4CB4-84B9-46DB0EB6A4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thinking, session 2: </a:t>
            </a:r>
            <a:r>
              <a:rPr lang="en-GB" i="1"/>
              <a:t>authority and dissent</a:t>
            </a:r>
            <a:r>
              <a:rPr lang="en-GB"/>
              <a:t>,  MMUBS MRes, http://cfpm.org/mres slide-</a:t>
            </a:r>
            <a:fld id="{656694AE-01E6-4A5F-BDA0-BE0E686FAD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thinking, session 2: </a:t>
            </a:r>
            <a:r>
              <a:rPr lang="en-GB" i="1"/>
              <a:t>authority and dissent</a:t>
            </a:r>
            <a:r>
              <a:rPr lang="en-GB"/>
              <a:t>,  MMUBS MRes, http://cfpm.org/mres slide-</a:t>
            </a:r>
            <a:fld id="{D2331465-B972-4FCE-937E-FE96554114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thinking, session 2: </a:t>
            </a:r>
            <a:r>
              <a:rPr lang="en-GB" i="1"/>
              <a:t>authority and dissent</a:t>
            </a:r>
            <a:r>
              <a:rPr lang="en-GB"/>
              <a:t>,  MMUBS MRes, http://cfpm.org/mres slide-</a:t>
            </a:r>
            <a:fld id="{95C2536A-20AD-4383-B473-D25657B998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thinking, session 2: </a:t>
            </a:r>
            <a:r>
              <a:rPr lang="en-GB" i="1"/>
              <a:t>authority and dissent</a:t>
            </a:r>
            <a:r>
              <a:rPr lang="en-GB"/>
              <a:t>,  MMUBS MRes, http://cfpm.org/mres slide-</a:t>
            </a:r>
            <a:fld id="{B1F3575F-C36F-4C5D-B48D-75A6B1FC20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Critical thinking, session 2: </a:t>
            </a:r>
            <a:r>
              <a:rPr lang="en-GB" i="1"/>
              <a:t>authority and dissent</a:t>
            </a:r>
            <a:r>
              <a:rPr lang="en-GB"/>
              <a:t>,  MMUBS MRes, http://cfpm.org/mres slide-</a:t>
            </a:r>
            <a:fld id="{A2FE49FF-FA31-4597-A0FF-23A622A0FC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7696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29400"/>
            <a:ext cx="8991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000"/>
            </a:lvl1pPr>
          </a:lstStyle>
          <a:p>
            <a:pPr>
              <a:defRPr/>
            </a:pPr>
            <a:r>
              <a:rPr lang="en-GB" dirty="0" smtClean="0"/>
              <a:t>Critical thinking II: </a:t>
            </a:r>
            <a:r>
              <a:rPr lang="en-GB" i="1" dirty="0" smtClean="0"/>
              <a:t>authority and dissent</a:t>
            </a:r>
            <a:r>
              <a:rPr lang="en-GB" dirty="0" smtClean="0"/>
              <a:t>, </a:t>
            </a:r>
            <a:r>
              <a:rPr lang="en-GB" i="1" dirty="0" smtClean="0"/>
              <a:t>and the written word</a:t>
            </a:r>
            <a:r>
              <a:rPr lang="en-GB" dirty="0" smtClean="0"/>
              <a:t> MMUBS </a:t>
            </a:r>
            <a:r>
              <a:rPr lang="en-GB" dirty="0" err="1" smtClean="0"/>
              <a:t>MRes</a:t>
            </a:r>
            <a:r>
              <a:rPr lang="en-GB" dirty="0" smtClean="0"/>
              <a:t>, http://cfpm.org/mres slide-</a:t>
            </a:r>
            <a:fld id="{4136D896-60C9-45E7-AF45-17A0BEA530E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29" name="Picture 6" descr="mmu_logo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229600" y="152400"/>
            <a:ext cx="7889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3200" b="0" dirty="0" smtClean="0"/>
              <a:t>Critical thinking II </a:t>
            </a:r>
            <a:br>
              <a:rPr lang="en-US" sz="3200" b="0" dirty="0" smtClean="0"/>
            </a:br>
            <a:r>
              <a:rPr lang="en-US" sz="3200" i="1" dirty="0" smtClean="0">
                <a:solidFill>
                  <a:schemeClr val="accent1"/>
                </a:solidFill>
              </a:rPr>
              <a:t>Authority and dissent,</a:t>
            </a:r>
            <a:br>
              <a:rPr lang="en-US" sz="3200" i="1" dirty="0" smtClean="0">
                <a:solidFill>
                  <a:schemeClr val="accent1"/>
                </a:solidFill>
              </a:rPr>
            </a:br>
            <a:r>
              <a:rPr lang="en-US" sz="3200" i="1" dirty="0" smtClean="0">
                <a:solidFill>
                  <a:schemeClr val="accent1"/>
                </a:solidFill>
              </a:rPr>
              <a:t>and the written word</a:t>
            </a:r>
            <a:endParaRPr lang="en-GB" sz="3200" i="1" dirty="0" smtClean="0">
              <a:solidFill>
                <a:schemeClr val="accent1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052888"/>
            <a:ext cx="7239000" cy="17526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accent2"/>
                </a:solidFill>
              </a:rPr>
              <a:t>MMUBS MRes</a:t>
            </a:r>
          </a:p>
          <a:p>
            <a:pPr eaLnBrk="1" hangingPunct="1"/>
            <a:r>
              <a:rPr lang="en-GB" sz="2400" smtClean="0">
                <a:solidFill>
                  <a:schemeClr val="bg2"/>
                </a:solidFill>
              </a:rPr>
              <a:t>(slides available at cfpm.org/mres)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 dirty="0"/>
              <a:t>Critical thinking II: </a:t>
            </a:r>
            <a:r>
              <a:rPr lang="en-GB" i="1" dirty="0"/>
              <a:t>authority and dissent</a:t>
            </a:r>
            <a:r>
              <a:rPr lang="en-GB" dirty="0"/>
              <a:t>, </a:t>
            </a:r>
            <a:r>
              <a:rPr lang="en-GB" i="1" dirty="0"/>
              <a:t>and the written word</a:t>
            </a:r>
            <a:r>
              <a:rPr lang="en-GB" dirty="0"/>
              <a:t> MMUBS </a:t>
            </a:r>
            <a:r>
              <a:rPr lang="en-GB" dirty="0" err="1"/>
              <a:t>MRes</a:t>
            </a:r>
            <a:r>
              <a:rPr lang="en-GB" dirty="0"/>
              <a:t>, http://</a:t>
            </a:r>
            <a:r>
              <a:rPr lang="en-GB" dirty="0" err="1"/>
              <a:t>cfpm.org</a:t>
            </a:r>
            <a:r>
              <a:rPr lang="en-GB" dirty="0"/>
              <a:t>/</a:t>
            </a:r>
            <a:r>
              <a:rPr lang="en-GB" dirty="0" err="1"/>
              <a:t>mres</a:t>
            </a:r>
            <a:r>
              <a:rPr lang="en-GB" dirty="0"/>
              <a:t> slide-</a:t>
            </a:r>
            <a:fld id="{4136D896-60C9-45E7-AF45-17A0BEA530EF}" type="slidenum">
              <a:rPr lang="en-GB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Exercise 2: </a:t>
            </a:r>
            <a:r>
              <a:rPr lang="en-GB" smtClean="0">
                <a:solidFill>
                  <a:schemeClr val="accent1"/>
                </a:solidFill>
              </a:rPr>
              <a:t>judging papers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16113"/>
            <a:ext cx="8458200" cy="4032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In small groups (2 or 3)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Look at the example papers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Decide: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the </a:t>
            </a:r>
            <a:r>
              <a:rPr lang="en-GB" i="1" smtClean="0">
                <a:solidFill>
                  <a:schemeClr val="accent2"/>
                </a:solidFill>
              </a:rPr>
              <a:t>degree of trust</a:t>
            </a:r>
            <a:r>
              <a:rPr lang="en-GB" smtClean="0"/>
              <a:t> one might put in them</a:t>
            </a:r>
          </a:p>
          <a:p>
            <a:pPr lvl="1" eaLnBrk="1" hangingPunct="1">
              <a:lnSpc>
                <a:spcPct val="90000"/>
              </a:lnSpc>
            </a:pPr>
            <a:r>
              <a:rPr lang="en-GB" i="1" smtClean="0">
                <a:solidFill>
                  <a:schemeClr val="accent2"/>
                </a:solidFill>
              </a:rPr>
              <a:t>what</a:t>
            </a:r>
            <a:r>
              <a:rPr lang="en-GB" smtClean="0"/>
              <a:t> indicators give clues to their reliability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GB" i="1" smtClean="0">
                <a:solidFill>
                  <a:schemeClr val="accent2"/>
                </a:solidFill>
              </a:rPr>
              <a:t>why</a:t>
            </a:r>
            <a:r>
              <a:rPr lang="en-GB" smtClean="0"/>
              <a:t> one trusts some more than others</a:t>
            </a:r>
          </a:p>
          <a:p>
            <a:pPr lvl="1" eaLnBrk="1" hangingPunct="1">
              <a:lnSpc>
                <a:spcPct val="90000"/>
              </a:lnSpc>
            </a:pPr>
            <a:r>
              <a:rPr lang="en-GB" i="1" smtClean="0">
                <a:solidFill>
                  <a:schemeClr val="accent2"/>
                </a:solidFill>
              </a:rPr>
              <a:t>how</a:t>
            </a:r>
            <a:r>
              <a:rPr lang="en-GB" smtClean="0"/>
              <a:t> one might check out the information or the source further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 dirty="0"/>
              <a:t>Critical thinking II: </a:t>
            </a:r>
            <a:r>
              <a:rPr lang="en-GB" i="1" dirty="0"/>
              <a:t>authority and dissent</a:t>
            </a:r>
            <a:r>
              <a:rPr lang="en-GB" dirty="0"/>
              <a:t>, </a:t>
            </a:r>
            <a:r>
              <a:rPr lang="en-GB" i="1" dirty="0"/>
              <a:t>and the written word</a:t>
            </a:r>
            <a:r>
              <a:rPr lang="en-GB" dirty="0"/>
              <a:t> MMUBS </a:t>
            </a:r>
            <a:r>
              <a:rPr lang="en-GB" dirty="0" err="1"/>
              <a:t>MRes</a:t>
            </a:r>
            <a:r>
              <a:rPr lang="en-GB" dirty="0"/>
              <a:t>, http://</a:t>
            </a:r>
            <a:r>
              <a:rPr lang="en-GB" dirty="0" err="1"/>
              <a:t>cfpm.org</a:t>
            </a:r>
            <a:r>
              <a:rPr lang="en-GB" dirty="0"/>
              <a:t>/</a:t>
            </a:r>
            <a:r>
              <a:rPr lang="en-GB" dirty="0" err="1"/>
              <a:t>mres</a:t>
            </a:r>
            <a:r>
              <a:rPr lang="en-GB" dirty="0"/>
              <a:t> slide-</a:t>
            </a:r>
            <a:fld id="{4136D896-60C9-45E7-AF45-17A0BEA530EF}" type="slidenum">
              <a:rPr lang="en-GB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But…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All quickly judged indicators can be counterfeited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And these indicators can be used to keep outsiders and dissenters away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If your very fundamental assumptions are wrong, this could lead you to misjudge all subsequent sources and statements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Sometimes whole cultures (</a:t>
            </a:r>
            <a:r>
              <a:rPr lang="en-GB" smtClean="0">
                <a:solidFill>
                  <a:schemeClr val="bg2"/>
                </a:solidFill>
              </a:rPr>
              <a:t>including their academics</a:t>
            </a:r>
            <a:r>
              <a:rPr lang="en-GB" smtClean="0"/>
              <a:t>) have mistakenly rejected knowledge (</a:t>
            </a:r>
            <a:r>
              <a:rPr lang="en-GB" smtClean="0">
                <a:solidFill>
                  <a:schemeClr val="bg2"/>
                </a:solidFill>
              </a:rPr>
              <a:t>later shown to be correct</a:t>
            </a:r>
            <a:r>
              <a:rPr lang="en-GB" smtClean="0"/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 dirty="0"/>
              <a:t>Critical thinking II: </a:t>
            </a:r>
            <a:r>
              <a:rPr lang="en-GB" i="1" dirty="0"/>
              <a:t>authority and dissent</a:t>
            </a:r>
            <a:r>
              <a:rPr lang="en-GB" dirty="0"/>
              <a:t>, </a:t>
            </a:r>
            <a:r>
              <a:rPr lang="en-GB" i="1" dirty="0"/>
              <a:t>and the written word</a:t>
            </a:r>
            <a:r>
              <a:rPr lang="en-GB" dirty="0"/>
              <a:t> MMUBS </a:t>
            </a:r>
            <a:r>
              <a:rPr lang="en-GB" dirty="0" err="1"/>
              <a:t>MRes</a:t>
            </a:r>
            <a:r>
              <a:rPr lang="en-GB" dirty="0"/>
              <a:t>, http://</a:t>
            </a:r>
            <a:r>
              <a:rPr lang="en-GB" dirty="0" err="1"/>
              <a:t>cfpm.org</a:t>
            </a:r>
            <a:r>
              <a:rPr lang="en-GB" dirty="0"/>
              <a:t>/</a:t>
            </a:r>
            <a:r>
              <a:rPr lang="en-GB" dirty="0" err="1"/>
              <a:t>mres</a:t>
            </a:r>
            <a:r>
              <a:rPr lang="en-GB" dirty="0"/>
              <a:t> slide-</a:t>
            </a:r>
            <a:fld id="{4136D896-60C9-45E7-AF45-17A0BEA530EF}" type="slidenum">
              <a:rPr lang="en-GB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One way of thinking about how to </a:t>
            </a:r>
            <a:r>
              <a:rPr lang="en-GB" sz="3200" smtClean="0">
                <a:solidFill>
                  <a:schemeClr val="accent1"/>
                </a:solidFill>
              </a:rPr>
              <a:t>read</a:t>
            </a:r>
            <a:r>
              <a:rPr lang="en-GB" sz="3200" smtClean="0"/>
              <a:t> &amp; </a:t>
            </a:r>
            <a:r>
              <a:rPr lang="en-GB" sz="3200" smtClean="0">
                <a:solidFill>
                  <a:schemeClr val="accent2"/>
                </a:solidFill>
              </a:rPr>
              <a:t>analyse</a:t>
            </a:r>
            <a:r>
              <a:rPr lang="en-GB" sz="3200" smtClean="0"/>
              <a:t> a journal article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12875"/>
            <a:ext cx="8458200" cy="4987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It is like a court room (</a:t>
            </a:r>
            <a:r>
              <a:rPr lang="en-GB" smtClean="0">
                <a:solidFill>
                  <a:schemeClr val="bg2"/>
                </a:solidFill>
              </a:rPr>
              <a:t>but where you play all the active parts yourself in turn</a:t>
            </a:r>
            <a:r>
              <a:rPr lang="en-GB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The journal article is in the dock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You seriously consider the case for the defence (</a:t>
            </a:r>
            <a:r>
              <a:rPr lang="en-GB" smtClean="0">
                <a:solidFill>
                  <a:schemeClr val="bg2"/>
                </a:solidFill>
              </a:rPr>
              <a:t>the paper’s strengths</a:t>
            </a:r>
            <a:r>
              <a:rPr lang="en-GB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You seriously consider the case for the prosecution (</a:t>
            </a:r>
            <a:r>
              <a:rPr lang="en-GB" smtClean="0">
                <a:solidFill>
                  <a:schemeClr val="bg2"/>
                </a:solidFill>
              </a:rPr>
              <a:t>the paper’s weaknesses</a:t>
            </a:r>
            <a:r>
              <a:rPr lang="en-GB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You come to a final judgement on it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The sentence is whether you: forget it; remember it; takes notes on it; cite it; etc.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 dirty="0"/>
              <a:t>Critical thinking II: </a:t>
            </a:r>
            <a:r>
              <a:rPr lang="en-GB" i="1" dirty="0"/>
              <a:t>authority and dissent</a:t>
            </a:r>
            <a:r>
              <a:rPr lang="en-GB" dirty="0"/>
              <a:t>, </a:t>
            </a:r>
            <a:r>
              <a:rPr lang="en-GB" i="1" dirty="0"/>
              <a:t>and the written word</a:t>
            </a:r>
            <a:r>
              <a:rPr lang="en-GB" dirty="0"/>
              <a:t> MMUBS </a:t>
            </a:r>
            <a:r>
              <a:rPr lang="en-GB" dirty="0" err="1"/>
              <a:t>MRes</a:t>
            </a:r>
            <a:r>
              <a:rPr lang="en-GB" dirty="0"/>
              <a:t>, http://</a:t>
            </a:r>
            <a:r>
              <a:rPr lang="en-GB" dirty="0" err="1"/>
              <a:t>cfpm.org</a:t>
            </a:r>
            <a:r>
              <a:rPr lang="en-GB" dirty="0"/>
              <a:t>/</a:t>
            </a:r>
            <a:r>
              <a:rPr lang="en-GB" dirty="0" err="1"/>
              <a:t>mres</a:t>
            </a:r>
            <a:r>
              <a:rPr lang="en-GB" dirty="0"/>
              <a:t> slide-</a:t>
            </a:r>
            <a:fld id="{4136D896-60C9-45E7-AF45-17A0BEA530EF}" type="slidenum">
              <a:rPr lang="en-GB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Role of Academics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Some groups of people are specifically employed to seek out the truth independent of their own immediate interests, e.g.: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investigative police, coroners, judges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juries and other committees of inquiry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400" smtClean="0"/>
              <a:t>investigative reporters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i="1" smtClean="0">
                <a:solidFill>
                  <a:schemeClr val="bg2"/>
                </a:solidFill>
              </a:rPr>
              <a:t>Some questions for discussion: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Are academics such a group?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Does society expect them to be such a group?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Do academics see themselves as having such an obligation?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Are different kinds of academic different in this?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 dirty="0"/>
              <a:t>Critical thinking II: </a:t>
            </a:r>
            <a:r>
              <a:rPr lang="en-GB" i="1" dirty="0"/>
              <a:t>authority and dissent</a:t>
            </a:r>
            <a:r>
              <a:rPr lang="en-GB" dirty="0"/>
              <a:t>, </a:t>
            </a:r>
            <a:r>
              <a:rPr lang="en-GB" i="1" dirty="0"/>
              <a:t>and the written word</a:t>
            </a:r>
            <a:r>
              <a:rPr lang="en-GB" dirty="0"/>
              <a:t> MMUBS </a:t>
            </a:r>
            <a:r>
              <a:rPr lang="en-GB" dirty="0" err="1"/>
              <a:t>MRes</a:t>
            </a:r>
            <a:r>
              <a:rPr lang="en-GB" dirty="0"/>
              <a:t>, http://</a:t>
            </a:r>
            <a:r>
              <a:rPr lang="en-GB" dirty="0" err="1"/>
              <a:t>cfpm.org</a:t>
            </a:r>
            <a:r>
              <a:rPr lang="en-GB" dirty="0"/>
              <a:t>/</a:t>
            </a:r>
            <a:r>
              <a:rPr lang="en-GB" dirty="0" err="1"/>
              <a:t>mres</a:t>
            </a:r>
            <a:r>
              <a:rPr lang="en-GB" dirty="0"/>
              <a:t> slide-</a:t>
            </a:r>
            <a:fld id="{4136D896-60C9-45E7-AF45-17A0BEA530EF}" type="slidenum">
              <a:rPr lang="en-GB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What might the “extra” obligations on academics consist of? (</a:t>
            </a:r>
            <a:r>
              <a:rPr lang="en-GB" sz="3200" smtClean="0">
                <a:solidFill>
                  <a:schemeClr val="bg2"/>
                </a:solidFill>
              </a:rPr>
              <a:t>discuss</a:t>
            </a:r>
            <a:r>
              <a:rPr lang="en-GB" sz="3200" smtClean="0"/>
              <a:t>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68413"/>
            <a:ext cx="84582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Not to deliberately claim something they think is false?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To try and find out what is true?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To discover “useful” techniques/suggestions (regardless of truth)?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To collectively check/verify claims and theories?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To ensure that both sides of an argument are presented?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To question assumptions?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To contribute intelligent and interesting ideas?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To be honest about what they have done, how they did it, and what it might mean?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Not to oversimplify issues?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 dirty="0"/>
              <a:t>Critical thinking II: </a:t>
            </a:r>
            <a:r>
              <a:rPr lang="en-GB" i="1" dirty="0"/>
              <a:t>authority and dissent</a:t>
            </a:r>
            <a:r>
              <a:rPr lang="en-GB" dirty="0"/>
              <a:t>, </a:t>
            </a:r>
            <a:r>
              <a:rPr lang="en-GB" i="1" dirty="0"/>
              <a:t>and the written word</a:t>
            </a:r>
            <a:r>
              <a:rPr lang="en-GB" dirty="0"/>
              <a:t> MMUBS </a:t>
            </a:r>
            <a:r>
              <a:rPr lang="en-GB" dirty="0" err="1"/>
              <a:t>MRes</a:t>
            </a:r>
            <a:r>
              <a:rPr lang="en-GB" dirty="0"/>
              <a:t>, http://</a:t>
            </a:r>
            <a:r>
              <a:rPr lang="en-GB" dirty="0" err="1"/>
              <a:t>cfpm.org</a:t>
            </a:r>
            <a:r>
              <a:rPr lang="en-GB" dirty="0"/>
              <a:t>/</a:t>
            </a:r>
            <a:r>
              <a:rPr lang="en-GB" dirty="0" err="1"/>
              <a:t>mres</a:t>
            </a:r>
            <a:r>
              <a:rPr lang="en-GB" dirty="0"/>
              <a:t> slide-</a:t>
            </a:r>
            <a:fld id="{4136D896-60C9-45E7-AF45-17A0BEA530EF}" type="slidenum">
              <a:rPr lang="en-GB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Dissent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00150"/>
            <a:ext cx="84582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As discussed the “Western Liberal Academic Tradition” uses (</a:t>
            </a:r>
            <a:r>
              <a:rPr lang="en-GB" sz="2800" smtClean="0">
                <a:solidFill>
                  <a:schemeClr val="bg2"/>
                </a:solidFill>
              </a:rPr>
              <a:t>and relies on</a:t>
            </a:r>
            <a:r>
              <a:rPr lang="en-GB" sz="2800" smtClean="0"/>
              <a:t>) argument to test and improve statements and claims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Thus it is important that there are adversarial debates on important issues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In particular, that dissenting arguments are put, i.e. those that question accepted opinion or statements made by those in authority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Thus, in the “West”, there is a tradition of academic freedom and dissent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Historically this has focused on dissent from religious and political authority (</a:t>
            </a:r>
            <a:r>
              <a:rPr lang="en-GB" sz="2800" smtClean="0">
                <a:solidFill>
                  <a:schemeClr val="bg2"/>
                </a:solidFill>
              </a:rPr>
              <a:t>though now might also be from popular opinion or assumptions</a:t>
            </a:r>
            <a:r>
              <a:rPr lang="en-GB" sz="2800" smtClean="0"/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 dirty="0"/>
              <a:t>Critical thinking II: </a:t>
            </a:r>
            <a:r>
              <a:rPr lang="en-GB" i="1" dirty="0"/>
              <a:t>authority and dissent</a:t>
            </a:r>
            <a:r>
              <a:rPr lang="en-GB" dirty="0"/>
              <a:t>, </a:t>
            </a:r>
            <a:r>
              <a:rPr lang="en-GB" i="1" dirty="0"/>
              <a:t>and the written word</a:t>
            </a:r>
            <a:r>
              <a:rPr lang="en-GB" dirty="0"/>
              <a:t> MMUBS </a:t>
            </a:r>
            <a:r>
              <a:rPr lang="en-GB" dirty="0" err="1"/>
              <a:t>MRes</a:t>
            </a:r>
            <a:r>
              <a:rPr lang="en-GB" dirty="0"/>
              <a:t>, http://</a:t>
            </a:r>
            <a:r>
              <a:rPr lang="en-GB" dirty="0" err="1"/>
              <a:t>cfpm.org</a:t>
            </a:r>
            <a:r>
              <a:rPr lang="en-GB" dirty="0"/>
              <a:t>/</a:t>
            </a:r>
            <a:r>
              <a:rPr lang="en-GB" dirty="0" err="1"/>
              <a:t>mres</a:t>
            </a:r>
            <a:r>
              <a:rPr lang="en-GB" dirty="0"/>
              <a:t> slide-</a:t>
            </a:r>
            <a:fld id="{4136D896-60C9-45E7-AF45-17A0BEA530EF}" type="slidenum">
              <a:rPr lang="en-GB"/>
              <a:pPr>
                <a:defRPr/>
              </a:pPr>
              <a:t>16</a:t>
            </a:fld>
            <a:endParaRPr lang="en-GB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Intellectual Dissent is not Limited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00150"/>
            <a:ext cx="84582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i="1" smtClean="0">
                <a:solidFill>
                  <a:schemeClr val="accent1"/>
                </a:solidFill>
              </a:rPr>
              <a:t>For example that: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There is no such thing as Truth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Language </a:t>
            </a:r>
            <a:r>
              <a:rPr lang="en-GB" sz="2800" i="1" smtClean="0"/>
              <a:t>can not</a:t>
            </a:r>
            <a:r>
              <a:rPr lang="en-GB" sz="2800" smtClean="0"/>
              <a:t> express truths about an objective world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All </a:t>
            </a:r>
            <a:r>
              <a:rPr lang="en-GB" sz="2800" i="1" smtClean="0"/>
              <a:t>given </a:t>
            </a:r>
            <a:r>
              <a:rPr lang="en-GB" sz="2800" smtClean="0"/>
              <a:t>conceptual structures are ways of politically controlling people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Science is not objective and merely promotes a particular set of values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We don’t live in the real world but in our representations of it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Authors do not know the meaning of what they have written any more than the reader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Etc. etc.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 dirty="0"/>
              <a:t>Critical thinking II: </a:t>
            </a:r>
            <a:r>
              <a:rPr lang="en-GB" i="1" dirty="0"/>
              <a:t>authority and dissent</a:t>
            </a:r>
            <a:r>
              <a:rPr lang="en-GB" dirty="0"/>
              <a:t>, </a:t>
            </a:r>
            <a:r>
              <a:rPr lang="en-GB" i="1" dirty="0"/>
              <a:t>and the written word</a:t>
            </a:r>
            <a:r>
              <a:rPr lang="en-GB" dirty="0"/>
              <a:t> MMUBS </a:t>
            </a:r>
            <a:r>
              <a:rPr lang="en-GB" dirty="0" err="1"/>
              <a:t>MRes</a:t>
            </a:r>
            <a:r>
              <a:rPr lang="en-GB" dirty="0"/>
              <a:t>, http://</a:t>
            </a:r>
            <a:r>
              <a:rPr lang="en-GB" dirty="0" err="1"/>
              <a:t>cfpm.org</a:t>
            </a:r>
            <a:r>
              <a:rPr lang="en-GB" dirty="0"/>
              <a:t>/</a:t>
            </a:r>
            <a:r>
              <a:rPr lang="en-GB" dirty="0" err="1"/>
              <a:t>mres</a:t>
            </a:r>
            <a:r>
              <a:rPr lang="en-GB" dirty="0"/>
              <a:t> slide-</a:t>
            </a:r>
            <a:fld id="{4136D896-60C9-45E7-AF45-17A0BEA530EF}" type="slidenum">
              <a:rPr lang="en-GB"/>
              <a:pPr>
                <a:defRPr/>
              </a:pPr>
              <a:t>17</a:t>
            </a:fld>
            <a:endParaRPr lang="en-GB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Possible Caveats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Are there core values and assumptions which are unproductive to question or dissent from?  e.g.:</a:t>
            </a:r>
          </a:p>
          <a:p>
            <a:pPr lvl="1" eaLnBrk="1" hangingPunct="1"/>
            <a:r>
              <a:rPr lang="en-GB" smtClean="0"/>
              <a:t>confronting theories with evidence</a:t>
            </a:r>
          </a:p>
          <a:p>
            <a:pPr lvl="1" eaLnBrk="1" hangingPunct="1"/>
            <a:r>
              <a:rPr lang="en-GB" smtClean="0"/>
              <a:t>dissenting from dissent</a:t>
            </a:r>
          </a:p>
          <a:p>
            <a:pPr eaLnBrk="1" hangingPunct="1"/>
            <a:r>
              <a:rPr lang="en-GB" smtClean="0"/>
              <a:t>Academic fields which question everything (e.g. philosophy) have not clearly done better than those which don’t (e.g. physics, mathematics)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 dirty="0"/>
              <a:t>Critical thinking II: </a:t>
            </a:r>
            <a:r>
              <a:rPr lang="en-GB" i="1" dirty="0"/>
              <a:t>authority and dissent</a:t>
            </a:r>
            <a:r>
              <a:rPr lang="en-GB" dirty="0"/>
              <a:t>, </a:t>
            </a:r>
            <a:r>
              <a:rPr lang="en-GB" i="1" dirty="0"/>
              <a:t>and the written word</a:t>
            </a:r>
            <a:r>
              <a:rPr lang="en-GB" dirty="0"/>
              <a:t> MMUBS </a:t>
            </a:r>
            <a:r>
              <a:rPr lang="en-GB" dirty="0" err="1"/>
              <a:t>MRes</a:t>
            </a:r>
            <a:r>
              <a:rPr lang="en-GB" dirty="0"/>
              <a:t>, http://</a:t>
            </a:r>
            <a:r>
              <a:rPr lang="en-GB" dirty="0" err="1"/>
              <a:t>cfpm.org</a:t>
            </a:r>
            <a:r>
              <a:rPr lang="en-GB" dirty="0"/>
              <a:t>/</a:t>
            </a:r>
            <a:r>
              <a:rPr lang="en-GB" dirty="0" err="1"/>
              <a:t>mres</a:t>
            </a:r>
            <a:r>
              <a:rPr lang="en-GB" dirty="0"/>
              <a:t> slide-</a:t>
            </a:r>
            <a:fld id="{4136D896-60C9-45E7-AF45-17A0BEA530EF}" type="slidenum">
              <a:rPr lang="en-GB"/>
              <a:pPr>
                <a:defRPr/>
              </a:pPr>
              <a:t>18</a:t>
            </a:fld>
            <a:endParaRPr lang="en-GB" dirty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Social Processes of Academia </a:t>
            </a:r>
            <a:br>
              <a:rPr lang="en-GB" sz="3200" smtClean="0"/>
            </a:br>
            <a:r>
              <a:rPr lang="en-GB" sz="3200" smtClean="0"/>
              <a:t>– analogy </a:t>
            </a:r>
            <a:r>
              <a:rPr lang="en-GB" sz="3200" smtClean="0">
                <a:solidFill>
                  <a:schemeClr val="accent2"/>
                </a:solidFill>
              </a:rPr>
              <a:t>I</a:t>
            </a:r>
            <a:r>
              <a:rPr lang="en-GB" sz="3200" smtClean="0"/>
              <a:t>: </a:t>
            </a:r>
            <a:r>
              <a:rPr lang="en-GB" sz="3200" b="0" i="1" smtClean="0">
                <a:solidFill>
                  <a:schemeClr val="accent1"/>
                </a:solidFill>
              </a:rPr>
              <a:t>building a wall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41438"/>
            <a:ext cx="8458200" cy="5059362"/>
          </a:xfrm>
        </p:spPr>
        <p:txBody>
          <a:bodyPr/>
          <a:lstStyle/>
          <a:p>
            <a:pPr eaLnBrk="1" hangingPunct="1"/>
            <a:r>
              <a:rPr lang="en-GB" smtClean="0"/>
              <a:t>Knowledge is like a wall or building – built up brick by brick upon real foundations</a:t>
            </a:r>
          </a:p>
          <a:p>
            <a:pPr eaLnBrk="1" hangingPunct="1"/>
            <a:r>
              <a:rPr lang="en-GB" smtClean="0"/>
              <a:t>Each paper is a brick in the wall</a:t>
            </a:r>
          </a:p>
          <a:p>
            <a:pPr lvl="1" eaLnBrk="1" hangingPunct="1"/>
            <a:r>
              <a:rPr lang="en-GB" smtClean="0"/>
              <a:t>It is checked by peers for correctness – letting in a bad brick can lead to a partial collapse</a:t>
            </a:r>
          </a:p>
          <a:p>
            <a:pPr lvl="1" eaLnBrk="1" hangingPunct="1"/>
            <a:r>
              <a:rPr lang="en-GB" smtClean="0"/>
              <a:t>It is firmly grounded on previous contributions</a:t>
            </a:r>
          </a:p>
          <a:p>
            <a:pPr eaLnBrk="1" hangingPunct="1"/>
            <a:r>
              <a:rPr lang="en-GB" smtClean="0"/>
              <a:t>Knowledge is broadly cumulative, though sometimes parts get rebuilt in better ways</a:t>
            </a:r>
          </a:p>
          <a:p>
            <a:pPr eaLnBrk="1" hangingPunct="1"/>
            <a:r>
              <a:rPr lang="en-GB" smtClean="0"/>
              <a:t>A cooperative but rigorous processes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 dirty="0"/>
              <a:t>Critical thinking II: </a:t>
            </a:r>
            <a:r>
              <a:rPr lang="en-GB" i="1" dirty="0"/>
              <a:t>authority and dissent</a:t>
            </a:r>
            <a:r>
              <a:rPr lang="en-GB" dirty="0"/>
              <a:t>, </a:t>
            </a:r>
            <a:r>
              <a:rPr lang="en-GB" i="1" dirty="0"/>
              <a:t>and the written word</a:t>
            </a:r>
            <a:r>
              <a:rPr lang="en-GB" dirty="0"/>
              <a:t> MMUBS </a:t>
            </a:r>
            <a:r>
              <a:rPr lang="en-GB" dirty="0" err="1"/>
              <a:t>MRes</a:t>
            </a:r>
            <a:r>
              <a:rPr lang="en-GB" dirty="0"/>
              <a:t>, http://</a:t>
            </a:r>
            <a:r>
              <a:rPr lang="en-GB" dirty="0" err="1"/>
              <a:t>cfpm.org</a:t>
            </a:r>
            <a:r>
              <a:rPr lang="en-GB" dirty="0"/>
              <a:t>/</a:t>
            </a:r>
            <a:r>
              <a:rPr lang="en-GB" dirty="0" err="1"/>
              <a:t>mres</a:t>
            </a:r>
            <a:r>
              <a:rPr lang="en-GB" dirty="0"/>
              <a:t> slide-</a:t>
            </a:r>
            <a:fld id="{4136D896-60C9-45E7-AF45-17A0BEA530EF}" type="slidenum">
              <a:rPr lang="en-GB"/>
              <a:pPr>
                <a:defRPr/>
              </a:pPr>
              <a:t>19</a:t>
            </a:fld>
            <a:endParaRPr lang="en-GB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Social Processes of Academia </a:t>
            </a:r>
            <a:br>
              <a:rPr lang="en-GB" sz="3200" smtClean="0"/>
            </a:br>
            <a:r>
              <a:rPr lang="en-GB" sz="3200" smtClean="0"/>
              <a:t>– analogy </a:t>
            </a:r>
            <a:r>
              <a:rPr lang="en-GB" sz="3200" smtClean="0">
                <a:solidFill>
                  <a:schemeClr val="accent2"/>
                </a:solidFill>
              </a:rPr>
              <a:t>II</a:t>
            </a:r>
            <a:r>
              <a:rPr lang="en-GB" sz="3200" smtClean="0"/>
              <a:t>: </a:t>
            </a:r>
            <a:r>
              <a:rPr lang="en-GB" sz="3200" b="0" i="1" smtClean="0">
                <a:solidFill>
                  <a:schemeClr val="accent1"/>
                </a:solidFill>
              </a:rPr>
              <a:t>an ecology of contributions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84313"/>
            <a:ext cx="8458200" cy="4916487"/>
          </a:xfrm>
        </p:spPr>
        <p:txBody>
          <a:bodyPr/>
          <a:lstStyle/>
          <a:p>
            <a:pPr eaLnBrk="1" hangingPunct="1"/>
            <a:r>
              <a:rPr lang="en-GB" sz="2800" smtClean="0"/>
              <a:t>Knowledge is like an ecology of organisms</a:t>
            </a:r>
          </a:p>
          <a:p>
            <a:pPr eaLnBrk="1" hangingPunct="1"/>
            <a:r>
              <a:rPr lang="en-GB" sz="2800" smtClean="0"/>
              <a:t>Each paper has to survive by processing inputs from other papers and providing outputs that can be used in other papers</a:t>
            </a:r>
          </a:p>
          <a:p>
            <a:pPr eaLnBrk="1" hangingPunct="1"/>
            <a:r>
              <a:rPr lang="en-GB" sz="2800" smtClean="0"/>
              <a:t>Some entities are predators – they survive by trashing other entities</a:t>
            </a:r>
          </a:p>
          <a:p>
            <a:pPr eaLnBrk="1" hangingPunct="1"/>
            <a:r>
              <a:rPr lang="en-GB" sz="2800" smtClean="0"/>
              <a:t>Some entities are symbiotic – they are mutually supportive</a:t>
            </a:r>
          </a:p>
          <a:p>
            <a:pPr eaLnBrk="1" hangingPunct="1"/>
            <a:r>
              <a:rPr lang="en-GB" sz="2800" smtClean="0"/>
              <a:t>When the environment (needs of society) changes so does the ecology – it is </a:t>
            </a:r>
            <a:r>
              <a:rPr lang="en-GB" sz="2800" i="1" smtClean="0">
                <a:solidFill>
                  <a:schemeClr val="accent1"/>
                </a:solidFill>
              </a:rPr>
              <a:t>adaptive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Critical thinking II: </a:t>
            </a:r>
            <a:r>
              <a:rPr lang="en-GB" i="1" dirty="0" smtClean="0"/>
              <a:t>authority and dissent</a:t>
            </a:r>
            <a:r>
              <a:rPr lang="en-GB" dirty="0" smtClean="0"/>
              <a:t>, </a:t>
            </a:r>
            <a:r>
              <a:rPr lang="en-GB" i="1" dirty="0" smtClean="0"/>
              <a:t>and the written word</a:t>
            </a:r>
            <a:r>
              <a:rPr lang="en-GB" dirty="0" smtClean="0"/>
              <a:t> MMUBS </a:t>
            </a:r>
            <a:r>
              <a:rPr lang="en-GB" dirty="0" err="1" smtClean="0"/>
              <a:t>MRes</a:t>
            </a:r>
            <a:r>
              <a:rPr lang="en-GB" dirty="0" smtClean="0"/>
              <a:t>, http://cfpm.org/mres slide-</a:t>
            </a:r>
            <a:fld id="{4136D896-60C9-45E7-AF45-17A0BEA530EF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fundamental problem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39150" cy="4608512"/>
          </a:xfrm>
        </p:spPr>
        <p:txBody>
          <a:bodyPr/>
          <a:lstStyle/>
          <a:p>
            <a:pPr eaLnBrk="1" hangingPunct="1"/>
            <a:r>
              <a:rPr lang="en-GB" smtClean="0"/>
              <a:t>One does not have sufficient time to develop/check/verify all knowledge oneself</a:t>
            </a:r>
          </a:p>
          <a:p>
            <a:pPr eaLnBrk="1" hangingPunct="1"/>
            <a:r>
              <a:rPr lang="en-GB" smtClean="0"/>
              <a:t>Thus one </a:t>
            </a:r>
            <a:r>
              <a:rPr lang="en-GB" i="1" smtClean="0">
                <a:solidFill>
                  <a:schemeClr val="accent1"/>
                </a:solidFill>
              </a:rPr>
              <a:t>has</a:t>
            </a:r>
            <a:r>
              <a:rPr lang="en-GB" i="1" smtClean="0"/>
              <a:t> </a:t>
            </a:r>
            <a:r>
              <a:rPr lang="en-GB" smtClean="0"/>
              <a:t>to rely on exterior sources for most of one’s knowledge</a:t>
            </a:r>
          </a:p>
          <a:p>
            <a:pPr eaLnBrk="1" hangingPunct="1"/>
            <a:r>
              <a:rPr lang="en-GB" smtClean="0"/>
              <a:t>But experience shows that sometimes these exterior sources are wrong</a:t>
            </a:r>
          </a:p>
          <a:p>
            <a:pPr eaLnBrk="1" hangingPunct="1"/>
            <a:r>
              <a:rPr lang="en-GB" smtClean="0"/>
              <a:t>Thus there is a </a:t>
            </a:r>
            <a:r>
              <a:rPr lang="en-GB" i="1" smtClean="0">
                <a:solidFill>
                  <a:schemeClr val="accent1"/>
                </a:solidFill>
              </a:rPr>
              <a:t>need</a:t>
            </a:r>
            <a:r>
              <a:rPr lang="en-GB" smtClean="0"/>
              <a:t> to judge sources and their content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 dirty="0"/>
              <a:t>Critical thinking II: </a:t>
            </a:r>
            <a:r>
              <a:rPr lang="en-GB" i="1" dirty="0"/>
              <a:t>authority and dissent</a:t>
            </a:r>
            <a:r>
              <a:rPr lang="en-GB" dirty="0"/>
              <a:t>, </a:t>
            </a:r>
            <a:r>
              <a:rPr lang="en-GB" i="1" dirty="0"/>
              <a:t>and the written word</a:t>
            </a:r>
            <a:r>
              <a:rPr lang="en-GB" dirty="0"/>
              <a:t> MMUBS </a:t>
            </a:r>
            <a:r>
              <a:rPr lang="en-GB" dirty="0" err="1"/>
              <a:t>MRes</a:t>
            </a:r>
            <a:r>
              <a:rPr lang="en-GB" dirty="0"/>
              <a:t>, http://</a:t>
            </a:r>
            <a:r>
              <a:rPr lang="en-GB" dirty="0" err="1"/>
              <a:t>cfpm.org</a:t>
            </a:r>
            <a:r>
              <a:rPr lang="en-GB" dirty="0"/>
              <a:t>/</a:t>
            </a:r>
            <a:r>
              <a:rPr lang="en-GB" dirty="0" err="1"/>
              <a:t>mres</a:t>
            </a:r>
            <a:r>
              <a:rPr lang="en-GB" dirty="0"/>
              <a:t> slide-</a:t>
            </a:r>
            <a:fld id="{4136D896-60C9-45E7-AF45-17A0BEA530EF}" type="slidenum">
              <a:rPr lang="en-GB"/>
              <a:pPr>
                <a:defRPr/>
              </a:pPr>
              <a:t>20</a:t>
            </a:fld>
            <a:endParaRPr lang="en-GB" dirty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Social Processes of Academia </a:t>
            </a:r>
            <a:br>
              <a:rPr lang="en-GB" sz="3200" smtClean="0"/>
            </a:br>
            <a:r>
              <a:rPr lang="en-GB" sz="3200" smtClean="0"/>
              <a:t>– analogy </a:t>
            </a:r>
            <a:r>
              <a:rPr lang="en-GB" sz="3200" smtClean="0">
                <a:solidFill>
                  <a:schemeClr val="accent2"/>
                </a:solidFill>
              </a:rPr>
              <a:t>III</a:t>
            </a:r>
            <a:r>
              <a:rPr lang="en-GB" sz="3200" smtClean="0"/>
              <a:t>: </a:t>
            </a:r>
            <a:r>
              <a:rPr lang="en-GB" sz="3200" b="0" i="1" smtClean="0">
                <a:solidFill>
                  <a:schemeClr val="accent1"/>
                </a:solidFill>
              </a:rPr>
              <a:t>cynical politics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84313"/>
            <a:ext cx="8458200" cy="49164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The </a:t>
            </a:r>
            <a:r>
              <a:rPr lang="en-GB" sz="2800" i="1" smtClean="0"/>
              <a:t>only</a:t>
            </a:r>
            <a:r>
              <a:rPr lang="en-GB" sz="2800" smtClean="0"/>
              <a:t> ultimate guide to the quality of a paper is what other academics think about it (</a:t>
            </a:r>
            <a:r>
              <a:rPr lang="en-GB" sz="2800" smtClean="0">
                <a:solidFill>
                  <a:schemeClr val="bg2"/>
                </a:solidFill>
              </a:rPr>
              <a:t>how many and who will like it</a:t>
            </a:r>
            <a:r>
              <a:rPr lang="en-GB" sz="28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You need to join a party for mutual protection and for competing with other parties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There are current norms and rules of the game by which the competition is played…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…but these rules can change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The aim is to gain status/security by climbing the party hierarchy and gaining acceptance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It would be a game if it weren’t so serious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 dirty="0"/>
              <a:t>Critical thinking II: </a:t>
            </a:r>
            <a:r>
              <a:rPr lang="en-GB" i="1" dirty="0"/>
              <a:t>authority and dissent</a:t>
            </a:r>
            <a:r>
              <a:rPr lang="en-GB" dirty="0"/>
              <a:t>, </a:t>
            </a:r>
            <a:r>
              <a:rPr lang="en-GB" i="1" dirty="0"/>
              <a:t>and the written word</a:t>
            </a:r>
            <a:r>
              <a:rPr lang="en-GB" dirty="0"/>
              <a:t> MMUBS </a:t>
            </a:r>
            <a:r>
              <a:rPr lang="en-GB" dirty="0" err="1"/>
              <a:t>MRes</a:t>
            </a:r>
            <a:r>
              <a:rPr lang="en-GB" dirty="0"/>
              <a:t>, http://</a:t>
            </a:r>
            <a:r>
              <a:rPr lang="en-GB" dirty="0" err="1"/>
              <a:t>cfpm.org</a:t>
            </a:r>
            <a:r>
              <a:rPr lang="en-GB" dirty="0"/>
              <a:t>/</a:t>
            </a:r>
            <a:r>
              <a:rPr lang="en-GB" dirty="0" err="1"/>
              <a:t>mres</a:t>
            </a:r>
            <a:r>
              <a:rPr lang="en-GB" dirty="0"/>
              <a:t> slide-</a:t>
            </a:r>
            <a:fld id="{4136D896-60C9-45E7-AF45-17A0BEA530EF}" type="slidenum">
              <a:rPr lang="en-GB"/>
              <a:pPr>
                <a:defRPr/>
              </a:pPr>
              <a:t>21</a:t>
            </a:fld>
            <a:endParaRPr lang="en-GB" dirty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Conclusions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You have to trust </a:t>
            </a:r>
            <a:r>
              <a:rPr lang="en-GB" i="1" dirty="0" smtClean="0">
                <a:solidFill>
                  <a:schemeClr val="accent1"/>
                </a:solidFill>
              </a:rPr>
              <a:t>and use </a:t>
            </a:r>
            <a:r>
              <a:rPr lang="en-GB" dirty="0" smtClean="0"/>
              <a:t>other sources</a:t>
            </a:r>
          </a:p>
          <a:p>
            <a:pPr eaLnBrk="1" hangingPunct="1"/>
            <a:r>
              <a:rPr lang="en-GB" dirty="0" smtClean="0"/>
              <a:t>Thus you have to become “good” at judging sources/information/papers</a:t>
            </a:r>
          </a:p>
          <a:p>
            <a:pPr eaLnBrk="1" hangingPunct="1"/>
            <a:r>
              <a:rPr lang="en-GB" dirty="0" smtClean="0"/>
              <a:t>You will have to disbelieve some authorities</a:t>
            </a:r>
          </a:p>
          <a:p>
            <a:pPr eaLnBrk="1" hangingPunct="1"/>
            <a:r>
              <a:rPr lang="en-GB" dirty="0" smtClean="0"/>
              <a:t>It is impossible to be completely unbiased</a:t>
            </a:r>
          </a:p>
          <a:p>
            <a:pPr eaLnBrk="1" hangingPunct="1"/>
            <a:r>
              <a:rPr lang="en-GB" dirty="0" smtClean="0"/>
              <a:t>…but it is possible to reduce bias and be more honest in your research</a:t>
            </a:r>
          </a:p>
          <a:p>
            <a:pPr eaLnBrk="1" hangingPunct="1"/>
            <a:r>
              <a:rPr lang="en-GB" dirty="0" smtClean="0"/>
              <a:t>We have </a:t>
            </a:r>
            <a:r>
              <a:rPr lang="en-GB" i="1" dirty="0" smtClean="0">
                <a:solidFill>
                  <a:schemeClr val="accent1"/>
                </a:solidFill>
              </a:rPr>
              <a:t>some</a:t>
            </a:r>
            <a:r>
              <a:rPr lang="en-GB" dirty="0" smtClean="0"/>
              <a:t> obligation in this regard towards the society that pays for us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 dirty="0"/>
              <a:t>Critical thinking II: </a:t>
            </a:r>
            <a:r>
              <a:rPr lang="en-GB" i="1" dirty="0"/>
              <a:t>authority and dissent</a:t>
            </a:r>
            <a:r>
              <a:rPr lang="en-GB" dirty="0"/>
              <a:t>, </a:t>
            </a:r>
            <a:r>
              <a:rPr lang="en-GB" i="1" dirty="0"/>
              <a:t>and the written word</a:t>
            </a:r>
            <a:r>
              <a:rPr lang="en-GB" dirty="0"/>
              <a:t> MMUBS </a:t>
            </a:r>
            <a:r>
              <a:rPr lang="en-GB" dirty="0" err="1"/>
              <a:t>MRes</a:t>
            </a:r>
            <a:r>
              <a:rPr lang="en-GB" dirty="0"/>
              <a:t>, http://</a:t>
            </a:r>
            <a:r>
              <a:rPr lang="en-GB" dirty="0" err="1"/>
              <a:t>cfpm.org</a:t>
            </a:r>
            <a:r>
              <a:rPr lang="en-GB" dirty="0"/>
              <a:t>/</a:t>
            </a:r>
            <a:r>
              <a:rPr lang="en-GB" dirty="0" err="1"/>
              <a:t>mres</a:t>
            </a:r>
            <a:r>
              <a:rPr lang="en-GB" dirty="0"/>
              <a:t> slide-</a:t>
            </a:r>
            <a:fld id="{4136D896-60C9-45E7-AF45-17A0BEA530EF}" type="slidenum">
              <a:rPr lang="en-GB"/>
              <a:pPr>
                <a:defRPr/>
              </a:pPr>
              <a:t>22</a:t>
            </a:fld>
            <a:endParaRPr lang="en-GB" dirty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696200" cy="1066800"/>
          </a:xfrm>
        </p:spPr>
        <p:txBody>
          <a:bodyPr/>
          <a:lstStyle/>
          <a:p>
            <a:pPr eaLnBrk="1" hangingPunct="1"/>
            <a:r>
              <a:rPr lang="en-GB" smtClean="0"/>
              <a:t>Suggested reading for my sessions (</a:t>
            </a:r>
            <a:r>
              <a:rPr lang="en-GB" smtClean="0">
                <a:solidFill>
                  <a:schemeClr val="bg2"/>
                </a:solidFill>
              </a:rPr>
              <a:t>see list</a:t>
            </a:r>
            <a:r>
              <a:rPr lang="en-GB" smtClean="0"/>
              <a:t>)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/>
              <a:t>For my (</a:t>
            </a:r>
            <a:r>
              <a:rPr lang="en-GB" sz="2800" dirty="0" smtClean="0">
                <a:solidFill>
                  <a:schemeClr val="bg2"/>
                </a:solidFill>
              </a:rPr>
              <a:t>BE</a:t>
            </a:r>
            <a:r>
              <a:rPr lang="en-GB" sz="2800" dirty="0" smtClean="0"/>
              <a:t>) sessions do read: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solidFill>
                  <a:schemeClr val="accent2"/>
                </a:solidFill>
              </a:rPr>
              <a:t>Chalmers</a:t>
            </a:r>
            <a:r>
              <a:rPr lang="en-GB" sz="2800" dirty="0" smtClean="0">
                <a:solidFill>
                  <a:schemeClr val="accent1"/>
                </a:solidFill>
              </a:rPr>
              <a:t> </a:t>
            </a:r>
            <a:r>
              <a:rPr lang="en-GB" sz="2800" i="1" dirty="0" smtClean="0">
                <a:solidFill>
                  <a:schemeClr val="accent1"/>
                </a:solidFill>
              </a:rPr>
              <a:t>What is this thing called science?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dirty="0" smtClean="0"/>
              <a:t>And at least one of: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solidFill>
                  <a:schemeClr val="accent2"/>
                </a:solidFill>
              </a:rPr>
              <a:t>Little </a:t>
            </a:r>
            <a:r>
              <a:rPr lang="en-GB" sz="2800" i="1" dirty="0" smtClean="0">
                <a:solidFill>
                  <a:schemeClr val="accent1"/>
                </a:solidFill>
              </a:rPr>
              <a:t>Varieties of social explanation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err="1" smtClean="0">
                <a:solidFill>
                  <a:schemeClr val="accent2"/>
                </a:solidFill>
              </a:rPr>
              <a:t>Blaikie</a:t>
            </a:r>
            <a:r>
              <a:rPr lang="en-GB" sz="2800" dirty="0" smtClean="0">
                <a:solidFill>
                  <a:schemeClr val="accent2"/>
                </a:solidFill>
              </a:rPr>
              <a:t> </a:t>
            </a:r>
            <a:r>
              <a:rPr lang="en-GB" sz="2800" i="1" dirty="0" smtClean="0">
                <a:solidFill>
                  <a:schemeClr val="accent1"/>
                </a:solidFill>
              </a:rPr>
              <a:t>Approaches to social enquiry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solidFill>
                  <a:schemeClr val="accent2"/>
                </a:solidFill>
              </a:rPr>
              <a:t>Benton</a:t>
            </a:r>
            <a:r>
              <a:rPr lang="en-GB" sz="2800" dirty="0" smtClean="0">
                <a:solidFill>
                  <a:schemeClr val="accent1"/>
                </a:solidFill>
              </a:rPr>
              <a:t>  </a:t>
            </a:r>
            <a:r>
              <a:rPr lang="en-GB" sz="2800" i="1" dirty="0" smtClean="0">
                <a:solidFill>
                  <a:schemeClr val="accent1"/>
                </a:solidFill>
              </a:rPr>
              <a:t>Philosophy of social science : the philosophical foundations of social thought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 i="1" dirty="0" smtClean="0">
                <a:solidFill>
                  <a:schemeClr val="tx2"/>
                </a:solidFill>
              </a:rPr>
              <a:t>Do</a:t>
            </a:r>
            <a:r>
              <a:rPr lang="en-GB" sz="2800" i="1" dirty="0" smtClean="0"/>
              <a:t> </a:t>
            </a:r>
            <a:r>
              <a:rPr lang="en-GB" sz="2800" dirty="0" smtClean="0"/>
              <a:t>select and read the other items from the reading list that might be relevant to your field of research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 i="1" smtClean="0">
                <a:solidFill>
                  <a:schemeClr val="hlink"/>
                </a:solidFill>
              </a:rPr>
              <a:t>Ask me for </a:t>
            </a:r>
            <a:r>
              <a:rPr lang="en-GB" sz="2800" i="1" dirty="0" smtClean="0">
                <a:solidFill>
                  <a:schemeClr val="hlink"/>
                </a:solidFill>
              </a:rPr>
              <a:t>specific </a:t>
            </a:r>
            <a:r>
              <a:rPr lang="en-GB" sz="2800" i="1" smtClean="0">
                <a:solidFill>
                  <a:schemeClr val="hlink"/>
                </a:solidFill>
              </a:rPr>
              <a:t>suggestions!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228600"/>
            <a:ext cx="5473700" cy="1184275"/>
          </a:xfrm>
          <a:solidFill>
            <a:schemeClr val="bg1"/>
          </a:solidFill>
        </p:spPr>
        <p:txBody>
          <a:bodyPr/>
          <a:lstStyle/>
          <a:p>
            <a:pPr algn="ctr" eaLnBrk="1" hangingPunct="1"/>
            <a:r>
              <a:rPr lang="en-GB" sz="4000" smtClean="0"/>
              <a:t>The End of Session 2 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276475"/>
            <a:ext cx="8515350" cy="41052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z="2800" smtClean="0"/>
              <a:t>Bruce Edmonds</a:t>
            </a:r>
          </a:p>
          <a:p>
            <a:pPr algn="ctr" eaLnBrk="1" hangingPunct="1">
              <a:buFontTx/>
              <a:buNone/>
            </a:pPr>
            <a:r>
              <a:rPr lang="en-GB" sz="2800" smtClean="0">
                <a:solidFill>
                  <a:schemeClr val="accent1"/>
                </a:solidFill>
              </a:rPr>
              <a:t>bruce.edmonds.name</a:t>
            </a:r>
          </a:p>
          <a:p>
            <a:pPr algn="ctr" eaLnBrk="1" hangingPunct="1">
              <a:buFontTx/>
              <a:buNone/>
            </a:pPr>
            <a:r>
              <a:rPr lang="en-GB" sz="2800" smtClean="0"/>
              <a:t>Centre for Policy Modelling</a:t>
            </a:r>
          </a:p>
          <a:p>
            <a:pPr algn="ctr" eaLnBrk="1" hangingPunct="1">
              <a:buFontTx/>
              <a:buNone/>
            </a:pPr>
            <a:r>
              <a:rPr lang="en-GB" sz="2800" smtClean="0">
                <a:solidFill>
                  <a:schemeClr val="accent1"/>
                </a:solidFill>
              </a:rPr>
              <a:t>cfpm.org</a:t>
            </a:r>
          </a:p>
          <a:p>
            <a:pPr algn="ctr" eaLnBrk="1" hangingPunct="1">
              <a:buFontTx/>
              <a:buNone/>
            </a:pPr>
            <a:r>
              <a:rPr lang="en-GB" sz="2800" smtClean="0"/>
              <a:t>Manchester Metropolitan University Business School</a:t>
            </a:r>
            <a:br>
              <a:rPr lang="en-GB" sz="2800" smtClean="0"/>
            </a:br>
            <a:r>
              <a:rPr lang="en-GB" sz="2800" smtClean="0">
                <a:solidFill>
                  <a:schemeClr val="accent1"/>
                </a:solidFill>
              </a:rPr>
              <a:t>www.business.mmu.ac.uk</a:t>
            </a:r>
          </a:p>
          <a:p>
            <a:pPr algn="ctr" eaLnBrk="1" hangingPunct="1">
              <a:buFontTx/>
              <a:buNone/>
            </a:pPr>
            <a:r>
              <a:rPr lang="en-GB" sz="2800" smtClean="0"/>
              <a:t>information</a:t>
            </a:r>
          </a:p>
          <a:p>
            <a:pPr algn="ctr" eaLnBrk="1" hangingPunct="1">
              <a:buFontTx/>
              <a:buNone/>
            </a:pPr>
            <a:r>
              <a:rPr lang="en-GB" sz="2800" smtClean="0">
                <a:solidFill>
                  <a:schemeClr val="accent1"/>
                </a:solidFill>
              </a:rPr>
              <a:t>cfpm.org/mres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8172450" y="0"/>
            <a:ext cx="971550" cy="1341438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pic>
        <p:nvPicPr>
          <p:cNvPr id="19461" name="Picture 11" descr="mmu_logo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79388" y="188913"/>
            <a:ext cx="1576387" cy="1873250"/>
          </a:xfrm>
          <a:noFill/>
        </p:spPr>
      </p:pic>
      <p:pic>
        <p:nvPicPr>
          <p:cNvPr id="19462" name="Picture 4" descr="bulb-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0288" y="188913"/>
            <a:ext cx="1601787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 dirty="0" smtClean="0"/>
              <a:t>Critical thinking II: </a:t>
            </a:r>
            <a:r>
              <a:rPr lang="en-GB" i="1" dirty="0" smtClean="0"/>
              <a:t>authority and dissent</a:t>
            </a:r>
            <a:r>
              <a:rPr lang="en-GB" dirty="0" smtClean="0"/>
              <a:t>, </a:t>
            </a:r>
            <a:r>
              <a:rPr lang="en-GB" i="1" dirty="0" smtClean="0"/>
              <a:t>and the written word</a:t>
            </a:r>
            <a:r>
              <a:rPr lang="en-GB" dirty="0" smtClean="0"/>
              <a:t> MMUBS </a:t>
            </a:r>
            <a:r>
              <a:rPr lang="en-GB" dirty="0" err="1" smtClean="0"/>
              <a:t>MRes</a:t>
            </a:r>
            <a:r>
              <a:rPr lang="en-GB" dirty="0" smtClean="0"/>
              <a:t>, http://cfpm.org/mres slide-</a:t>
            </a:r>
            <a:fld id="{4136D896-60C9-45E7-AF45-17A0BEA530EF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Exercise 1: </a:t>
            </a:r>
            <a:r>
              <a:rPr lang="en-GB" smtClean="0">
                <a:solidFill>
                  <a:schemeClr val="accent1"/>
                </a:solidFill>
              </a:rPr>
              <a:t>judging information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16113"/>
            <a:ext cx="8458200" cy="4032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In small groups (2 or 3)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Look at the example web pages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Decide:</a:t>
            </a:r>
          </a:p>
          <a:p>
            <a:pPr lvl="1" eaLnBrk="1" hangingPunct="1">
              <a:lnSpc>
                <a:spcPct val="90000"/>
              </a:lnSpc>
            </a:pPr>
            <a:r>
              <a:rPr lang="en-GB" i="1" smtClean="0">
                <a:solidFill>
                  <a:schemeClr val="accent2"/>
                </a:solidFill>
              </a:rPr>
              <a:t>which</a:t>
            </a:r>
            <a:r>
              <a:rPr lang="en-GB" smtClean="0"/>
              <a:t> you believe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the </a:t>
            </a:r>
            <a:r>
              <a:rPr lang="en-GB" i="1" smtClean="0">
                <a:solidFill>
                  <a:schemeClr val="accent2"/>
                </a:solidFill>
              </a:rPr>
              <a:t>degree of trust</a:t>
            </a:r>
            <a:r>
              <a:rPr lang="en-GB" smtClean="0"/>
              <a:t> one might put in them</a:t>
            </a:r>
          </a:p>
          <a:p>
            <a:pPr lvl="1" eaLnBrk="1" hangingPunct="1">
              <a:lnSpc>
                <a:spcPct val="90000"/>
              </a:lnSpc>
            </a:pPr>
            <a:r>
              <a:rPr lang="en-GB" i="1" smtClean="0">
                <a:solidFill>
                  <a:schemeClr val="accent2"/>
                </a:solidFill>
              </a:rPr>
              <a:t>why</a:t>
            </a:r>
            <a:r>
              <a:rPr lang="en-GB" smtClean="0"/>
              <a:t> one trusts some more than others</a:t>
            </a:r>
          </a:p>
          <a:p>
            <a:pPr lvl="1" eaLnBrk="1" hangingPunct="1">
              <a:lnSpc>
                <a:spcPct val="90000"/>
              </a:lnSpc>
            </a:pPr>
            <a:r>
              <a:rPr lang="en-GB" i="1" smtClean="0">
                <a:solidFill>
                  <a:schemeClr val="accent2"/>
                </a:solidFill>
              </a:rPr>
              <a:t>how</a:t>
            </a:r>
            <a:r>
              <a:rPr lang="en-GB" smtClean="0"/>
              <a:t> one might check out the information or the source further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Indicators of a reliable paper (</a:t>
            </a:r>
            <a:r>
              <a:rPr lang="en-GB" sz="3200" smtClean="0">
                <a:solidFill>
                  <a:schemeClr val="bg2"/>
                </a:solidFill>
              </a:rPr>
              <a:t>brainstorm</a:t>
            </a:r>
            <a:r>
              <a:rPr lang="en-GB" sz="3200" smtClean="0"/>
              <a:t>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sz="2000" smtClean="0"/>
          </a:p>
          <a:p>
            <a:pPr eaLnBrk="1" hangingPunct="1">
              <a:lnSpc>
                <a:spcPct val="80000"/>
              </a:lnSpc>
            </a:pPr>
            <a:endParaRPr lang="en-GB" sz="2000" smtClean="0"/>
          </a:p>
        </p:txBody>
      </p:sp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/>
              <a:t>Critical thinking II: </a:t>
            </a:r>
            <a:r>
              <a:rPr lang="en-GB" i="1"/>
              <a:t>authority and dissent</a:t>
            </a:r>
            <a:r>
              <a:rPr lang="en-GB"/>
              <a:t>, </a:t>
            </a:r>
            <a:r>
              <a:rPr lang="en-GB" i="1"/>
              <a:t>and the written word</a:t>
            </a:r>
            <a:r>
              <a:rPr lang="en-GB"/>
              <a:t> MMUBS MRes, http://cfpm.org/mres slide-</a:t>
            </a:r>
            <a:fld id="{4136D896-60C9-45E7-AF45-17A0BEA530EF}" type="slidenum">
              <a:rPr lang="en-GB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1428736"/>
            <a:ext cx="8429684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GB" sz="1400" dirty="0" smtClean="0"/>
              <a:t>Where it was published</a:t>
            </a:r>
          </a:p>
          <a:p>
            <a:pPr algn="l">
              <a:buFont typeface="Arial" pitchFamily="34" charset="0"/>
              <a:buChar char="•"/>
            </a:pPr>
            <a:r>
              <a:rPr lang="en-GB" sz="1400" dirty="0" smtClean="0"/>
              <a:t>How much cited is it, what its judged as by other academics</a:t>
            </a:r>
          </a:p>
          <a:p>
            <a:pPr algn="l">
              <a:buFont typeface="Arial" pitchFamily="34" charset="0"/>
              <a:buChar char="•"/>
            </a:pPr>
            <a:r>
              <a:rPr lang="en-GB" sz="1400" dirty="0" smtClean="0"/>
              <a:t>Who the author is</a:t>
            </a:r>
          </a:p>
          <a:p>
            <a:pPr algn="l">
              <a:buFont typeface="Arial" pitchFamily="34" charset="0"/>
              <a:buChar char="•"/>
            </a:pPr>
            <a:r>
              <a:rPr lang="en-GB" sz="1400" dirty="0" smtClean="0"/>
              <a:t>Consistency of style</a:t>
            </a:r>
          </a:p>
          <a:p>
            <a:pPr algn="l">
              <a:buFont typeface="Arial" pitchFamily="34" charset="0"/>
              <a:buChar char="•"/>
            </a:pPr>
            <a:r>
              <a:rPr lang="en-GB" sz="1400" dirty="0" smtClean="0"/>
              <a:t>Backing up with References</a:t>
            </a:r>
          </a:p>
          <a:p>
            <a:pPr algn="l">
              <a:buFont typeface="Arial" pitchFamily="34" charset="0"/>
              <a:buChar char="•"/>
            </a:pPr>
            <a:r>
              <a:rPr lang="en-GB" sz="1400" dirty="0" smtClean="0"/>
              <a:t>Type of references, where they were published</a:t>
            </a:r>
          </a:p>
          <a:p>
            <a:pPr algn="l">
              <a:buFont typeface="Arial" pitchFamily="34" charset="0"/>
              <a:buChar char="•"/>
            </a:pPr>
            <a:r>
              <a:rPr lang="en-GB" sz="1400" dirty="0" smtClean="0"/>
              <a:t>Consistency of references</a:t>
            </a:r>
          </a:p>
          <a:p>
            <a:pPr algn="l">
              <a:buFont typeface="Arial" pitchFamily="34" charset="0"/>
              <a:buChar char="•"/>
            </a:pPr>
            <a:r>
              <a:rPr lang="en-GB" sz="1400" dirty="0" smtClean="0"/>
              <a:t>Strength of argument</a:t>
            </a:r>
          </a:p>
          <a:p>
            <a:pPr algn="l">
              <a:buFont typeface="Arial" pitchFamily="34" charset="0"/>
              <a:buChar char="•"/>
            </a:pPr>
            <a:r>
              <a:rPr lang="en-GB" sz="1400" dirty="0" smtClean="0"/>
              <a:t>Balance</a:t>
            </a:r>
          </a:p>
          <a:p>
            <a:pPr algn="l">
              <a:buFont typeface="Arial" pitchFamily="34" charset="0"/>
              <a:buChar char="•"/>
            </a:pPr>
            <a:r>
              <a:rPr lang="en-GB" sz="1400" dirty="0" smtClean="0"/>
              <a:t>Age of references</a:t>
            </a:r>
          </a:p>
          <a:p>
            <a:pPr algn="l">
              <a:buFont typeface="Arial" pitchFamily="34" charset="0"/>
              <a:buChar char="•"/>
            </a:pPr>
            <a:r>
              <a:rPr lang="en-GB" sz="1400" dirty="0" smtClean="0"/>
              <a:t>Relevance of the methodology</a:t>
            </a:r>
          </a:p>
          <a:p>
            <a:pPr algn="l">
              <a:buFont typeface="Arial" pitchFamily="34" charset="0"/>
              <a:buChar char="•"/>
            </a:pPr>
            <a:r>
              <a:rPr lang="en-GB" sz="1400" dirty="0" smtClean="0"/>
              <a:t>Literature review</a:t>
            </a:r>
          </a:p>
          <a:p>
            <a:pPr algn="l">
              <a:buFont typeface="Arial" pitchFamily="34" charset="0"/>
              <a:buChar char="•"/>
            </a:pPr>
            <a:r>
              <a:rPr lang="en-GB" sz="1400" dirty="0" smtClean="0"/>
              <a:t>Where you found it</a:t>
            </a:r>
          </a:p>
          <a:p>
            <a:pPr algn="l">
              <a:buFont typeface="Arial" pitchFamily="34" charset="0"/>
              <a:buChar char="•"/>
            </a:pPr>
            <a:r>
              <a:rPr lang="en-GB" sz="1400" dirty="0" smtClean="0"/>
              <a:t>Style of language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/>
              <a:t>Critical thinking II: </a:t>
            </a:r>
            <a:r>
              <a:rPr lang="en-GB" i="1"/>
              <a:t>authority and dissent</a:t>
            </a:r>
            <a:r>
              <a:rPr lang="en-GB"/>
              <a:t>, </a:t>
            </a:r>
            <a:r>
              <a:rPr lang="en-GB" i="1"/>
              <a:t>and the written word</a:t>
            </a:r>
            <a:r>
              <a:rPr lang="en-GB"/>
              <a:t> MMUBS MRes, http://cfpm.org/mres slide-</a:t>
            </a:r>
            <a:fld id="{4136D896-60C9-45E7-AF45-17A0BEA530EF}" type="slidenum">
              <a:rPr lang="en-GB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Indicators of a reliable paper (</a:t>
            </a:r>
            <a:r>
              <a:rPr lang="en-GB" sz="3200" smtClean="0">
                <a:solidFill>
                  <a:schemeClr val="bg2"/>
                </a:solidFill>
              </a:rPr>
              <a:t>brainstorm from last year</a:t>
            </a:r>
            <a:r>
              <a:rPr lang="en-GB" sz="3200" smtClean="0"/>
              <a:t>)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Backed up by evidence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Data present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Sources referenced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Where published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Nature of the sources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Target audience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First person report or indirect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Nature of subject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Stance of authors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How ambitious/wide is it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How rational is it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How contentious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Does it make sense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The detail and rigour of content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Neutral point of view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Skill at technical language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Clear language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sz="2000" dirty="0" smtClean="0"/>
              <a:t>Contrary indications: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Particular world view of readers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Agenda of source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Nature of author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Deliberately controversial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Bad grammar/bad spelling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GB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/>
              <a:t>Critical thinking II: </a:t>
            </a:r>
            <a:r>
              <a:rPr lang="en-GB" i="1"/>
              <a:t>authority and dissent</a:t>
            </a:r>
            <a:r>
              <a:rPr lang="en-GB"/>
              <a:t>, </a:t>
            </a:r>
            <a:r>
              <a:rPr lang="en-GB" i="1"/>
              <a:t>and the written word</a:t>
            </a:r>
            <a:r>
              <a:rPr lang="en-GB"/>
              <a:t> MMUBS MRes, http://cfpm.org/mres slide-</a:t>
            </a:r>
            <a:fld id="{4136D896-60C9-45E7-AF45-17A0BEA530EF}" type="slidenum">
              <a:rPr lang="en-GB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Some questions that arise (</a:t>
            </a:r>
            <a:r>
              <a:rPr lang="en-GB" sz="3200" smtClean="0">
                <a:solidFill>
                  <a:schemeClr val="bg2"/>
                </a:solidFill>
              </a:rPr>
              <a:t>for discussion</a:t>
            </a:r>
            <a:r>
              <a:rPr lang="en-GB" sz="3200" smtClean="0"/>
              <a:t>)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12875"/>
            <a:ext cx="8458200" cy="4987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Why would any source </a:t>
            </a:r>
            <a:r>
              <a:rPr lang="en-GB" i="1" dirty="0" smtClean="0"/>
              <a:t>try</a:t>
            </a:r>
            <a:r>
              <a:rPr lang="en-GB" dirty="0" smtClean="0"/>
              <a:t> to tell the truth independent of its own immediate interests?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How do we </a:t>
            </a:r>
            <a:r>
              <a:rPr lang="en-GB" i="1" dirty="0" smtClean="0"/>
              <a:t>recognise</a:t>
            </a:r>
            <a:r>
              <a:rPr lang="en-GB" dirty="0" smtClean="0"/>
              <a:t> a reliable source? (</a:t>
            </a:r>
            <a:r>
              <a:rPr lang="en-GB" dirty="0" smtClean="0">
                <a:solidFill>
                  <a:schemeClr val="bg2"/>
                </a:solidFill>
              </a:rPr>
              <a:t>i.e. without further research</a:t>
            </a:r>
            <a:r>
              <a:rPr lang="en-GB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How </a:t>
            </a:r>
            <a:r>
              <a:rPr lang="en-GB" i="1" dirty="0" smtClean="0">
                <a:solidFill>
                  <a:schemeClr val="accent1"/>
                </a:solidFill>
              </a:rPr>
              <a:t>should</a:t>
            </a:r>
            <a:r>
              <a:rPr lang="en-GB" dirty="0" smtClean="0"/>
              <a:t> we recognise a reliable source (</a:t>
            </a:r>
            <a:r>
              <a:rPr lang="en-GB" dirty="0" smtClean="0">
                <a:solidFill>
                  <a:schemeClr val="bg2"/>
                </a:solidFill>
              </a:rPr>
              <a:t>as academics</a:t>
            </a:r>
            <a:r>
              <a:rPr lang="en-GB" dirty="0" smtClean="0"/>
              <a:t>)?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What </a:t>
            </a:r>
            <a:r>
              <a:rPr lang="en-GB" i="1" dirty="0" smtClean="0">
                <a:solidFill>
                  <a:schemeClr val="accent1"/>
                </a:solidFill>
              </a:rPr>
              <a:t>should </a:t>
            </a:r>
            <a:r>
              <a:rPr lang="en-GB" dirty="0" smtClean="0"/>
              <a:t>you do to check out information and sources?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Why should you trust anything that I (</a:t>
            </a:r>
            <a:r>
              <a:rPr lang="en-GB" dirty="0" smtClean="0">
                <a:solidFill>
                  <a:schemeClr val="bg2"/>
                </a:solidFill>
              </a:rPr>
              <a:t>as your lecturer</a:t>
            </a:r>
            <a:r>
              <a:rPr lang="en-GB" dirty="0" smtClean="0"/>
              <a:t>) say/suggest</a:t>
            </a:r>
            <a:r>
              <a:rPr lang="en-GB" dirty="0" smtClean="0"/>
              <a:t>?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/>
              <a:t>Critical thinking II: </a:t>
            </a:r>
            <a:r>
              <a:rPr lang="en-GB" i="1"/>
              <a:t>authority and dissent</a:t>
            </a:r>
            <a:r>
              <a:rPr lang="en-GB"/>
              <a:t>, </a:t>
            </a:r>
            <a:r>
              <a:rPr lang="en-GB" i="1"/>
              <a:t>and the written word</a:t>
            </a:r>
            <a:r>
              <a:rPr lang="en-GB"/>
              <a:t> MMUBS MRes, http://cfpm.org/mres slide-</a:t>
            </a:r>
            <a:fld id="{4136D896-60C9-45E7-AF45-17A0BEA530EF}" type="slidenum">
              <a:rPr lang="en-GB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Why read </a:t>
            </a:r>
            <a:r>
              <a:rPr lang="en-GB" b="0" i="1" smtClean="0">
                <a:solidFill>
                  <a:schemeClr val="accent1"/>
                </a:solidFill>
              </a:rPr>
              <a:t>Journal Articles</a:t>
            </a:r>
            <a:r>
              <a:rPr lang="en-GB" smtClean="0"/>
              <a:t>?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96975"/>
            <a:ext cx="84582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A lot of knowledge/writing is in journal papers and not in (text)books or summaries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Almost all recent/cutting edge developments are in journal articles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They are (</a:t>
            </a:r>
            <a:r>
              <a:rPr lang="en-GB" smtClean="0">
                <a:solidFill>
                  <a:schemeClr val="bg2"/>
                </a:solidFill>
              </a:rPr>
              <a:t>almost</a:t>
            </a:r>
            <a:r>
              <a:rPr lang="en-GB" smtClean="0"/>
              <a:t>) all accessible to you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They tell you what your academic peers are thinking/arguing/doing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They indicate what topics are “in vogue”, “controversial”, etc.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Knowledge of the literature is a “marker” used to recognise a member of academia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/>
              <a:t>Critical thinking II: </a:t>
            </a:r>
            <a:r>
              <a:rPr lang="en-GB" i="1"/>
              <a:t>authority and dissent</a:t>
            </a:r>
            <a:r>
              <a:rPr lang="en-GB"/>
              <a:t>, </a:t>
            </a:r>
            <a:r>
              <a:rPr lang="en-GB" i="1"/>
              <a:t>and the written word</a:t>
            </a:r>
            <a:r>
              <a:rPr lang="en-GB"/>
              <a:t> MMUBS MRes, http://cfpm.org/mres slide-</a:t>
            </a:r>
            <a:fld id="{4136D896-60C9-45E7-AF45-17A0BEA530EF}" type="slidenum">
              <a:rPr lang="en-GB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…but it’s a</a:t>
            </a:r>
            <a:r>
              <a:rPr lang="en-GB" sz="4000" b="0" smtClean="0"/>
              <a:t> </a:t>
            </a:r>
            <a:r>
              <a:rPr lang="en-GB" sz="4400" b="0" i="1" smtClean="0">
                <a:solidFill>
                  <a:schemeClr val="accent2"/>
                </a:solidFill>
              </a:rPr>
              <a:t>mess </a:t>
            </a:r>
            <a:r>
              <a:rPr lang="en-GB" sz="4000" smtClean="0"/>
              <a:t>! 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79500"/>
            <a:ext cx="8458200" cy="5805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Each paper only gives a small picture of the whole (</a:t>
            </a:r>
            <a:r>
              <a:rPr lang="en-GB" sz="2800" smtClean="0">
                <a:solidFill>
                  <a:schemeClr val="bg2"/>
                </a:solidFill>
              </a:rPr>
              <a:t>knowledge is fragmenting &amp; context-dependent</a:t>
            </a:r>
            <a:r>
              <a:rPr lang="en-GB" sz="28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There are far too many to read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They are not very easy to read (</a:t>
            </a:r>
            <a:r>
              <a:rPr lang="en-GB" sz="2800" smtClean="0">
                <a:solidFill>
                  <a:schemeClr val="bg2"/>
                </a:solidFill>
              </a:rPr>
              <a:t>ranging from the merely careless to the deliberately obscure</a:t>
            </a:r>
            <a:r>
              <a:rPr lang="en-GB" sz="28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They will disagree with each other about pretty well </a:t>
            </a:r>
            <a:r>
              <a:rPr lang="en-GB" sz="2800" i="1" smtClean="0">
                <a:solidFill>
                  <a:schemeClr val="accent1"/>
                </a:solidFill>
              </a:rPr>
              <a:t>everything</a:t>
            </a:r>
            <a:r>
              <a:rPr lang="en-GB" sz="2800" i="1" smtClean="0"/>
              <a:t> </a:t>
            </a:r>
            <a:r>
              <a:rPr lang="en-GB" sz="2800" smtClean="0"/>
              <a:t>including: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What key words mean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The nature of the disagreements themselves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smtClean="0"/>
              <a:t>How the dispute should be settled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They contain a fair amount of “spin”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>
                <a:solidFill>
                  <a:schemeClr val="accent1"/>
                </a:solidFill>
              </a:rPr>
              <a:t>You can’t entirely trust them</a:t>
            </a:r>
            <a:r>
              <a:rPr lang="en-GB" sz="2800" smtClean="0"/>
              <a:t> (e.g. citations to authority, that the abstract reflects the rest etc.)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/>
              <a:t>Critical thinking II: </a:t>
            </a:r>
            <a:r>
              <a:rPr lang="en-GB" i="1"/>
              <a:t>authority and dissent</a:t>
            </a:r>
            <a:r>
              <a:rPr lang="en-GB"/>
              <a:t>, </a:t>
            </a:r>
            <a:r>
              <a:rPr lang="en-GB" i="1"/>
              <a:t>and the written word</a:t>
            </a:r>
            <a:r>
              <a:rPr lang="en-GB"/>
              <a:t> MMUBS MRes, http://cfpm.org/mres slide-</a:t>
            </a:r>
            <a:fld id="{4136D896-60C9-45E7-AF45-17A0BEA530EF}" type="slidenum">
              <a:rPr lang="en-GB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So you need to ...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25538"/>
            <a:ext cx="8458200" cy="5661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>
                <a:solidFill>
                  <a:schemeClr val="accent1"/>
                </a:solidFill>
              </a:rPr>
              <a:t>Read</a:t>
            </a:r>
            <a:r>
              <a:rPr lang="en-GB" sz="2800" smtClean="0"/>
              <a:t> a </a:t>
            </a:r>
            <a:r>
              <a:rPr lang="en-GB" sz="2800" i="1" smtClean="0"/>
              <a:t>lot</a:t>
            </a:r>
            <a:r>
              <a:rPr lang="en-GB" sz="2800" smtClean="0"/>
              <a:t> of them (</a:t>
            </a:r>
            <a:r>
              <a:rPr lang="en-GB" sz="2800" smtClean="0">
                <a:solidFill>
                  <a:schemeClr val="bg2"/>
                </a:solidFill>
              </a:rPr>
              <a:t>not </a:t>
            </a:r>
            <a:r>
              <a:rPr lang="en-GB" sz="2800" i="1" smtClean="0">
                <a:solidFill>
                  <a:schemeClr val="bg2"/>
                </a:solidFill>
              </a:rPr>
              <a:t>only</a:t>
            </a:r>
            <a:r>
              <a:rPr lang="en-GB" sz="2800" smtClean="0">
                <a:solidFill>
                  <a:schemeClr val="bg2"/>
                </a:solidFill>
              </a:rPr>
              <a:t> was is suggested to you by teachers, supervisors, friends, etc.</a:t>
            </a:r>
            <a:r>
              <a:rPr lang="en-GB" sz="280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>
                <a:solidFill>
                  <a:schemeClr val="accent1"/>
                </a:solidFill>
              </a:rPr>
              <a:t>Select </a:t>
            </a:r>
            <a:r>
              <a:rPr lang="en-GB" sz="2800" i="1" smtClean="0"/>
              <a:t>intelligently</a:t>
            </a:r>
            <a:r>
              <a:rPr lang="en-GB" sz="2800" smtClean="0"/>
              <a:t> what you read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>
                <a:solidFill>
                  <a:schemeClr val="accent1"/>
                </a:solidFill>
              </a:rPr>
              <a:t>Persist</a:t>
            </a:r>
            <a:r>
              <a:rPr lang="en-GB" sz="2800" smtClean="0"/>
              <a:t> until you get used to reading them fairly quickly (</a:t>
            </a:r>
            <a:r>
              <a:rPr lang="en-GB" sz="2800" smtClean="0">
                <a:solidFill>
                  <a:schemeClr val="bg2"/>
                </a:solidFill>
              </a:rPr>
              <a:t>keep records </a:t>
            </a:r>
            <a:r>
              <a:rPr lang="en-GB" sz="2800" i="1" smtClean="0">
                <a:solidFill>
                  <a:schemeClr val="bg2"/>
                </a:solidFill>
              </a:rPr>
              <a:t>from the start</a:t>
            </a:r>
            <a:r>
              <a:rPr lang="en-GB" sz="280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Identify and </a:t>
            </a:r>
            <a:r>
              <a:rPr lang="en-GB" sz="2800" i="1" smtClean="0"/>
              <a:t>read</a:t>
            </a:r>
            <a:r>
              <a:rPr lang="en-GB" sz="2800" smtClean="0"/>
              <a:t> </a:t>
            </a:r>
            <a:r>
              <a:rPr lang="en-GB" sz="2800" smtClean="0">
                <a:solidFill>
                  <a:schemeClr val="accent1"/>
                </a:solidFill>
              </a:rPr>
              <a:t>key texts</a:t>
            </a:r>
            <a:r>
              <a:rPr lang="en-GB" sz="2800" smtClean="0"/>
              <a:t> in your field (</a:t>
            </a:r>
            <a:r>
              <a:rPr lang="en-GB" sz="2800" smtClean="0">
                <a:solidFill>
                  <a:schemeClr val="bg2"/>
                </a:solidFill>
              </a:rPr>
              <a:t>not just rely on summaries or other’s reports</a:t>
            </a:r>
            <a:r>
              <a:rPr lang="en-GB" sz="280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Read papers </a:t>
            </a:r>
            <a:r>
              <a:rPr lang="en-GB" sz="2800" smtClean="0">
                <a:solidFill>
                  <a:schemeClr val="accent1"/>
                </a:solidFill>
              </a:rPr>
              <a:t>criticising</a:t>
            </a:r>
            <a:r>
              <a:rPr lang="en-GB" sz="2800" smtClean="0"/>
              <a:t> as well as supporting what you are involved in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Read them with a </a:t>
            </a:r>
            <a:r>
              <a:rPr lang="en-GB" sz="2800" smtClean="0">
                <a:solidFill>
                  <a:schemeClr val="accent1"/>
                </a:solidFill>
              </a:rPr>
              <a:t>critical</a:t>
            </a:r>
            <a:r>
              <a:rPr lang="en-GB" sz="2800" smtClean="0"/>
              <a:t> eye (</a:t>
            </a:r>
            <a:r>
              <a:rPr lang="en-GB" sz="2800" i="1" smtClean="0">
                <a:solidFill>
                  <a:schemeClr val="bg2"/>
                </a:solidFill>
              </a:rPr>
              <a:t>even</a:t>
            </a:r>
            <a:r>
              <a:rPr lang="en-GB" sz="2800" smtClean="0">
                <a:solidFill>
                  <a:schemeClr val="bg2"/>
                </a:solidFill>
              </a:rPr>
              <a:t> if you agree with their conclusions</a:t>
            </a:r>
            <a:r>
              <a:rPr lang="en-GB" sz="280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smtClean="0">
                <a:solidFill>
                  <a:schemeClr val="accent1"/>
                </a:solidFill>
              </a:rPr>
              <a:t>Check</a:t>
            </a:r>
            <a:r>
              <a:rPr lang="en-GB" sz="2800" smtClean="0"/>
              <a:t> their references, data, arguments where possible</a:t>
            </a:r>
          </a:p>
          <a:p>
            <a:pPr eaLnBrk="1" hangingPunct="1">
              <a:lnSpc>
                <a:spcPct val="80000"/>
              </a:lnSpc>
            </a:pPr>
            <a:r>
              <a:rPr lang="en-GB" b="1" i="1" smtClean="0">
                <a:solidFill>
                  <a:schemeClr val="accent2"/>
                </a:solidFill>
              </a:rPr>
              <a:t>Make up your own mind about them!</a:t>
            </a:r>
            <a:endParaRPr lang="en-GB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build="p"/>
    </p:bldLst>
  </p:timing>
</p:sld>
</file>

<file path=ppt/theme/theme1.xml><?xml version="1.0" encoding="utf-8"?>
<a:theme xmlns:a="http://schemas.openxmlformats.org/drawingml/2006/main" name="becpm">
  <a:themeElements>
    <a:clrScheme name="">
      <a:dk1>
        <a:srgbClr val="000000"/>
      </a:dk1>
      <a:lt1>
        <a:srgbClr val="FFFFFF"/>
      </a:lt1>
      <a:dk2>
        <a:srgbClr val="990000"/>
      </a:dk2>
      <a:lt2>
        <a:srgbClr val="656565"/>
      </a:lt2>
      <a:accent1>
        <a:srgbClr val="25A14B"/>
      </a:accent1>
      <a:accent2>
        <a:srgbClr val="2A50BA"/>
      </a:accent2>
      <a:accent3>
        <a:srgbClr val="FFFFFF"/>
      </a:accent3>
      <a:accent4>
        <a:srgbClr val="000000"/>
      </a:accent4>
      <a:accent5>
        <a:srgbClr val="ACCDB1"/>
      </a:accent5>
      <a:accent6>
        <a:srgbClr val="2548A8"/>
      </a:accent6>
      <a:hlink>
        <a:srgbClr val="912BC9"/>
      </a:hlink>
      <a:folHlink>
        <a:srgbClr val="B2B2B2"/>
      </a:folHlink>
    </a:clrScheme>
    <a:fontScheme name="becp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cpm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p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D:\Users\Bruce\papers\templates\becpm.pot</Template>
  <TotalTime>18631</TotalTime>
  <Words>2234</Words>
  <Application>Microsoft Macintosh PowerPoint</Application>
  <PresentationFormat>On-screen Show (4:3)</PresentationFormat>
  <Paragraphs>235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becpm</vt:lpstr>
      <vt:lpstr>Critical thinking II  Authority and dissent, and the written word</vt:lpstr>
      <vt:lpstr>The fundamental problem</vt:lpstr>
      <vt:lpstr>Exercise 1: judging information</vt:lpstr>
      <vt:lpstr>Indicators of a reliable paper (brainstorm)</vt:lpstr>
      <vt:lpstr>Indicators of a reliable paper (brainstorm from last year)</vt:lpstr>
      <vt:lpstr>Some questions that arise (for discussion)</vt:lpstr>
      <vt:lpstr>Why read Journal Articles?</vt:lpstr>
      <vt:lpstr>…but it’s a mess ! </vt:lpstr>
      <vt:lpstr>So you need to ...</vt:lpstr>
      <vt:lpstr>Exercise 2: judging papers</vt:lpstr>
      <vt:lpstr>But…</vt:lpstr>
      <vt:lpstr>One way of thinking about how to read &amp; analyse a journal article</vt:lpstr>
      <vt:lpstr>The Role of Academics</vt:lpstr>
      <vt:lpstr>What might the “extra” obligations on academics consist of? (discuss)</vt:lpstr>
      <vt:lpstr>Dissent</vt:lpstr>
      <vt:lpstr>Intellectual Dissent is not Limited</vt:lpstr>
      <vt:lpstr>Possible Caveats</vt:lpstr>
      <vt:lpstr>Social Processes of Academia  – analogy I: building a wall</vt:lpstr>
      <vt:lpstr>Social Processes of Academia  – analogy II: an ecology of contributions</vt:lpstr>
      <vt:lpstr>Social Processes of Academia  – analogy III: cynical politics</vt:lpstr>
      <vt:lpstr>Conclusions</vt:lpstr>
      <vt:lpstr>Suggested reading for my sessions (see list)</vt:lpstr>
      <vt:lpstr>The End of Session 2  </vt:lpstr>
    </vt:vector>
  </TitlesOfParts>
  <Company>MMU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Value of Prediction in an Artificial Stock Market</dc:title>
  <dc:creator>Bruce Emdonds</dc:creator>
  <cp:lastModifiedBy>Bruce Edmonds</cp:lastModifiedBy>
  <cp:revision>165</cp:revision>
  <dcterms:created xsi:type="dcterms:W3CDTF">2002-08-05T14:16:21Z</dcterms:created>
  <dcterms:modified xsi:type="dcterms:W3CDTF">2013-10-10T08:34:22Z</dcterms:modified>
</cp:coreProperties>
</file>