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73" r:id="rId4"/>
    <p:sldId id="274" r:id="rId5"/>
    <p:sldId id="286" r:id="rId6"/>
    <p:sldId id="275" r:id="rId7"/>
    <p:sldId id="272" r:id="rId8"/>
    <p:sldId id="276" r:id="rId9"/>
    <p:sldId id="288" r:id="rId10"/>
    <p:sldId id="289" r:id="rId11"/>
    <p:sldId id="277" r:id="rId12"/>
    <p:sldId id="280" r:id="rId13"/>
    <p:sldId id="282" r:id="rId14"/>
    <p:sldId id="279" r:id="rId15"/>
    <p:sldId id="283" r:id="rId16"/>
    <p:sldId id="291" r:id="rId17"/>
    <p:sldId id="284" r:id="rId18"/>
    <p:sldId id="270" r:id="rId19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0" autoAdjust="0"/>
    <p:restoredTop sz="94585" autoAdjust="0"/>
  </p:normalViewPr>
  <p:slideViewPr>
    <p:cSldViewPr>
      <p:cViewPr varScale="1">
        <p:scale>
          <a:sx n="76" d="100"/>
          <a:sy n="76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B94270-27B8-45C0-A1EA-E84DD4B182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52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0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1F082B5-9ACD-4434-8F62-544C576BD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27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9B7CF-F432-4C08-BD31-FBE42468748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082B5-9ACD-4434-8F62-544C576BD98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9D6E3-1848-4152-9604-AA9DE1753160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3BD2D-07B9-47D8-BB28-8060AB4410A3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F77C9-27AC-4012-B510-897DAA9C9D09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26DD5-E9A9-4A9D-B1CB-DB1D55C41432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F0372-07D6-4357-9BAD-3D0DA059AC6D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C01FCC-311D-6340-ACE9-C253160EC1B3}" type="slidenum">
              <a:rPr lang="en-GB" sz="1200">
                <a:latin typeface="Times New Roman" charset="0"/>
              </a:rPr>
              <a:pPr/>
              <a:t>16</a:t>
            </a:fld>
            <a:endParaRPr lang="en-GB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9A1F6-813D-4405-881D-B01EEB72FF3A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73EBA-5E55-4DAD-A3D8-6AB75716DFD2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55DDA-2D92-429B-B36B-4166FAADE82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234B8-C0DE-4FE4-9F23-2434D89335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1C8ED-58D9-437E-8D5B-F71E3A7DD41A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082B5-9ACD-4434-8F62-544C576BD98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0AE7C-0024-41C9-B14A-ED4540ECF5FC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1FC004-6D4D-4467-9F01-61A1528FC40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D3D7E-61ED-4E6E-A89E-1AC2A36039DA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082B5-9ACD-4434-8F62-544C576BD98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886A10DF-A5DB-4D24-82E6-8C63BC606E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746FC3A3-B33D-4090-8B05-4CE45092D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7C058135-35AF-41E0-8FCE-A1C2A1854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84661461-8896-4772-8AC5-46D60EAAF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Critical thinking, session 1: </a:t>
            </a:r>
            <a:r>
              <a:rPr lang="en-GB" i="1" dirty="0" smtClean="0"/>
              <a:t>about argument</a:t>
            </a:r>
            <a:r>
              <a:rPr lang="en-GB" dirty="0" smtClean="0"/>
              <a:t>,  MMUBS </a:t>
            </a:r>
            <a:r>
              <a:rPr lang="en-GB" dirty="0" err="1" smtClean="0"/>
              <a:t>Mres</a:t>
            </a:r>
            <a:r>
              <a:rPr lang="en-GB" dirty="0" smtClean="0"/>
              <a:t>, http://cfpm.org/mres slide-</a:t>
            </a:r>
            <a:fld id="{C149CD65-6690-477E-BDE7-830F1BE9C95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78D728C5-6717-4D74-8427-5EEC5FD334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3C01B141-CBD7-4697-8830-7E970C2A2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0ECBBAA1-D9E6-4E90-AE12-713433477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315BD985-8924-4AF7-83A1-7C69765EF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25117224-2DF8-4F99-B610-ABF55CE151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AD8E7A25-217D-4265-9086-57E98B553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9A7AA2B5-64E4-4E77-8249-114A1491F0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899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GB"/>
              <a:t>Critical thinking, session 1: </a:t>
            </a:r>
            <a:r>
              <a:rPr lang="en-GB" i="1"/>
              <a:t>about argument</a:t>
            </a:r>
            <a:r>
              <a:rPr lang="en-GB"/>
              <a:t>,  MMUBS Mres Induction, http://cfpm.org/mres slide-</a:t>
            </a:r>
            <a:fld id="{74F46E80-92E7-41CB-80FE-75EBBADED2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6" descr="mmu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152400"/>
            <a:ext cx="7889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BCF21353-674D-4651-AA2A-910AC86EC8C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b="0" smtClean="0"/>
              <a:t>Critical thinking I: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i="1" dirty="0">
                <a:solidFill>
                  <a:schemeClr val="accent1"/>
                </a:solidFill>
              </a:rPr>
              <a:t>M</a:t>
            </a:r>
            <a:r>
              <a:rPr lang="en-US" sz="3200" i="1" dirty="0" smtClean="0">
                <a:solidFill>
                  <a:schemeClr val="accent1"/>
                </a:solidFill>
              </a:rPr>
              <a:t>ore About Argument</a:t>
            </a:r>
            <a:r>
              <a:rPr lang="en-GB" sz="3200" i="1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052888"/>
            <a:ext cx="7239000" cy="1752600"/>
          </a:xfrm>
        </p:spPr>
        <p:txBody>
          <a:bodyPr/>
          <a:lstStyle/>
          <a:p>
            <a:pPr eaLnBrk="1" hangingPunct="1"/>
            <a:r>
              <a:rPr lang="en-GB" i="1" dirty="0" smtClean="0"/>
              <a:t>Bruce Edmonds</a:t>
            </a:r>
            <a:r>
              <a:rPr lang="en-GB" dirty="0" smtClean="0">
                <a:solidFill>
                  <a:schemeClr val="accent2"/>
                </a:solidFill>
              </a:rPr>
              <a:t/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dirty="0" err="1" smtClean="0">
                <a:solidFill>
                  <a:schemeClr val="accent2"/>
                </a:solidFill>
              </a:rPr>
              <a:t>MRes</a:t>
            </a:r>
            <a:r>
              <a:rPr lang="en-GB" dirty="0" smtClean="0">
                <a:solidFill>
                  <a:schemeClr val="accent2"/>
                </a:solidFill>
              </a:rPr>
              <a:t> Philosophy of Knowledge</a:t>
            </a:r>
          </a:p>
          <a:p>
            <a:pPr eaLnBrk="1" hangingPunct="1"/>
            <a:r>
              <a:rPr lang="en-GB" sz="2400" dirty="0" smtClean="0">
                <a:solidFill>
                  <a:schemeClr val="bg2"/>
                </a:solidFill>
              </a:rPr>
              <a:t>(slides available http://cfpm.org/mres)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an Argument more Rigorous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your assumptions explicit (</a:t>
            </a:r>
            <a:r>
              <a:rPr lang="en-GB" dirty="0" smtClean="0">
                <a:solidFill>
                  <a:schemeClr val="bg2"/>
                </a:solidFill>
              </a:rPr>
              <a:t>bringing as many of the implicit assumptions as explicit premises as possible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Making your argument steps clear – why does the step follow from its premises</a:t>
            </a:r>
          </a:p>
          <a:p>
            <a:r>
              <a:rPr lang="en-GB" dirty="0" smtClean="0"/>
              <a:t>Being honest about the strength of your supporting evidence and authorities</a:t>
            </a:r>
          </a:p>
          <a:p>
            <a:r>
              <a:rPr lang="en-GB" dirty="0" smtClean="0"/>
              <a:t>Trying to keep different arguments separate</a:t>
            </a:r>
          </a:p>
          <a:p>
            <a:r>
              <a:rPr lang="en-GB" dirty="0" smtClean="0"/>
              <a:t>(</a:t>
            </a:r>
            <a:r>
              <a:rPr lang="en-GB" dirty="0" smtClean="0">
                <a:solidFill>
                  <a:schemeClr val="bg2"/>
                </a:solidFill>
              </a:rPr>
              <a:t>Generally</a:t>
            </a:r>
            <a:r>
              <a:rPr lang="en-GB" dirty="0" smtClean="0"/>
              <a:t>) avoiding circular arguments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C149CD65-6690-477E-BDE7-830F1BE9C95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6D82D6E1-D05E-4C61-B7CA-BA109D957A1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adversarial approach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The best person to find flaws, limitations etc. in an argument is someone arguing for the opposite point of view (</a:t>
            </a:r>
            <a:r>
              <a:rPr lang="en-GB" sz="2800" smtClean="0">
                <a:solidFill>
                  <a:schemeClr val="bg2"/>
                </a:solidFill>
              </a:rPr>
              <a:t>counter-argument</a:t>
            </a:r>
            <a:r>
              <a:rPr lang="en-GB" sz="2800" smtClean="0"/>
              <a:t>)</a:t>
            </a:r>
          </a:p>
          <a:p>
            <a:pPr eaLnBrk="1" hangingPunct="1"/>
            <a:r>
              <a:rPr lang="en-GB" sz="2800" smtClean="0"/>
              <a:t>Answering criticisms concerning one’s argument made may lead one to improve one’s argument</a:t>
            </a:r>
          </a:p>
          <a:p>
            <a:pPr eaLnBrk="1" hangingPunct="1"/>
            <a:r>
              <a:rPr lang="en-GB" sz="2800" smtClean="0"/>
              <a:t>Another approach is to criticise the counter-argument, undercutting the criticism</a:t>
            </a:r>
          </a:p>
          <a:p>
            <a:pPr eaLnBrk="1" hangingPunct="1"/>
            <a:r>
              <a:rPr lang="en-GB" sz="2800" smtClean="0"/>
              <a:t>You may find eventual agreement is possible (</a:t>
            </a:r>
            <a:r>
              <a:rPr lang="en-GB" sz="2800" smtClean="0">
                <a:solidFill>
                  <a:schemeClr val="bg2"/>
                </a:solidFill>
              </a:rPr>
              <a:t>e.g. in a </a:t>
            </a:r>
            <a:r>
              <a:rPr lang="en-GB" sz="2800" i="1" smtClean="0">
                <a:solidFill>
                  <a:schemeClr val="bg2"/>
                </a:solidFill>
              </a:rPr>
              <a:t>synthesis</a:t>
            </a:r>
            <a:r>
              <a:rPr lang="en-GB" sz="2800" smtClean="0"/>
              <a:t>) or not</a:t>
            </a:r>
          </a:p>
          <a:p>
            <a:pPr eaLnBrk="1" hangingPunct="1"/>
            <a:r>
              <a:rPr lang="en-GB" sz="2800" smtClean="0"/>
              <a:t>The presence of adversarial argument may lead to a better formulation of knowledge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6C9C0360-2BDD-4D4E-825C-F8AAA965D853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Common attacking criticisms of arguments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12168"/>
            <a:ext cx="8458200" cy="638132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Giving a </a:t>
            </a:r>
            <a:r>
              <a:rPr lang="en-GB" sz="2800" dirty="0" smtClean="0">
                <a:solidFill>
                  <a:schemeClr val="accent1"/>
                </a:solidFill>
              </a:rPr>
              <a:t>counter-example </a:t>
            </a:r>
            <a:r>
              <a:rPr lang="en-GB" sz="2800" dirty="0" smtClean="0"/>
              <a:t>to the argument (</a:t>
            </a:r>
            <a:r>
              <a:rPr lang="en-GB" sz="2800" dirty="0" smtClean="0">
                <a:solidFill>
                  <a:schemeClr val="bg2"/>
                </a:solidFill>
              </a:rPr>
              <a:t>an example where the assumptions are true but the conclusion is false</a:t>
            </a:r>
            <a:r>
              <a:rPr lang="en-GB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Argue that the assumptions do not apply to the case being argued about (</a:t>
            </a:r>
            <a:r>
              <a:rPr lang="en-GB" sz="2800" dirty="0" smtClean="0">
                <a:solidFill>
                  <a:schemeClr val="accent1"/>
                </a:solidFill>
              </a:rPr>
              <a:t>relevance of assumptions</a:t>
            </a:r>
            <a:r>
              <a:rPr lang="en-GB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Argue that the conclusion is not relevant to the case being argued about (</a:t>
            </a:r>
            <a:r>
              <a:rPr lang="en-GB" sz="2800" dirty="0" smtClean="0">
                <a:solidFill>
                  <a:schemeClr val="accent1"/>
                </a:solidFill>
              </a:rPr>
              <a:t>relevance of conclusion</a:t>
            </a:r>
            <a:r>
              <a:rPr lang="en-GB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Show that consequences of the conclusion would lead to further consequences that were themselves false (</a:t>
            </a:r>
            <a:r>
              <a:rPr lang="en-GB" sz="2800" dirty="0" err="1" smtClean="0">
                <a:solidFill>
                  <a:schemeClr val="accent1"/>
                </a:solidFill>
              </a:rPr>
              <a:t>ridiculo</a:t>
            </a:r>
            <a:r>
              <a:rPr lang="en-GB" sz="2800" dirty="0" smtClean="0">
                <a:solidFill>
                  <a:schemeClr val="accent1"/>
                </a:solidFill>
              </a:rPr>
              <a:t> ad absurdum</a:t>
            </a:r>
            <a:r>
              <a:rPr lang="en-GB" sz="2800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5026584E-5198-4D80-9C09-4CFF77F98018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</a:rPr>
              <a:t>Exercise 3</a:t>
            </a:r>
            <a:r>
              <a:rPr lang="en-GB" sz="3200" smtClean="0"/>
              <a:t>: attacking some arguments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49363"/>
            <a:ext cx="8458200" cy="50593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dirty="0" smtClean="0"/>
              <a:t>In groups of two or three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dirty="0" smtClean="0"/>
              <a:t>Look at some of the arguments on the sheet that you </a:t>
            </a:r>
            <a:r>
              <a:rPr lang="en-GB" dirty="0" smtClean="0">
                <a:solidFill>
                  <a:schemeClr val="tx2"/>
                </a:solidFill>
              </a:rPr>
              <a:t>disagree</a:t>
            </a:r>
            <a:r>
              <a:rPr lang="en-GB" dirty="0" smtClean="0"/>
              <a:t> with the steps of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dirty="0" smtClean="0"/>
              <a:t>Try to formulate some counter-arguments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dirty="0" smtClean="0"/>
              <a:t>Decide whether your counter-arguments fall into the common categories just described, namely: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GB" dirty="0" smtClean="0"/>
              <a:t>Counter-example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GB" dirty="0" smtClean="0"/>
              <a:t>Relevance of assumptions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GB" dirty="0" smtClean="0"/>
              <a:t>Relevance of conclusion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GB" dirty="0" err="1" smtClean="0"/>
              <a:t>Ridiculo</a:t>
            </a:r>
            <a:r>
              <a:rPr lang="en-GB" dirty="0" smtClean="0"/>
              <a:t> ad absurdum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819D01E0-E480-4FCE-A74D-55AAB7E3FC8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Internalising the adversarial process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Once you are used to the adversarial approach it can be internalised, that is</a:t>
            </a:r>
          </a:p>
          <a:p>
            <a:pPr eaLnBrk="1" hangingPunct="1"/>
            <a:r>
              <a:rPr lang="en-GB" smtClean="0"/>
              <a:t>You imagine yourself as your own opponent and so thing what counter-arguments could be made against your own arguments</a:t>
            </a:r>
          </a:p>
          <a:p>
            <a:pPr eaLnBrk="1" hangingPunct="1"/>
            <a:r>
              <a:rPr lang="en-GB" smtClean="0"/>
              <a:t>And thus improve one’s original arguments (</a:t>
            </a:r>
            <a:r>
              <a:rPr lang="en-GB" smtClean="0">
                <a:solidFill>
                  <a:schemeClr val="bg2"/>
                </a:solidFill>
              </a:rPr>
              <a:t>or even change one’s mind about them</a:t>
            </a:r>
            <a:r>
              <a:rPr lang="en-GB" smtClean="0"/>
              <a:t>)</a:t>
            </a:r>
          </a:p>
          <a:p>
            <a:pPr eaLnBrk="1" hangingPunct="1"/>
            <a:r>
              <a:rPr lang="en-GB" smtClean="0"/>
              <a:t>And hence make them more robust against possible criticism by anticipating criticisms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A292335E-350F-4BD9-A1FD-D6ADE9EE5E0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chemeClr val="accent1"/>
                </a:solidFill>
              </a:rPr>
              <a:t>Exercise 4</a:t>
            </a:r>
            <a:r>
              <a:rPr lang="en-GB" sz="3200" smtClean="0"/>
              <a:t>: attacking arguments you agree with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784"/>
            <a:ext cx="8458200" cy="4823941"/>
          </a:xfrm>
        </p:spPr>
        <p:txBody>
          <a:bodyPr/>
          <a:lstStyle/>
          <a:p>
            <a:pPr marL="609600" indent="-609600" eaLnBrk="1" hangingPunct="1"/>
            <a:r>
              <a:rPr lang="en-GB" dirty="0" smtClean="0"/>
              <a:t>In groups of two or three</a:t>
            </a:r>
          </a:p>
          <a:p>
            <a:pPr marL="609600" indent="-609600" eaLnBrk="1" hangingPunct="1"/>
            <a:r>
              <a:rPr lang="en-GB" dirty="0" smtClean="0"/>
              <a:t>Look at some of the arguments on the sheet that you </a:t>
            </a:r>
            <a:r>
              <a:rPr lang="en-GB" dirty="0" smtClean="0">
                <a:solidFill>
                  <a:schemeClr val="accent1"/>
                </a:solidFill>
              </a:rPr>
              <a:t>agree with 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bg2"/>
                </a:solidFill>
              </a:rPr>
              <a:t>or invent them if necessary</a:t>
            </a:r>
            <a:r>
              <a:rPr lang="en-GB" dirty="0" smtClean="0"/>
              <a:t>) and</a:t>
            </a:r>
          </a:p>
          <a:p>
            <a:pPr marL="609600" indent="-609600" eaLnBrk="1" hangingPunct="1"/>
            <a:r>
              <a:rPr lang="en-GB" dirty="0" smtClean="0"/>
              <a:t>Try to formulate some counter-arguments against it</a:t>
            </a:r>
          </a:p>
          <a:p>
            <a:pPr marL="609600" indent="-609600" eaLnBrk="1" hangingPunct="1"/>
            <a:r>
              <a:rPr lang="en-GB" dirty="0" smtClean="0"/>
              <a:t>Are there any unmentioned but necessary assumptions in it?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000"/>
              <a:t>Critical thinking, session 1: </a:t>
            </a:r>
            <a:r>
              <a:rPr lang="en-GB" sz="1000" i="1"/>
              <a:t>about argument</a:t>
            </a:r>
            <a:r>
              <a:rPr lang="en-GB" sz="1000"/>
              <a:t>,  MMUBS Mres Induction, http://cfpm.org/mres slide-</a:t>
            </a:r>
            <a:fld id="{629A0F29-2756-0447-AD90-E56F3CA1E08A}" type="slidenum">
              <a:rPr lang="en-GB" sz="1000"/>
              <a:pPr/>
              <a:t>16</a:t>
            </a:fld>
            <a:endParaRPr lang="en-GB" sz="10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chemeClr val="accent1"/>
                </a:solidFill>
                <a:latin typeface="Arial" charset="0"/>
              </a:rPr>
              <a:t>Exercise 5</a:t>
            </a:r>
            <a:r>
              <a:rPr lang="en-GB">
                <a:latin typeface="Arial" charset="0"/>
              </a:rPr>
              <a:t>: arguing with someone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458200" cy="4967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In pairs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Choose one of the arguments on the sheet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One person argues for the chosen argument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The other argues against it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Take it in turns to argue for your chosen position and against the position of the other person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Stop if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sz="2400">
                <a:latin typeface="Arial" charset="0"/>
              </a:rPr>
              <a:t>it becomes too heated (are you talking about the arguments or the conclusions?)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sz="2400">
                <a:latin typeface="Arial" charset="0"/>
              </a:rPr>
              <a:t>It does not seem to be getting anywhere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>
                <a:latin typeface="Arial" charset="0"/>
              </a:rPr>
              <a:t>Then try this with 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63465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3A75822A-2335-4AC8-A511-5996BC68B337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800" dirty="0" smtClean="0"/>
              <a:t>It is a necessary part of becoming a PhD student that you learn to judge whether arguments are good or bad (</a:t>
            </a:r>
            <a:r>
              <a:rPr lang="en-GB" sz="2800" dirty="0" smtClean="0">
                <a:solidFill>
                  <a:schemeClr val="bg2"/>
                </a:solidFill>
              </a:rPr>
              <a:t>even if made by your supervisor</a:t>
            </a:r>
            <a:r>
              <a:rPr lang="en-GB" sz="2800" dirty="0" smtClean="0"/>
              <a:t>)</a:t>
            </a:r>
          </a:p>
          <a:p>
            <a:pPr eaLnBrk="1" hangingPunct="1"/>
            <a:r>
              <a:rPr lang="en-GB" sz="2800" dirty="0" smtClean="0"/>
              <a:t>The Goodness of an argument is separate from whether one agrees with its conclusion</a:t>
            </a:r>
          </a:p>
          <a:p>
            <a:pPr eaLnBrk="1" hangingPunct="1"/>
            <a:r>
              <a:rPr lang="en-GB" sz="2800" dirty="0" smtClean="0"/>
              <a:t>If you disagree with a conclusion you have to decide whether it is the argument steps or the premises you disagree with</a:t>
            </a:r>
          </a:p>
          <a:p>
            <a:pPr eaLnBrk="1" hangingPunct="1"/>
            <a:r>
              <a:rPr lang="en-GB" sz="2800" dirty="0" smtClean="0"/>
              <a:t>Adversarial (</a:t>
            </a:r>
            <a:r>
              <a:rPr lang="en-GB" sz="2800" dirty="0" smtClean="0">
                <a:solidFill>
                  <a:schemeClr val="bg2"/>
                </a:solidFill>
              </a:rPr>
              <a:t>but polite!</a:t>
            </a:r>
            <a:r>
              <a:rPr lang="en-GB" sz="2800" dirty="0" smtClean="0"/>
              <a:t>) argument is the cornerstone of the western liberal academic tradition (</a:t>
            </a:r>
            <a:r>
              <a:rPr lang="en-GB" sz="2800" dirty="0" smtClean="0">
                <a:solidFill>
                  <a:schemeClr val="bg2"/>
                </a:solidFill>
              </a:rPr>
              <a:t>also its political and legal traditions</a:t>
            </a:r>
            <a:r>
              <a:rPr lang="en-GB" sz="2800" dirty="0" smtClean="0"/>
              <a:t>)</a:t>
            </a:r>
          </a:p>
          <a:p>
            <a:pPr eaLnBrk="1" hangingPunct="1"/>
            <a:r>
              <a:rPr lang="en-GB" sz="2800" dirty="0" smtClean="0"/>
              <a:t>Getting good at arguing involves internalising the process and doing a lot of self-criticism/argument</a:t>
            </a:r>
          </a:p>
          <a:p>
            <a:pPr eaLnBrk="1" hangingPunct="1"/>
            <a:endParaRPr lang="en-GB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97A6C531-2414-4AC8-9596-9D9816A5FD43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76475"/>
            <a:ext cx="8515350" cy="410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smtClean="0"/>
              <a:t>Bruce Edmonds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bruce.edmonds.name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Centre for Policy Modelling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cfpm.org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Manchester Metropolitan University Business School</a:t>
            </a:r>
            <a:br>
              <a:rPr lang="en-GB" sz="2800" smtClean="0"/>
            </a:br>
            <a:r>
              <a:rPr lang="en-GB" sz="2800" smtClean="0">
                <a:solidFill>
                  <a:schemeClr val="accent1"/>
                </a:solidFill>
              </a:rPr>
              <a:t>www.business.mmu.ac.uk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these slides are linked from 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cfpm.org/mres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172450" y="0"/>
            <a:ext cx="971550" cy="1341438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9462" name="Picture 11" descr="mmu_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88913"/>
            <a:ext cx="1576387" cy="1873250"/>
          </a:xfrm>
          <a:noFill/>
        </p:spPr>
      </p:pic>
      <p:pic>
        <p:nvPicPr>
          <p:cNvPr id="19463" name="Picture 4" descr="bulb-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8913"/>
            <a:ext cx="16017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E3498606-0494-4727-B0E5-5A7F6C07A97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(</a:t>
            </a:r>
            <a:r>
              <a:rPr lang="en-GB" sz="3200" smtClean="0">
                <a:solidFill>
                  <a:schemeClr val="bg2"/>
                </a:solidFill>
              </a:rPr>
              <a:t>Potted</a:t>
            </a:r>
            <a:r>
              <a:rPr lang="en-GB" sz="3200" smtClean="0"/>
              <a:t>) History of the “Western Liberal” Tradition of Thought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458200" cy="5059362"/>
          </a:xfrm>
        </p:spPr>
        <p:txBody>
          <a:bodyPr/>
          <a:lstStyle/>
          <a:p>
            <a:pPr eaLnBrk="1" hangingPunct="1"/>
            <a:r>
              <a:rPr lang="en-GB" dirty="0" smtClean="0"/>
              <a:t>Start usually attributed to culture of Ancient Greeks from around 600 BCE</a:t>
            </a:r>
          </a:p>
          <a:p>
            <a:pPr eaLnBrk="1" hangingPunct="1"/>
            <a:r>
              <a:rPr lang="en-GB" dirty="0" smtClean="0"/>
              <a:t>Taken up by Romans (</a:t>
            </a:r>
            <a:r>
              <a:rPr lang="en-GB" dirty="0" smtClean="0">
                <a:solidFill>
                  <a:schemeClr val="bg2"/>
                </a:solidFill>
              </a:rPr>
              <a:t>some aspects</a:t>
            </a:r>
            <a:r>
              <a:rPr lang="en-GB" dirty="0" smtClean="0"/>
              <a:t>)</a:t>
            </a:r>
          </a:p>
          <a:p>
            <a:pPr eaLnBrk="1" hangingPunct="1"/>
            <a:r>
              <a:rPr lang="en-GB" dirty="0" smtClean="0"/>
              <a:t>After Roman empire collapsed, was maintained/developed in the Islamic World</a:t>
            </a:r>
          </a:p>
          <a:p>
            <a:pPr eaLnBrk="1" hangingPunct="1"/>
            <a:r>
              <a:rPr lang="en-GB" dirty="0" smtClean="0"/>
              <a:t>Later re-imported to Western Europe</a:t>
            </a:r>
          </a:p>
          <a:p>
            <a:pPr eaLnBrk="1" hangingPunct="1"/>
            <a:r>
              <a:rPr lang="en-GB" dirty="0" smtClean="0"/>
              <a:t>At different times </a:t>
            </a:r>
            <a:r>
              <a:rPr lang="en-GB" dirty="0" err="1" smtClean="0"/>
              <a:t>nutured</a:t>
            </a:r>
            <a:r>
              <a:rPr lang="en-GB" dirty="0" smtClean="0"/>
              <a:t> in different European Countries</a:t>
            </a:r>
          </a:p>
          <a:p>
            <a:pPr eaLnBrk="1" hangingPunct="1"/>
            <a:r>
              <a:rPr lang="en-GB" dirty="0" smtClean="0"/>
              <a:t>Now in many countries across the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7460FE0B-FE4F-4FBC-AB8A-5527E3E3E51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Original Greek Context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Small, independent but affluent “city states”</a:t>
            </a:r>
          </a:p>
          <a:p>
            <a:pPr eaLnBrk="1" hangingPunct="1"/>
            <a:r>
              <a:rPr lang="en-GB" smtClean="0"/>
              <a:t>Where the citizens discussed court cases, and some decisions collectively</a:t>
            </a:r>
          </a:p>
          <a:p>
            <a:pPr eaLnBrk="1" hangingPunct="1"/>
            <a:r>
              <a:rPr lang="en-GB" smtClean="0"/>
              <a:t>(</a:t>
            </a:r>
            <a:r>
              <a:rPr lang="en-GB" smtClean="0">
                <a:solidFill>
                  <a:schemeClr val="bg2"/>
                </a:solidFill>
              </a:rPr>
              <a:t>the “citizens” did not include women, slaves, outsiders or children</a:t>
            </a:r>
            <a:r>
              <a:rPr lang="en-GB" smtClean="0"/>
              <a:t>)</a:t>
            </a:r>
          </a:p>
          <a:p>
            <a:pPr eaLnBrk="1" hangingPunct="1"/>
            <a:r>
              <a:rPr lang="en-GB" smtClean="0"/>
              <a:t>Thus rhetoric and argument were important</a:t>
            </a:r>
          </a:p>
          <a:p>
            <a:pPr eaLnBrk="1" hangingPunct="1"/>
            <a:r>
              <a:rPr lang="en-GB" smtClean="0"/>
              <a:t>This was a social process</a:t>
            </a:r>
          </a:p>
          <a:p>
            <a:pPr eaLnBrk="1" hangingPunct="1"/>
            <a:r>
              <a:rPr lang="en-GB" smtClean="0"/>
              <a:t>The outcomes of these discussions were important – they had real consequences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9E3A7975-C261-41ED-9317-FAE188D9D2F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132873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(</a:t>
            </a:r>
            <a:r>
              <a:rPr lang="en-GB" sz="2800" dirty="0" smtClean="0">
                <a:solidFill>
                  <a:schemeClr val="bg2"/>
                </a:solidFill>
              </a:rPr>
              <a:t>formal account of the</a:t>
            </a:r>
            <a:r>
              <a:rPr lang="en-GB" sz="2800" dirty="0" smtClean="0"/>
              <a:t>) </a:t>
            </a:r>
            <a:br>
              <a:rPr lang="en-GB" sz="2800" dirty="0" smtClean="0"/>
            </a:br>
            <a:r>
              <a:rPr lang="en-GB" sz="2800" i="1" dirty="0" smtClean="0">
                <a:solidFill>
                  <a:schemeClr val="accent1"/>
                </a:solidFill>
              </a:rPr>
              <a:t>Structure</a:t>
            </a:r>
            <a:r>
              <a:rPr lang="en-GB" sz="2800" dirty="0" smtClean="0"/>
              <a:t> of an argument</a:t>
            </a:r>
            <a:br>
              <a:rPr lang="en-GB" sz="2800" dirty="0" smtClean="0"/>
            </a:br>
            <a:r>
              <a:rPr lang="en-GB" sz="2800" dirty="0" smtClean="0"/>
              <a:t>(</a:t>
            </a:r>
            <a:r>
              <a:rPr lang="en-GB" sz="2800" dirty="0" smtClean="0">
                <a:solidFill>
                  <a:schemeClr val="bg2"/>
                </a:solidFill>
              </a:rPr>
              <a:t>according to these philosophers</a:t>
            </a:r>
            <a:r>
              <a:rPr lang="en-GB" sz="2800" dirty="0" smtClean="0"/>
              <a:t>)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772816"/>
            <a:ext cx="8458200" cy="4679950"/>
          </a:xfrm>
        </p:spPr>
        <p:txBody>
          <a:bodyPr/>
          <a:lstStyle/>
          <a:p>
            <a:pPr eaLnBrk="1" hangingPunct="1"/>
            <a:r>
              <a:rPr lang="en-GB" dirty="0" smtClean="0"/>
              <a:t>You start with a number of statements which are agreed with – the </a:t>
            </a:r>
            <a:r>
              <a:rPr lang="en-GB" i="1" dirty="0" smtClean="0">
                <a:solidFill>
                  <a:schemeClr val="accent1"/>
                </a:solidFill>
              </a:rPr>
              <a:t>premises</a:t>
            </a:r>
          </a:p>
          <a:p>
            <a:pPr eaLnBrk="1" hangingPunct="1"/>
            <a:r>
              <a:rPr lang="en-GB" dirty="0" smtClean="0"/>
              <a:t>Repeatedly you:</a:t>
            </a:r>
          </a:p>
          <a:p>
            <a:pPr lvl="1" eaLnBrk="1" hangingPunct="1"/>
            <a:r>
              <a:rPr lang="en-GB" dirty="0" smtClean="0"/>
              <a:t>Make a statement that is a consequence of already established statements (</a:t>
            </a:r>
            <a:r>
              <a:rPr lang="en-GB" dirty="0" smtClean="0">
                <a:solidFill>
                  <a:schemeClr val="bg2"/>
                </a:solidFill>
              </a:rPr>
              <a:t>which are the premises </a:t>
            </a:r>
            <a:r>
              <a:rPr lang="en-GB" i="1" dirty="0" smtClean="0">
                <a:solidFill>
                  <a:schemeClr val="bg2"/>
                </a:solidFill>
              </a:rPr>
              <a:t>plus</a:t>
            </a:r>
            <a:r>
              <a:rPr lang="en-GB" dirty="0" smtClean="0">
                <a:solidFill>
                  <a:schemeClr val="bg2"/>
                </a:solidFill>
              </a:rPr>
              <a:t> the previously established statements using this step</a:t>
            </a:r>
            <a:r>
              <a:rPr lang="en-GB" dirty="0" smtClean="0"/>
              <a:t>) – the </a:t>
            </a:r>
            <a:r>
              <a:rPr lang="en-GB" dirty="0" smtClean="0">
                <a:solidFill>
                  <a:schemeClr val="accent1"/>
                </a:solidFill>
              </a:rPr>
              <a:t>argument steps</a:t>
            </a:r>
            <a:endParaRPr lang="en-GB" i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GB" dirty="0" smtClean="0"/>
              <a:t>Until you get to the statement you wanted – the </a:t>
            </a:r>
            <a:r>
              <a:rPr lang="en-GB" i="1" dirty="0" smtClean="0">
                <a:solidFill>
                  <a:schemeClr val="tx2"/>
                </a:solidFill>
              </a:rPr>
              <a:t>conclusion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Structure of an Argument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C149CD65-6690-477E-BDE7-830F1BE9C95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2396114" y="2413484"/>
            <a:ext cx="1512168" cy="1166937"/>
            <a:chOff x="2180090" y="2413484"/>
            <a:chExt cx="1512168" cy="1166937"/>
          </a:xfrm>
        </p:grpSpPr>
        <p:sp>
          <p:nvSpPr>
            <p:cNvPr id="9" name="Rectangle 8"/>
            <p:cNvSpPr/>
            <p:nvPr/>
          </p:nvSpPr>
          <p:spPr bwMode="auto">
            <a:xfrm>
              <a:off x="2987824" y="2564904"/>
              <a:ext cx="704434" cy="590873"/>
            </a:xfrm>
            <a:prstGeom prst="rect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Arrow Connector 12"/>
            <p:cNvCxnSpPr>
              <a:stCxn id="6" idx="3"/>
            </p:cNvCxnSpPr>
            <p:nvPr/>
          </p:nvCxnSpPr>
          <p:spPr bwMode="auto">
            <a:xfrm>
              <a:off x="2195737" y="2413484"/>
              <a:ext cx="1008110" cy="31024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7" idx="3"/>
            </p:cNvCxnSpPr>
            <p:nvPr/>
          </p:nvCxnSpPr>
          <p:spPr bwMode="auto">
            <a:xfrm flipV="1">
              <a:off x="2180090" y="2996952"/>
              <a:ext cx="1023758" cy="5834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180090" y="2860341"/>
            <a:ext cx="3168352" cy="2016224"/>
            <a:chOff x="1964066" y="2860341"/>
            <a:chExt cx="3168352" cy="2016224"/>
          </a:xfrm>
        </p:grpSpPr>
        <p:sp>
          <p:nvSpPr>
            <p:cNvPr id="10" name="Rectangle 9"/>
            <p:cNvSpPr/>
            <p:nvPr/>
          </p:nvSpPr>
          <p:spPr bwMode="auto">
            <a:xfrm>
              <a:off x="4427984" y="3861048"/>
              <a:ext cx="704434" cy="590873"/>
            </a:xfrm>
            <a:prstGeom prst="rect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Arrow Connector 16"/>
            <p:cNvCxnSpPr>
              <a:stCxn id="8" idx="3"/>
              <a:endCxn id="10" idx="1"/>
            </p:cNvCxnSpPr>
            <p:nvPr/>
          </p:nvCxnSpPr>
          <p:spPr bwMode="auto">
            <a:xfrm flipV="1">
              <a:off x="1964066" y="4156485"/>
              <a:ext cx="2463918" cy="72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9" idx="3"/>
            </p:cNvCxnSpPr>
            <p:nvPr/>
          </p:nvCxnSpPr>
          <p:spPr bwMode="auto">
            <a:xfrm>
              <a:off x="3908282" y="2860341"/>
              <a:ext cx="879742" cy="100070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139243" y="1268760"/>
            <a:ext cx="1468672" cy="3903241"/>
            <a:chOff x="923219" y="1268760"/>
            <a:chExt cx="1468672" cy="3903241"/>
          </a:xfrm>
        </p:grpSpPr>
        <p:grpSp>
          <p:nvGrpSpPr>
            <p:cNvPr id="30" name="Group 29"/>
            <p:cNvGrpSpPr/>
            <p:nvPr/>
          </p:nvGrpSpPr>
          <p:grpSpPr>
            <a:xfrm>
              <a:off x="1259632" y="2118047"/>
              <a:ext cx="720081" cy="3053954"/>
              <a:chOff x="1259632" y="2118047"/>
              <a:chExt cx="720081" cy="3053954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275279" y="2118047"/>
                <a:ext cx="704434" cy="590873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259632" y="3284984"/>
                <a:ext cx="704434" cy="590873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259632" y="4581128"/>
                <a:ext cx="704434" cy="590873"/>
              </a:xfrm>
              <a:prstGeom prst="rect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923219" y="1268760"/>
              <a:ext cx="14686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1"/>
                  </a:solidFill>
                </a:rPr>
                <a:t>Premises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124306" y="2175247"/>
            <a:ext cx="3472030" cy="1981238"/>
            <a:chOff x="3908282" y="2175247"/>
            <a:chExt cx="3472030" cy="1981238"/>
          </a:xfrm>
        </p:grpSpPr>
        <p:grpSp>
          <p:nvGrpSpPr>
            <p:cNvPr id="27" name="Group 26"/>
            <p:cNvGrpSpPr/>
            <p:nvPr/>
          </p:nvGrpSpPr>
          <p:grpSpPr>
            <a:xfrm>
              <a:off x="3908282" y="2852936"/>
              <a:ext cx="3024336" cy="1303549"/>
              <a:chOff x="3908282" y="2852936"/>
              <a:chExt cx="3024336" cy="1303549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6228184" y="2852936"/>
                <a:ext cx="704434" cy="59087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4" name="Straight Arrow Connector 23"/>
              <p:cNvCxnSpPr>
                <a:stCxn id="10" idx="3"/>
              </p:cNvCxnSpPr>
              <p:nvPr/>
            </p:nvCxnSpPr>
            <p:spPr bwMode="auto">
              <a:xfrm flipV="1">
                <a:off x="5348442" y="3284984"/>
                <a:ext cx="1095766" cy="871501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>
                <a:stCxn id="9" idx="3"/>
              </p:cNvCxnSpPr>
              <p:nvPr/>
            </p:nvCxnSpPr>
            <p:spPr bwMode="auto">
              <a:xfrm>
                <a:off x="3908282" y="2860341"/>
                <a:ext cx="2535926" cy="208619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5669586" y="2175247"/>
              <a:ext cx="17107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tx2"/>
                  </a:solidFill>
                </a:rPr>
                <a:t>Conclusion</a:t>
              </a:r>
              <a:endParaRPr lang="en-GB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699792" y="3212976"/>
            <a:ext cx="3456384" cy="3269977"/>
            <a:chOff x="2483768" y="3212976"/>
            <a:chExt cx="3456384" cy="3269977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483768" y="5661248"/>
              <a:ext cx="216024" cy="216024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7" name="Straight Arrow Connector 36"/>
            <p:cNvCxnSpPr>
              <a:stCxn id="35" idx="0"/>
            </p:cNvCxnSpPr>
            <p:nvPr/>
          </p:nvCxnSpPr>
          <p:spPr bwMode="auto">
            <a:xfrm rot="16200000" flipV="1">
              <a:off x="2105726" y="5175194"/>
              <a:ext cx="864096" cy="108012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Rectangle 43"/>
            <p:cNvSpPr/>
            <p:nvPr/>
          </p:nvSpPr>
          <p:spPr bwMode="auto">
            <a:xfrm>
              <a:off x="3347864" y="5661248"/>
              <a:ext cx="216024" cy="216024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355976" y="5661248"/>
              <a:ext cx="216024" cy="216024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724128" y="5661248"/>
              <a:ext cx="216024" cy="216024"/>
            </a:xfrm>
            <a:prstGeom prst="rect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rot="16200000" flipV="1">
              <a:off x="2141730" y="4347102"/>
              <a:ext cx="2448272" cy="18002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endCxn id="10" idx="2"/>
            </p:cNvCxnSpPr>
            <p:nvPr/>
          </p:nvCxnSpPr>
          <p:spPr bwMode="auto">
            <a:xfrm rot="5400000" flipH="1" flipV="1">
              <a:off x="4233455" y="4898479"/>
              <a:ext cx="1209327" cy="316213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rot="5400000" flipH="1" flipV="1">
              <a:off x="4878034" y="4599130"/>
              <a:ext cx="2016224" cy="108012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2699792" y="6021288"/>
              <a:ext cx="2974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2"/>
                  </a:solidFill>
                </a:rPr>
                <a:t>Implicit Assumptions</a:t>
              </a:r>
              <a:endParaRPr lang="en-GB" dirty="0">
                <a:solidFill>
                  <a:schemeClr val="bg2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347864" y="1700808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Argument Steps</a:t>
            </a: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6452DCFE-04AE-446A-B40E-0BC7FD9D91F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accent1"/>
                </a:solidFill>
              </a:rPr>
              <a:t>Exercise 1</a:t>
            </a:r>
            <a:r>
              <a:rPr lang="en-GB" sz="3200" dirty="0" smtClean="0"/>
              <a:t>: identifying parts of arguments (</a:t>
            </a:r>
            <a:r>
              <a:rPr lang="en-GB" sz="3200" dirty="0" smtClean="0">
                <a:solidFill>
                  <a:schemeClr val="bg2"/>
                </a:solidFill>
              </a:rPr>
              <a:t>again but its hard</a:t>
            </a:r>
            <a:r>
              <a:rPr lang="en-GB" sz="3200" dirty="0" smtClean="0"/>
              <a:t>)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58200" cy="3978275"/>
          </a:xfrm>
        </p:spPr>
        <p:txBody>
          <a:bodyPr/>
          <a:lstStyle/>
          <a:p>
            <a:pPr marL="609600" indent="-609600" eaLnBrk="1" hangingPunct="1"/>
            <a:r>
              <a:rPr lang="en-GB" dirty="0" smtClean="0"/>
              <a:t>In groups of two or three…</a:t>
            </a:r>
          </a:p>
          <a:p>
            <a:pPr marL="609600" indent="-609600" eaLnBrk="1" hangingPunct="1"/>
            <a:r>
              <a:rPr lang="en-GB" dirty="0" smtClean="0"/>
              <a:t>Choose some of the example arguments on the sheet, and see if you can identify: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The Conclusion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Any premises (</a:t>
            </a:r>
            <a:r>
              <a:rPr lang="en-GB" dirty="0" smtClean="0">
                <a:solidFill>
                  <a:schemeClr val="bg2"/>
                </a:solidFill>
              </a:rPr>
              <a:t>the starting points</a:t>
            </a:r>
            <a:r>
              <a:rPr lang="en-GB" dirty="0" smtClean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The Intermediate argumentative steps (</a:t>
            </a:r>
            <a:r>
              <a:rPr lang="en-GB" dirty="0" smtClean="0">
                <a:solidFill>
                  <a:schemeClr val="bg2"/>
                </a:solidFill>
              </a:rPr>
              <a:t>if any</a:t>
            </a:r>
            <a:r>
              <a:rPr lang="en-GB" dirty="0" smtClean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Any unmentioned (</a:t>
            </a:r>
            <a:r>
              <a:rPr lang="en-GB" dirty="0" smtClean="0">
                <a:solidFill>
                  <a:schemeClr val="bg2"/>
                </a:solidFill>
              </a:rPr>
              <a:t>implicit/hidden</a:t>
            </a:r>
            <a:r>
              <a:rPr lang="en-GB" dirty="0" smtClean="0"/>
              <a:t>) assumptions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1E2A7DD6-DB83-47CA-8B3A-2F7BFA59732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Limitations on acceptable argument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458200" cy="5399087"/>
          </a:xfrm>
        </p:spPr>
        <p:txBody>
          <a:bodyPr/>
          <a:lstStyle/>
          <a:p>
            <a:pPr eaLnBrk="1" hangingPunct="1"/>
            <a:r>
              <a:rPr lang="en-GB" dirty="0" smtClean="0"/>
              <a:t>Some philosophers (</a:t>
            </a:r>
            <a:r>
              <a:rPr lang="en-GB" dirty="0" smtClean="0">
                <a:solidFill>
                  <a:schemeClr val="bg2"/>
                </a:solidFill>
              </a:rPr>
              <a:t>and others</a:t>
            </a:r>
            <a:r>
              <a:rPr lang="en-GB" dirty="0" smtClean="0"/>
              <a:t>) sought to establish norms as to what kinds of argument were </a:t>
            </a:r>
            <a:r>
              <a:rPr lang="en-GB" b="1" i="1" dirty="0" smtClean="0">
                <a:solidFill>
                  <a:schemeClr val="hlink"/>
                </a:solidFill>
              </a:rPr>
              <a:t>not</a:t>
            </a:r>
            <a:r>
              <a:rPr lang="en-GB" dirty="0" smtClean="0"/>
              <a:t> acceptable</a:t>
            </a:r>
          </a:p>
          <a:p>
            <a:pPr eaLnBrk="1" hangingPunct="1"/>
            <a:r>
              <a:rPr lang="en-GB" dirty="0" smtClean="0"/>
              <a:t>And thus improve the decision making (</a:t>
            </a:r>
            <a:r>
              <a:rPr lang="en-GB" dirty="0" smtClean="0">
                <a:solidFill>
                  <a:schemeClr val="bg2"/>
                </a:solidFill>
              </a:rPr>
              <a:t>by avoiding arriving at bad conclusions</a:t>
            </a:r>
            <a:r>
              <a:rPr lang="en-GB" dirty="0" smtClean="0"/>
              <a:t>)</a:t>
            </a:r>
          </a:p>
          <a:p>
            <a:pPr eaLnBrk="1" hangingPunct="1"/>
            <a:r>
              <a:rPr lang="en-GB" dirty="0" smtClean="0"/>
              <a:t>E.g. </a:t>
            </a:r>
            <a:r>
              <a:rPr lang="en-GB" i="1" dirty="0" smtClean="0"/>
              <a:t>Don’t believe Jim – he’s a pervert</a:t>
            </a:r>
            <a:r>
              <a:rPr lang="en-GB" dirty="0" smtClean="0"/>
              <a:t>!</a:t>
            </a:r>
          </a:p>
          <a:p>
            <a:pPr eaLnBrk="1" hangingPunct="1"/>
            <a:r>
              <a:rPr lang="en-GB" dirty="0" smtClean="0"/>
              <a:t>These kinds of bad argument later came to be called </a:t>
            </a:r>
            <a:r>
              <a:rPr lang="en-GB" i="1" dirty="0" smtClean="0">
                <a:solidFill>
                  <a:schemeClr val="accent1"/>
                </a:solidFill>
              </a:rPr>
              <a:t>fallacies</a:t>
            </a:r>
          </a:p>
          <a:p>
            <a:pPr eaLnBrk="1" hangingPunct="1"/>
            <a:r>
              <a:rPr lang="en-GB" dirty="0" smtClean="0"/>
              <a:t>They can be seen as the weakest, negative constraint upon discussion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18858A71-0841-452B-B73E-9717D2BD9D88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Exercise 2</a:t>
            </a:r>
            <a:r>
              <a:rPr lang="en-GB" smtClean="0"/>
              <a:t>: Judging arguments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753"/>
            <a:ext cx="8458200" cy="5204048"/>
          </a:xfrm>
        </p:spPr>
        <p:txBody>
          <a:bodyPr/>
          <a:lstStyle/>
          <a:p>
            <a:pPr marL="609600" indent="-609600" eaLnBrk="1" hangingPunct="1"/>
            <a:r>
              <a:rPr lang="en-GB" dirty="0" smtClean="0"/>
              <a:t>In groups of two or three</a:t>
            </a:r>
          </a:p>
          <a:p>
            <a:pPr marL="609600" indent="-609600" eaLnBrk="1" hangingPunct="1"/>
            <a:r>
              <a:rPr lang="en-GB" dirty="0" smtClean="0"/>
              <a:t>Look at some of the arguments on the sheet, and decide for each 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If you think it has </a:t>
            </a:r>
            <a:r>
              <a:rPr lang="en-GB" dirty="0" smtClean="0">
                <a:solidFill>
                  <a:schemeClr val="accent1"/>
                </a:solidFill>
              </a:rPr>
              <a:t>good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chemeClr val="tx2"/>
                </a:solidFill>
              </a:rPr>
              <a:t>bad</a:t>
            </a:r>
            <a:r>
              <a:rPr lang="en-GB" dirty="0" smtClean="0"/>
              <a:t> argument steps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Whether you agree with its conclusion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GB" dirty="0" smtClean="0"/>
              <a:t>Whether you agree with its assumptions</a:t>
            </a:r>
          </a:p>
          <a:p>
            <a:pPr marL="590550" indent="-533400" eaLnBrk="1" hangingPunct="1"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Remember</a:t>
            </a:r>
            <a:r>
              <a:rPr lang="en-GB" dirty="0" smtClean="0"/>
              <a:t> because the assumptions could be wrong it could have:</a:t>
            </a:r>
          </a:p>
          <a:p>
            <a:pPr marL="990600" lvl="1" indent="-533400" eaLnBrk="1" hangingPunct="1"/>
            <a:r>
              <a:rPr lang="en-GB" dirty="0" smtClean="0">
                <a:solidFill>
                  <a:schemeClr val="accent1"/>
                </a:solidFill>
              </a:rPr>
              <a:t>good</a:t>
            </a:r>
            <a:r>
              <a:rPr lang="en-GB" dirty="0" smtClean="0"/>
              <a:t> argument steps with a </a:t>
            </a:r>
            <a:r>
              <a:rPr lang="en-GB" dirty="0" smtClean="0">
                <a:solidFill>
                  <a:schemeClr val="tx2"/>
                </a:solidFill>
              </a:rPr>
              <a:t>bad</a:t>
            </a:r>
            <a:r>
              <a:rPr lang="en-GB" dirty="0" smtClean="0"/>
              <a:t> conclusion </a:t>
            </a:r>
          </a:p>
          <a:p>
            <a:pPr marL="990600" lvl="1" indent="-533400" eaLnBrk="1" hangingPunct="1"/>
            <a:r>
              <a:rPr lang="en-GB" dirty="0" smtClean="0">
                <a:solidFill>
                  <a:schemeClr val="tx2"/>
                </a:solidFill>
              </a:rPr>
              <a:t>bad</a:t>
            </a:r>
            <a:r>
              <a:rPr lang="en-GB" dirty="0" smtClean="0"/>
              <a:t> argument steps with a </a:t>
            </a:r>
            <a:r>
              <a:rPr lang="en-GB" dirty="0" smtClean="0">
                <a:solidFill>
                  <a:schemeClr val="accent1"/>
                </a:solidFill>
              </a:rPr>
              <a:t>good</a:t>
            </a:r>
            <a:r>
              <a:rPr lang="en-GB" dirty="0" smtClean="0"/>
              <a:t> conclusion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Kinds of Bad Argument?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starting with bad premises</a:t>
            </a:r>
          </a:p>
          <a:p>
            <a:r>
              <a:rPr lang="en-GB" dirty="0" smtClean="0"/>
              <a:t>sequence meaning cause</a:t>
            </a:r>
          </a:p>
          <a:p>
            <a:r>
              <a:rPr lang="en-GB" dirty="0" smtClean="0"/>
              <a:t>reverse logic</a:t>
            </a:r>
          </a:p>
          <a:p>
            <a:r>
              <a:rPr lang="en-GB" dirty="0" smtClean="0"/>
              <a:t>appeal to authority/experience</a:t>
            </a:r>
          </a:p>
          <a:p>
            <a:r>
              <a:rPr lang="en-GB" dirty="0" smtClean="0"/>
              <a:t>majorities are right</a:t>
            </a:r>
          </a:p>
          <a:p>
            <a:r>
              <a:rPr lang="en-GB" dirty="0" smtClean="0"/>
              <a:t>over generalising</a:t>
            </a:r>
          </a:p>
          <a:p>
            <a:r>
              <a:rPr lang="en-GB" dirty="0" smtClean="0"/>
              <a:t>stereotyping – using people’s biases</a:t>
            </a:r>
          </a:p>
          <a:p>
            <a:r>
              <a:rPr lang="en-GB" dirty="0" smtClean="0"/>
              <a:t>failure to mention the full picture</a:t>
            </a:r>
          </a:p>
          <a:p>
            <a:r>
              <a:rPr lang="en-GB" dirty="0" smtClean="0"/>
              <a:t>arguing from non-</a:t>
            </a:r>
            <a:r>
              <a:rPr lang="en-GB" dirty="0" err="1" smtClean="0"/>
              <a:t>existance</a:t>
            </a:r>
            <a:endParaRPr lang="en-GB" dirty="0" smtClean="0"/>
          </a:p>
          <a:p>
            <a:r>
              <a:rPr lang="en-GB" dirty="0" smtClean="0"/>
              <a:t>circular arguing</a:t>
            </a:r>
          </a:p>
          <a:p>
            <a:r>
              <a:rPr lang="en-GB" dirty="0" smtClean="0"/>
              <a:t>pure emotion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Critical thinking, session 1: </a:t>
            </a:r>
            <a:r>
              <a:rPr lang="en-GB" i="1" smtClean="0"/>
              <a:t>about argument</a:t>
            </a:r>
            <a:r>
              <a:rPr lang="en-GB" smtClean="0"/>
              <a:t>,  MMUBS Mres Induction, http://cfpm.org/mres slide-</a:t>
            </a:r>
            <a:fld id="{C149CD65-6690-477E-BDE7-830F1BE9C95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17414</TotalTime>
  <Words>1503</Words>
  <Application>Microsoft Macintosh PowerPoint</Application>
  <PresentationFormat>On-screen Show (4:3)</PresentationFormat>
  <Paragraphs>156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becpm</vt:lpstr>
      <vt:lpstr>Critical thinking I:  More About Argument </vt:lpstr>
      <vt:lpstr>(Potted) History of the “Western Liberal” Tradition of Thought</vt:lpstr>
      <vt:lpstr>The Original Greek Context</vt:lpstr>
      <vt:lpstr>(formal account of the)  Structure of an argument (according to these philosophers)</vt:lpstr>
      <vt:lpstr>the Structure of an Argument</vt:lpstr>
      <vt:lpstr>Exercise 1: identifying parts of arguments (again but its hard)</vt:lpstr>
      <vt:lpstr>Limitations on acceptable argument</vt:lpstr>
      <vt:lpstr>Exercise 2: Judging arguments</vt:lpstr>
      <vt:lpstr>Kinds of Bad Argument?</vt:lpstr>
      <vt:lpstr>Making an Argument more Rigorous</vt:lpstr>
      <vt:lpstr>The adversarial approach</vt:lpstr>
      <vt:lpstr>Common attacking criticisms of arguments</vt:lpstr>
      <vt:lpstr>Exercise 3: attacking some arguments</vt:lpstr>
      <vt:lpstr>Internalising the adversarial process</vt:lpstr>
      <vt:lpstr>Exercise 4: attacking arguments you agree with</vt:lpstr>
      <vt:lpstr>Exercise 5: arguing with someone</vt:lpstr>
      <vt:lpstr>Conclusion</vt:lpstr>
      <vt:lpstr>PowerPoint Presentation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163</cp:revision>
  <dcterms:created xsi:type="dcterms:W3CDTF">2002-08-05T14:16:21Z</dcterms:created>
  <dcterms:modified xsi:type="dcterms:W3CDTF">2013-10-10T13:39:33Z</dcterms:modified>
</cp:coreProperties>
</file>