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3" r:id="rId5"/>
    <p:sldId id="284" r:id="rId6"/>
    <p:sldId id="282" r:id="rId7"/>
    <p:sldId id="274" r:id="rId8"/>
    <p:sldId id="275" r:id="rId9"/>
    <p:sldId id="276" r:id="rId10"/>
    <p:sldId id="263" r:id="rId11"/>
    <p:sldId id="266" r:id="rId12"/>
    <p:sldId id="277" r:id="rId13"/>
    <p:sldId id="260" r:id="rId14"/>
    <p:sldId id="261" r:id="rId15"/>
    <p:sldId id="262" r:id="rId16"/>
    <p:sldId id="272" r:id="rId17"/>
    <p:sldId id="264" r:id="rId18"/>
    <p:sldId id="278" r:id="rId19"/>
    <p:sldId id="279" r:id="rId20"/>
    <p:sldId id="280" r:id="rId21"/>
    <p:sldId id="267" r:id="rId22"/>
    <p:sldId id="281" r:id="rId23"/>
    <p:sldId id="273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 autoAdjust="0"/>
    <p:restoredTop sz="94539" autoAdjust="0"/>
  </p:normalViewPr>
  <p:slideViewPr>
    <p:cSldViewPr>
      <p:cViewPr varScale="1">
        <p:scale>
          <a:sx n="91" d="100"/>
          <a:sy n="91" d="100"/>
        </p:scale>
        <p:origin x="-1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/>
            </a:lvl1pPr>
          </a:lstStyle>
          <a:p>
            <a:pPr>
              <a:defRPr/>
            </a:pPr>
            <a:fld id="{078FB7F7-77AC-4338-83F5-D2CE7FCAB5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0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C3FC8E6-8A1B-43CC-B5B9-F162A4ED69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979EA-A4CD-4422-989E-6E7163ABC815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4F862-B59A-4CAE-9FA5-A182473C2DDD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75790-CD59-4EBE-B2C1-7D18404199D9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1D63F-8285-46F5-8C96-4E64A4B99B1E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927F6-1D53-42C3-A2A5-CAE8218D922B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34514-235D-4116-B471-C0C3290F99B8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DBC359-A64E-4F17-825B-6DE7CAF586C2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AB0F8F-219B-492A-9B82-AA23F481276B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018F4-B87D-41A1-94E4-1E975D298492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1F224-521B-4884-8D2A-5686FDB397D6}" type="slidenum">
              <a:rPr lang="en-GB" smtClean="0"/>
              <a:pPr/>
              <a:t>18</a:t>
            </a:fld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43ED6B-C53B-436E-96FB-B3128951C8C3}" type="slidenum">
              <a:rPr lang="en-GB" smtClean="0"/>
              <a:pPr/>
              <a:t>19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41ACF-B462-4475-97CA-128BDCFC97C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6F5387-36DC-4EC1-96F0-29501520B6AA}" type="slidenum">
              <a:rPr lang="en-GB" smtClean="0"/>
              <a:pPr/>
              <a:t>20</a:t>
            </a:fld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B1475-4DA7-4227-9B03-3E8993C9E42C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5DD7C-383F-4B3A-A775-CA549235DF90}" type="slidenum">
              <a:rPr lang="en-GB" smtClean="0"/>
              <a:pPr/>
              <a:t>22</a:t>
            </a:fld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EF64D-0BA8-454D-9E7F-88D49F071E95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A7182-E38E-421D-BE5D-0426FFAE280D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43F89-A9AC-4AD9-8A89-D0ECCFC5528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2A1AD-F9F1-4F14-AECC-F0076D6B5392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29808-4F15-4C86-BE0A-4019A116C47E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4C801-085C-4F2A-8FED-29E7EE840642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007DF-EA30-4F49-92ED-D82B4D8DA04D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A2425-7730-4D04-9873-B2CBB138ABA9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</a:t>
            </a:r>
            <a:r>
              <a:rPr lang="en-GB" err="1"/>
              <a:t>MRes</a:t>
            </a:r>
            <a:r>
              <a:rPr lang="en-GB"/>
              <a:t>, http://cfpm.org/mres slide-</a:t>
            </a:r>
            <a:fld id="{A768E82F-CB84-4470-B18D-FEE6FEBC38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F4CC4938-E3CE-47F9-9635-582CD5A537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6C8040B2-9B64-4D08-B909-4004A5B177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thinking: </a:t>
            </a:r>
            <a:r>
              <a:rPr lang="en-GB" i="1"/>
              <a:t>developing skills in reading journal articles</a:t>
            </a:r>
            <a:r>
              <a:rPr lang="en-GB"/>
              <a:t>,  MMUBS Mres Induction, 6th October 2003, http://cfpm.org/mres slide-</a:t>
            </a:r>
            <a:fld id="{B0FA18C7-0857-4F1D-9307-FC3AEE802C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</a:t>
            </a:r>
            <a:r>
              <a:rPr lang="en-GB" err="1"/>
              <a:t>MRes</a:t>
            </a:r>
            <a:r>
              <a:rPr lang="en-GB"/>
              <a:t>, http://cfpm.org/mres slide-</a:t>
            </a:r>
            <a:fld id="{4F0D146E-C286-434E-80C1-5D323B6E59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0116085A-E4F2-4C81-B457-56EE0D9ADB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B61F36AF-6008-4D97-B16A-1D66D43EB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80C04437-AC16-419E-997C-C8D48829D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895FF785-2577-40AB-91EC-6578421860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5DFB04E4-60BF-455F-AE3B-27D2F97943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2DA32481-5FC8-4B53-BF21-00888EEAA4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02518256-2CCA-48D9-8D80-555A33118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899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</a:t>
            </a:r>
            <a:r>
              <a:rPr lang="en-GB" err="1"/>
              <a:t>MRes</a:t>
            </a:r>
            <a:r>
              <a:rPr lang="en-GB"/>
              <a:t>, http://cfpm.org/mres slide-</a:t>
            </a:r>
            <a:fld id="{A055217D-78B4-4627-8B1B-092C4698AD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6" descr="mmu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152400"/>
            <a:ext cx="7889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b="0" smtClean="0"/>
              <a:t>Critical thinking II </a:t>
            </a:r>
            <a:br>
              <a:rPr lang="en-US" sz="3200" b="0" smtClean="0"/>
            </a:br>
            <a:r>
              <a:rPr lang="en-US" sz="3200" i="1" smtClean="0">
                <a:solidFill>
                  <a:schemeClr val="accent1"/>
                </a:solidFill>
              </a:rPr>
              <a:t>Authority and dissent</a:t>
            </a:r>
            <a:endParaRPr lang="en-GB" sz="3200" i="1" smtClean="0">
              <a:solidFill>
                <a:schemeClr val="accent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052888"/>
            <a:ext cx="7239000" cy="17526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MMUBS MRes</a:t>
            </a:r>
          </a:p>
          <a:p>
            <a:pPr eaLnBrk="1" hangingPunct="1"/>
            <a:r>
              <a:rPr lang="en-GB" sz="2400" smtClean="0">
                <a:solidFill>
                  <a:schemeClr val="bg2"/>
                </a:solidFill>
              </a:rPr>
              <a:t>(slides available at cfpm.org/mres)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CB1AFDFC-AC77-4313-9727-F03862C4B418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Exercise 2: </a:t>
            </a:r>
            <a:r>
              <a:rPr lang="en-GB" smtClean="0">
                <a:solidFill>
                  <a:schemeClr val="accent1"/>
                </a:solidFill>
              </a:rPr>
              <a:t>judging papers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6113"/>
            <a:ext cx="84582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In small groups (2 or 3)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Look at the example papers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Decide: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</a:t>
            </a:r>
            <a:r>
              <a:rPr lang="en-GB" i="1" smtClean="0">
                <a:solidFill>
                  <a:schemeClr val="accent2"/>
                </a:solidFill>
              </a:rPr>
              <a:t>degree of trust</a:t>
            </a:r>
            <a:r>
              <a:rPr lang="en-GB" smtClean="0"/>
              <a:t> one might put in them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what</a:t>
            </a:r>
            <a:r>
              <a:rPr lang="en-GB" smtClean="0"/>
              <a:t> indicators give clues to their reliability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why</a:t>
            </a:r>
            <a:r>
              <a:rPr lang="en-GB" smtClean="0"/>
              <a:t> one trusts some more than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how</a:t>
            </a:r>
            <a:r>
              <a:rPr lang="en-GB" smtClean="0"/>
              <a:t> one might check out the information or the source further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6C0F9380-9CB1-46CA-AE51-DA7D16121067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But…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All quickly judged indicators can be counterfeited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And these indicators can be used to keep outsiders and dissenters away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If your very fundamental assumptions are wrong, this could lead you to misjudge all subsequent sources and statements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Sometimes whole cultures (</a:t>
            </a:r>
            <a:r>
              <a:rPr lang="en-GB" smtClean="0">
                <a:solidFill>
                  <a:schemeClr val="bg2"/>
                </a:solidFill>
              </a:rPr>
              <a:t>including their academics</a:t>
            </a:r>
            <a:r>
              <a:rPr lang="en-GB" smtClean="0"/>
              <a:t>) have mistakenly rejected knowledge (</a:t>
            </a:r>
            <a:r>
              <a:rPr lang="en-GB" smtClean="0">
                <a:solidFill>
                  <a:schemeClr val="bg2"/>
                </a:solidFill>
              </a:rPr>
              <a:t>later shown to be correct</a:t>
            </a:r>
            <a:r>
              <a:rPr lang="en-GB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thinking: </a:t>
            </a:r>
            <a:r>
              <a:rPr lang="en-GB" i="1" smtClean="0"/>
              <a:t>developing skills in reading journal articles</a:t>
            </a:r>
            <a:r>
              <a:rPr lang="en-GB" smtClean="0"/>
              <a:t>,  MMUBS Mres Induction, 6th October 2003, http://cfpm.org/mres slide-</a:t>
            </a:r>
            <a:fld id="{5A5DDFCC-55F1-42CF-9BF6-D0E1258FB670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One way of thinking about how to </a:t>
            </a:r>
            <a:r>
              <a:rPr lang="en-GB" sz="3200" smtClean="0">
                <a:solidFill>
                  <a:schemeClr val="accent1"/>
                </a:solidFill>
              </a:rPr>
              <a:t>read</a:t>
            </a:r>
            <a:r>
              <a:rPr lang="en-GB" sz="3200" smtClean="0"/>
              <a:t> &amp; </a:t>
            </a:r>
            <a:r>
              <a:rPr lang="en-GB" sz="3200" smtClean="0">
                <a:solidFill>
                  <a:schemeClr val="accent2"/>
                </a:solidFill>
              </a:rPr>
              <a:t>analyse</a:t>
            </a:r>
            <a:r>
              <a:rPr lang="en-GB" sz="3200" smtClean="0"/>
              <a:t> a journal article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2875"/>
            <a:ext cx="84582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It is like a court room (</a:t>
            </a:r>
            <a:r>
              <a:rPr lang="en-GB" smtClean="0">
                <a:solidFill>
                  <a:schemeClr val="bg2"/>
                </a:solidFill>
              </a:rPr>
              <a:t>but where you play all the active parts yourself in turn</a:t>
            </a:r>
            <a:r>
              <a:rPr lang="en-GB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journal article is in the dock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You seriously consider the case for the defence (</a:t>
            </a:r>
            <a:r>
              <a:rPr lang="en-GB" smtClean="0">
                <a:solidFill>
                  <a:schemeClr val="bg2"/>
                </a:solidFill>
              </a:rPr>
              <a:t>the paper’s strengths</a:t>
            </a:r>
            <a:r>
              <a:rPr lang="en-GB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You seriously consider the case for the prosecution (</a:t>
            </a:r>
            <a:r>
              <a:rPr lang="en-GB" smtClean="0">
                <a:solidFill>
                  <a:schemeClr val="bg2"/>
                </a:solidFill>
              </a:rPr>
              <a:t>the paper’s weaknesses</a:t>
            </a:r>
            <a:r>
              <a:rPr lang="en-GB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You come to a final judgement on it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sentence is whether you: forget it; remember it; takes notes on it; cite it;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6A3E1C4D-2745-422B-9969-A6A14695100D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Role of Academics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Some groups of people are specifically employed to seek out the truth independent of their own immediate interests, e.g.: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investigative police, coroners, judges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juries and other committees of inquiry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investigative reporters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i="1" smtClean="0">
                <a:solidFill>
                  <a:schemeClr val="bg2"/>
                </a:solidFill>
              </a:rPr>
              <a:t>Some questions for discussion: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Are academics such a group?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Does society expect them to be such a group?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Do academics see themselves as having such an obligation?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Are different kinds of academic different in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E02061D7-E57F-40C8-9266-35E666CB33F3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What might the “extra” obligations on academics consist of? (</a:t>
            </a:r>
            <a:r>
              <a:rPr lang="en-GB" sz="3200" smtClean="0">
                <a:solidFill>
                  <a:schemeClr val="bg2"/>
                </a:solidFill>
              </a:rPr>
              <a:t>discuss</a:t>
            </a:r>
            <a:r>
              <a:rPr lang="en-GB" sz="3200" smtClean="0"/>
              <a:t>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4582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Not to deliberately claim something they think is false?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try and find out what is true?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discover “useful” techniques/suggestions (regardless of truth)?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collectively check/verify claims and theories?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ensure that both sides of an argument are presented?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question assumptions?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contribute intelligent and interesting ideas?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be honest about what they have done, how they did it, and what it might mean?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Not to oversimplify issues?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AD69994E-3F71-4ED8-B511-E82D7317873B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Dissent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0015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As discussed the “Western Liberal Academic Tradition” uses (</a:t>
            </a:r>
            <a:r>
              <a:rPr lang="en-GB" sz="2800" smtClean="0">
                <a:solidFill>
                  <a:schemeClr val="bg2"/>
                </a:solidFill>
              </a:rPr>
              <a:t>and relies on</a:t>
            </a:r>
            <a:r>
              <a:rPr lang="en-GB" sz="2800" smtClean="0"/>
              <a:t>) argument to test and improve statements and claims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Thus it is important that there are adversarial debates on important issues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In particular, that dissenting arguments are put, i.e. those that question accepted opinion or statements made by those in authority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Thus, in the “West”, there is a tradition of academic freedom and dissent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Historically this has focused on dissent from religious and political authority (</a:t>
            </a:r>
            <a:r>
              <a:rPr lang="en-GB" sz="2800" smtClean="0">
                <a:solidFill>
                  <a:schemeClr val="bg2"/>
                </a:solidFill>
              </a:rPr>
              <a:t>though now might also be from popular opinion or assumptions</a:t>
            </a:r>
            <a:r>
              <a:rPr lang="en-GB" sz="28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7F50DCBC-CC38-46D6-8192-6516D843DC7C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Intellectual Dissent is not Limited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0015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i="1" smtClean="0">
                <a:solidFill>
                  <a:schemeClr val="accent1"/>
                </a:solidFill>
              </a:rPr>
              <a:t>For example that: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There is no such thing as Truth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Language </a:t>
            </a:r>
            <a:r>
              <a:rPr lang="en-GB" sz="2800" i="1" smtClean="0"/>
              <a:t>can not</a:t>
            </a:r>
            <a:r>
              <a:rPr lang="en-GB" sz="2800" smtClean="0"/>
              <a:t> express truths about an objective world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All </a:t>
            </a:r>
            <a:r>
              <a:rPr lang="en-GB" sz="2800" i="1" smtClean="0"/>
              <a:t>given </a:t>
            </a:r>
            <a:r>
              <a:rPr lang="en-GB" sz="2800" smtClean="0"/>
              <a:t>conceptual structures are ways of politically controlling people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Science is not objective and merely promotes a particular set of values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We don’t live in the real world but in our representations of it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Authors do not know the meaning of what they have written any more than the reader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Etc.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66BE9FB7-692F-42C2-8078-18043C537B01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Possible Caveats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Are there core values and assumptions which are unproductive to question or dissent from?  e.g.:</a:t>
            </a:r>
          </a:p>
          <a:p>
            <a:pPr lvl="1" eaLnBrk="1" hangingPunct="1"/>
            <a:r>
              <a:rPr lang="en-GB" smtClean="0"/>
              <a:t>confronting theories with evidence</a:t>
            </a:r>
          </a:p>
          <a:p>
            <a:pPr lvl="1" eaLnBrk="1" hangingPunct="1"/>
            <a:r>
              <a:rPr lang="en-GB" smtClean="0"/>
              <a:t>dissenting from dissent</a:t>
            </a:r>
          </a:p>
          <a:p>
            <a:pPr eaLnBrk="1" hangingPunct="1"/>
            <a:r>
              <a:rPr lang="en-GB" smtClean="0"/>
              <a:t>Academic fields which question everything (e.g. philosophy) have not clearly done better than those which don’t (e.g. physics, mathematics)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thinking: </a:t>
            </a:r>
            <a:r>
              <a:rPr lang="en-GB" i="1" smtClean="0"/>
              <a:t>developing skills in reading journal articles</a:t>
            </a:r>
            <a:r>
              <a:rPr lang="en-GB" smtClean="0"/>
              <a:t>,  MMUBS Mres Induction, 6th October 2003, http://cfpm.org/mres slide-</a:t>
            </a:r>
            <a:fld id="{D1900E7F-9023-47DF-8AB6-A5385AA46CDF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Social Processes of Academia </a:t>
            </a:r>
            <a:br>
              <a:rPr lang="en-GB" sz="3200" smtClean="0"/>
            </a:br>
            <a:r>
              <a:rPr lang="en-GB" sz="3200" smtClean="0"/>
              <a:t>– analogy </a:t>
            </a:r>
            <a:r>
              <a:rPr lang="en-GB" sz="3200" smtClean="0">
                <a:solidFill>
                  <a:schemeClr val="accent2"/>
                </a:solidFill>
              </a:rPr>
              <a:t>I</a:t>
            </a:r>
            <a:r>
              <a:rPr lang="en-GB" sz="3200" smtClean="0"/>
              <a:t>: </a:t>
            </a:r>
            <a:r>
              <a:rPr lang="en-GB" sz="3200" b="0" i="1" smtClean="0">
                <a:solidFill>
                  <a:schemeClr val="accent1"/>
                </a:solidFill>
              </a:rPr>
              <a:t>building a wall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458200" cy="5059362"/>
          </a:xfrm>
        </p:spPr>
        <p:txBody>
          <a:bodyPr/>
          <a:lstStyle/>
          <a:p>
            <a:pPr eaLnBrk="1" hangingPunct="1"/>
            <a:r>
              <a:rPr lang="en-GB" smtClean="0"/>
              <a:t>Knowledge is like a wall or building – built up brick by brick upon real foundations</a:t>
            </a:r>
          </a:p>
          <a:p>
            <a:pPr eaLnBrk="1" hangingPunct="1"/>
            <a:r>
              <a:rPr lang="en-GB" smtClean="0"/>
              <a:t>Each paper is a brick in the wall</a:t>
            </a:r>
          </a:p>
          <a:p>
            <a:pPr lvl="1" eaLnBrk="1" hangingPunct="1"/>
            <a:r>
              <a:rPr lang="en-GB" smtClean="0"/>
              <a:t>It is checked by peers for correctness – letting in a bad brick can lead to a partial collapse</a:t>
            </a:r>
          </a:p>
          <a:p>
            <a:pPr lvl="1" eaLnBrk="1" hangingPunct="1"/>
            <a:r>
              <a:rPr lang="en-GB" smtClean="0"/>
              <a:t>It is firmly grounded on previous contributions</a:t>
            </a:r>
          </a:p>
          <a:p>
            <a:pPr eaLnBrk="1" hangingPunct="1"/>
            <a:r>
              <a:rPr lang="en-GB" smtClean="0"/>
              <a:t>Knowledge is broadly cumulative, though sometimes parts get rebuilt in better ways</a:t>
            </a:r>
          </a:p>
          <a:p>
            <a:pPr eaLnBrk="1" hangingPunct="1"/>
            <a:r>
              <a:rPr lang="en-GB" smtClean="0"/>
              <a:t>A cooperative but rigorous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thinking: </a:t>
            </a:r>
            <a:r>
              <a:rPr lang="en-GB" i="1" smtClean="0"/>
              <a:t>developing skills in reading journal articles</a:t>
            </a:r>
            <a:r>
              <a:rPr lang="en-GB" smtClean="0"/>
              <a:t>,  MMUBS Mres Induction, 6th October 2003, http://cfpm.org/mres slide-</a:t>
            </a:r>
            <a:fld id="{08A63471-B800-434A-A2C6-BAA68E256C13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Social Processes of Academia </a:t>
            </a:r>
            <a:br>
              <a:rPr lang="en-GB" sz="3200" smtClean="0"/>
            </a:br>
            <a:r>
              <a:rPr lang="en-GB" sz="3200" smtClean="0"/>
              <a:t>– analogy </a:t>
            </a:r>
            <a:r>
              <a:rPr lang="en-GB" sz="3200" smtClean="0">
                <a:solidFill>
                  <a:schemeClr val="accent2"/>
                </a:solidFill>
              </a:rPr>
              <a:t>II</a:t>
            </a:r>
            <a:r>
              <a:rPr lang="en-GB" sz="3200" smtClean="0"/>
              <a:t>: </a:t>
            </a:r>
            <a:r>
              <a:rPr lang="en-GB" sz="3200" b="0" i="1" smtClean="0">
                <a:solidFill>
                  <a:schemeClr val="accent1"/>
                </a:solidFill>
              </a:rPr>
              <a:t>an ecology of contributions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458200" cy="4916487"/>
          </a:xfrm>
        </p:spPr>
        <p:txBody>
          <a:bodyPr/>
          <a:lstStyle/>
          <a:p>
            <a:pPr eaLnBrk="1" hangingPunct="1"/>
            <a:r>
              <a:rPr lang="en-GB" sz="2800" smtClean="0"/>
              <a:t>Knowledge is like an ecology of organisms</a:t>
            </a:r>
          </a:p>
          <a:p>
            <a:pPr eaLnBrk="1" hangingPunct="1"/>
            <a:r>
              <a:rPr lang="en-GB" sz="2800" smtClean="0"/>
              <a:t>Each paper has to survive by processing inputs from other papers and providing outputs that can be used in other papers</a:t>
            </a:r>
          </a:p>
          <a:p>
            <a:pPr eaLnBrk="1" hangingPunct="1"/>
            <a:r>
              <a:rPr lang="en-GB" sz="2800" smtClean="0"/>
              <a:t>Some entities are predators – they survive by trashing other entities</a:t>
            </a:r>
          </a:p>
          <a:p>
            <a:pPr eaLnBrk="1" hangingPunct="1"/>
            <a:r>
              <a:rPr lang="en-GB" sz="2800" smtClean="0"/>
              <a:t>Some entities are symbiotic – they are mutually supportive</a:t>
            </a:r>
          </a:p>
          <a:p>
            <a:pPr eaLnBrk="1" hangingPunct="1"/>
            <a:r>
              <a:rPr lang="en-GB" sz="2800" smtClean="0"/>
              <a:t>When the environment (needs of society) changes so does the ecology – it is </a:t>
            </a:r>
            <a:r>
              <a:rPr lang="en-GB" sz="2800" i="1" smtClean="0">
                <a:solidFill>
                  <a:schemeClr val="accent1"/>
                </a:solidFill>
              </a:rPr>
              <a:t>adaptive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 II: </a:t>
            </a:r>
            <a:r>
              <a:rPr lang="en-GB" i="1" smtClean="0"/>
              <a:t>authority and dissent</a:t>
            </a:r>
            <a:r>
              <a:rPr lang="en-GB" smtClean="0"/>
              <a:t>, </a:t>
            </a:r>
            <a:r>
              <a:rPr lang="en-GB" i="1" smtClean="0"/>
              <a:t>and the written word</a:t>
            </a:r>
            <a:r>
              <a:rPr lang="en-GB" smtClean="0"/>
              <a:t> MMUBS MRes, http://cfpm.org/mres slide-</a:t>
            </a:r>
            <a:fld id="{CFE98C85-B304-4DC0-A944-7C2381DEC11C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fundamental problem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39150" cy="4608512"/>
          </a:xfrm>
        </p:spPr>
        <p:txBody>
          <a:bodyPr/>
          <a:lstStyle/>
          <a:p>
            <a:pPr eaLnBrk="1" hangingPunct="1"/>
            <a:r>
              <a:rPr lang="en-GB" smtClean="0"/>
              <a:t>One does not have sufficient time to develop/check/verify all knowledge oneself</a:t>
            </a:r>
          </a:p>
          <a:p>
            <a:pPr eaLnBrk="1" hangingPunct="1"/>
            <a:r>
              <a:rPr lang="en-GB" smtClean="0"/>
              <a:t>Thus one </a:t>
            </a:r>
            <a:r>
              <a:rPr lang="en-GB" i="1" smtClean="0">
                <a:solidFill>
                  <a:schemeClr val="accent1"/>
                </a:solidFill>
              </a:rPr>
              <a:t>has</a:t>
            </a:r>
            <a:r>
              <a:rPr lang="en-GB" i="1" smtClean="0"/>
              <a:t> </a:t>
            </a:r>
            <a:r>
              <a:rPr lang="en-GB" smtClean="0"/>
              <a:t>to rely on exterior sources for most of one’s knowledge</a:t>
            </a:r>
          </a:p>
          <a:p>
            <a:pPr eaLnBrk="1" hangingPunct="1"/>
            <a:r>
              <a:rPr lang="en-GB" smtClean="0"/>
              <a:t>But experience shows that sometimes these exterior sources are wrong</a:t>
            </a:r>
          </a:p>
          <a:p>
            <a:pPr eaLnBrk="1" hangingPunct="1"/>
            <a:r>
              <a:rPr lang="en-GB" smtClean="0"/>
              <a:t>Thus there is a </a:t>
            </a:r>
            <a:r>
              <a:rPr lang="en-GB" i="1" smtClean="0">
                <a:solidFill>
                  <a:schemeClr val="accent1"/>
                </a:solidFill>
              </a:rPr>
              <a:t>need</a:t>
            </a:r>
            <a:r>
              <a:rPr lang="en-GB" smtClean="0"/>
              <a:t> to judge sources and their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thinking: </a:t>
            </a:r>
            <a:r>
              <a:rPr lang="en-GB" i="1" smtClean="0"/>
              <a:t>developing skills in reading journal articles</a:t>
            </a:r>
            <a:r>
              <a:rPr lang="en-GB" smtClean="0"/>
              <a:t>,  MMUBS Mres Induction, 6th October 2003, http://cfpm.org/mres slide-</a:t>
            </a:r>
            <a:fld id="{0B481B3D-1C86-447F-AF59-BEDB8713422D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Social Processes of Academia </a:t>
            </a:r>
            <a:br>
              <a:rPr lang="en-GB" sz="3200" smtClean="0"/>
            </a:br>
            <a:r>
              <a:rPr lang="en-GB" sz="3200" smtClean="0"/>
              <a:t>– analogy </a:t>
            </a:r>
            <a:r>
              <a:rPr lang="en-GB" sz="3200" smtClean="0">
                <a:solidFill>
                  <a:schemeClr val="accent2"/>
                </a:solidFill>
              </a:rPr>
              <a:t>III</a:t>
            </a:r>
            <a:r>
              <a:rPr lang="en-GB" sz="3200" smtClean="0"/>
              <a:t>: </a:t>
            </a:r>
            <a:r>
              <a:rPr lang="en-GB" sz="3200" b="0" i="1" smtClean="0">
                <a:solidFill>
                  <a:schemeClr val="accent1"/>
                </a:solidFill>
              </a:rPr>
              <a:t>cynical politics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458200" cy="4916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The </a:t>
            </a:r>
            <a:r>
              <a:rPr lang="en-GB" sz="2800" i="1" smtClean="0"/>
              <a:t>only</a:t>
            </a:r>
            <a:r>
              <a:rPr lang="en-GB" sz="2800" smtClean="0"/>
              <a:t> ultimate guide to the quality of a paper is what other academics think about it (</a:t>
            </a:r>
            <a:r>
              <a:rPr lang="en-GB" sz="2800" smtClean="0">
                <a:solidFill>
                  <a:schemeClr val="bg2"/>
                </a:solidFill>
              </a:rPr>
              <a:t>how many and who will like it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You need to join a party for mutual protection and for competing with other parties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There are current norms and rules of the game by which the competition is played…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…but these rules can change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 aim is to gain status/security by climbing the party hierarchy and gaining acceptance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It would be a game if it weren’t so serious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24E62D8D-844D-45AF-8739-97B21D1259C8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Conclusions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have to trust </a:t>
            </a:r>
            <a:r>
              <a:rPr lang="en-GB" i="1" smtClean="0">
                <a:solidFill>
                  <a:schemeClr val="accent1"/>
                </a:solidFill>
              </a:rPr>
              <a:t>and use </a:t>
            </a:r>
            <a:r>
              <a:rPr lang="en-GB" smtClean="0"/>
              <a:t>other sources</a:t>
            </a:r>
          </a:p>
          <a:p>
            <a:pPr eaLnBrk="1" hangingPunct="1"/>
            <a:r>
              <a:rPr lang="en-GB" smtClean="0"/>
              <a:t>Thus you have to become “good” at judging sources/information/papers</a:t>
            </a:r>
          </a:p>
          <a:p>
            <a:pPr eaLnBrk="1" hangingPunct="1"/>
            <a:r>
              <a:rPr lang="en-GB" smtClean="0"/>
              <a:t>You will have to disbelieve some authorities</a:t>
            </a:r>
          </a:p>
          <a:p>
            <a:pPr eaLnBrk="1" hangingPunct="1"/>
            <a:r>
              <a:rPr lang="en-GB" smtClean="0"/>
              <a:t>It is impossible to be completely unbiased</a:t>
            </a:r>
          </a:p>
          <a:p>
            <a:pPr eaLnBrk="1" hangingPunct="1"/>
            <a:r>
              <a:rPr lang="en-GB" smtClean="0"/>
              <a:t>…but it is possible to reduce bias and be more honest in your research</a:t>
            </a:r>
          </a:p>
          <a:p>
            <a:pPr eaLnBrk="1" hangingPunct="1"/>
            <a:r>
              <a:rPr lang="en-GB" smtClean="0"/>
              <a:t>We have </a:t>
            </a:r>
            <a:r>
              <a:rPr lang="en-GB" i="1" smtClean="0">
                <a:solidFill>
                  <a:schemeClr val="accent1"/>
                </a:solidFill>
              </a:rPr>
              <a:t>some</a:t>
            </a:r>
            <a:r>
              <a:rPr lang="en-GB" smtClean="0"/>
              <a:t> obligation in this regard towards the society that pays for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What is Philosophy? MMUBS Mres Epistemology, session 1, 30 October 2003, http://cfpm.org/~bruce slide-</a:t>
            </a:r>
            <a:fld id="{A9DBAB16-DCCC-4AFC-96F3-6DB33F1EE0AC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96200" cy="1066800"/>
          </a:xfrm>
        </p:spPr>
        <p:txBody>
          <a:bodyPr/>
          <a:lstStyle/>
          <a:p>
            <a:pPr eaLnBrk="1" hangingPunct="1"/>
            <a:r>
              <a:rPr lang="en-GB" smtClean="0"/>
              <a:t>Suggested reading for my sessions (</a:t>
            </a:r>
            <a:r>
              <a:rPr lang="en-GB" smtClean="0">
                <a:solidFill>
                  <a:schemeClr val="bg2"/>
                </a:solidFill>
              </a:rPr>
              <a:t>see list</a:t>
            </a:r>
            <a:r>
              <a:rPr lang="en-GB" smtClean="0"/>
              <a:t>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If you want to read something about the philosophy of science, read: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solidFill>
                  <a:schemeClr val="accent2"/>
                </a:solidFill>
              </a:rPr>
              <a:t>Chalmers</a:t>
            </a:r>
            <a:r>
              <a:rPr lang="en-GB" sz="2800" smtClean="0">
                <a:solidFill>
                  <a:schemeClr val="accent1"/>
                </a:solidFill>
              </a:rPr>
              <a:t> </a:t>
            </a:r>
            <a:r>
              <a:rPr lang="en-GB" sz="2800" i="1" smtClean="0">
                <a:solidFill>
                  <a:schemeClr val="accent1"/>
                </a:solidFill>
              </a:rPr>
              <a:t>What is this thing called science?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It is not (much) about social science, but is clear to read and sets out many of the main issues.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11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There are some other links of materials at: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u="sng" smtClean="0">
                <a:solidFill>
                  <a:schemeClr val="accent2"/>
                </a:solidFill>
              </a:rPr>
              <a:t>http://cfpm.org/mres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under “Other Resources”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9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i="1" smtClean="0">
                <a:solidFill>
                  <a:srgbClr val="7030A0"/>
                </a:solidFill>
              </a:rPr>
              <a:t>Please do not worry about the whole reading list or assignment yet!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28600"/>
            <a:ext cx="5473700" cy="1184275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GB" sz="4000" smtClean="0"/>
              <a:t>The End of Session 2 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76475"/>
            <a:ext cx="8515350" cy="4105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smtClean="0"/>
              <a:t>Bruce Edmonds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bruce.edmonds.name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Centre for Policy Modelling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cfpm.org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Manchester Metropolitan University Business School</a:t>
            </a:r>
            <a:br>
              <a:rPr lang="en-GB" sz="2800" smtClean="0"/>
            </a:br>
            <a:r>
              <a:rPr lang="en-GB" sz="2800" smtClean="0">
                <a:solidFill>
                  <a:schemeClr val="accent1"/>
                </a:solidFill>
              </a:rPr>
              <a:t>www.business.mmu.ac.uk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information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cfpm.org/mres</a:t>
            </a:r>
          </a:p>
        </p:txBody>
      </p:sp>
      <p:sp>
        <p:nvSpPr>
          <p:cNvPr id="34820" name="Rectangle 5"/>
          <p:cNvSpPr>
            <a:spLocks noChangeArrowheads="1"/>
          </p:cNvSpPr>
          <p:nvPr/>
        </p:nvSpPr>
        <p:spPr bwMode="auto">
          <a:xfrm>
            <a:off x="8172450" y="0"/>
            <a:ext cx="971550" cy="1341438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pic>
        <p:nvPicPr>
          <p:cNvPr id="34821" name="Picture 11" descr="mmu_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88913"/>
            <a:ext cx="1576387" cy="1873250"/>
          </a:xfrm>
        </p:spPr>
      </p:pic>
      <p:pic>
        <p:nvPicPr>
          <p:cNvPr id="34822" name="Picture 4" descr="bulb-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188913"/>
            <a:ext cx="16017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 II: </a:t>
            </a:r>
            <a:r>
              <a:rPr lang="en-GB" i="1" smtClean="0"/>
              <a:t>authority and dissent</a:t>
            </a:r>
            <a:r>
              <a:rPr lang="en-GB" smtClean="0"/>
              <a:t>, </a:t>
            </a:r>
            <a:r>
              <a:rPr lang="en-GB" i="1" smtClean="0"/>
              <a:t>and the written word</a:t>
            </a:r>
            <a:r>
              <a:rPr lang="en-GB" smtClean="0"/>
              <a:t> MMUBS MRes, http://cfpm.org/mres slide-</a:t>
            </a:r>
            <a:fld id="{ABA30B3E-5AA5-47E4-8A6A-0A9510200BF0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Exercise 1: </a:t>
            </a:r>
            <a:r>
              <a:rPr lang="en-GB" smtClean="0">
                <a:solidFill>
                  <a:schemeClr val="accent1"/>
                </a:solidFill>
              </a:rPr>
              <a:t>judging information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6113"/>
            <a:ext cx="84582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In small groups (2 or 3)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Look at the example web pages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Decide: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dirty="0" smtClean="0">
                <a:solidFill>
                  <a:schemeClr val="accent2"/>
                </a:solidFill>
              </a:rPr>
              <a:t>which</a:t>
            </a:r>
            <a:r>
              <a:rPr lang="en-GB" dirty="0" smtClean="0"/>
              <a:t> you believe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dirty="0" smtClean="0">
                <a:solidFill>
                  <a:schemeClr val="accent2"/>
                </a:solidFill>
              </a:rPr>
              <a:t>why</a:t>
            </a:r>
            <a:r>
              <a:rPr lang="en-GB" dirty="0" smtClean="0"/>
              <a:t> </a:t>
            </a:r>
            <a:r>
              <a:rPr lang="en-GB" dirty="0" smtClean="0"/>
              <a:t>one trusts some more than </a:t>
            </a:r>
            <a:r>
              <a:rPr lang="en-GB" dirty="0" smtClean="0"/>
              <a:t>others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Indicators of a reliable paper (</a:t>
            </a:r>
            <a:r>
              <a:rPr lang="en-GB" sz="3200" smtClean="0">
                <a:solidFill>
                  <a:schemeClr val="bg2"/>
                </a:solidFill>
              </a:rPr>
              <a:t>brainstorm</a:t>
            </a:r>
            <a:r>
              <a:rPr lang="en-GB" sz="3200" smtClean="0"/>
              <a:t>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18E57C33-10C9-40B1-8E23-D0F5ABF3FBBC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E656932B-B3C7-4CA2-BD42-012879744A14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Indicators of a reliable paper (</a:t>
            </a:r>
            <a:r>
              <a:rPr lang="en-GB" sz="3200" smtClean="0">
                <a:solidFill>
                  <a:schemeClr val="bg2"/>
                </a:solidFill>
              </a:rPr>
              <a:t>brainstorm from last two years</a:t>
            </a:r>
            <a:r>
              <a:rPr lang="en-GB" sz="3200" smtClean="0"/>
              <a:t>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4195763" cy="5181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Backed up by evidence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Data present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Sources referenced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Where published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Nature of the sources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Target audience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First person report or indirect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Nature of subject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Stance of authors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How ambitious/wide is 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How rational is 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How contentious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Does it make sense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The detail and rigour of content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Neutral point of view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Skill at technical language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Clear language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000" dirty="0" smtClean="0"/>
              <a:t>Contrary indications: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Particular world view of readers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Agenda of source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Nature of author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Deliberately controversial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Bad grammar/bad spelling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00563" y="1214438"/>
            <a:ext cx="4195762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GB" sz="2000" kern="0" dirty="0">
              <a:latin typeface="+mn-lt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4357688" y="1357313"/>
            <a:ext cx="3929062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en-GB" sz="1700"/>
              <a:t>Where it was published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How much cited is it, what its judged as by other academics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Who the author is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Consistency of style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Backing up with References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Type of references, where they were published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Consistency of references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Strength of argument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Balance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Age of references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Relevance of the methodology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Literature review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Where you found it</a:t>
            </a:r>
          </a:p>
          <a:p>
            <a:pPr eaLnBrk="0" hangingPunct="0">
              <a:buFont typeface="Arial" charset="0"/>
              <a:buChar char="•"/>
            </a:pPr>
            <a:r>
              <a:rPr lang="en-GB" sz="1700"/>
              <a:t>Style of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thinking, session 2: </a:t>
            </a:r>
            <a:r>
              <a:rPr lang="en-GB" i="1" smtClean="0"/>
              <a:t>authority and dissent</a:t>
            </a:r>
            <a:r>
              <a:rPr lang="en-GB" smtClean="0"/>
              <a:t>,  MMUBS MRes, http://cfpm.org/mres slide-</a:t>
            </a:r>
            <a:fld id="{EAFD9AEF-D1A3-4C92-91DC-8ADA66BC69A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Some questions that arise (</a:t>
            </a:r>
            <a:r>
              <a:rPr lang="en-GB" sz="3200" smtClean="0">
                <a:solidFill>
                  <a:schemeClr val="bg2"/>
                </a:solidFill>
              </a:rPr>
              <a:t>for discussion</a:t>
            </a:r>
            <a:r>
              <a:rPr lang="en-GB" sz="3200" smtClean="0"/>
              <a:t>)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2875"/>
            <a:ext cx="84582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Why would any source </a:t>
            </a:r>
            <a:r>
              <a:rPr lang="en-GB" i="1" smtClean="0"/>
              <a:t>try</a:t>
            </a:r>
            <a:r>
              <a:rPr lang="en-GB" smtClean="0"/>
              <a:t> to tell the truth independent of its own immediate interests?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do we </a:t>
            </a:r>
            <a:r>
              <a:rPr lang="en-GB" i="1" smtClean="0"/>
              <a:t>recognise</a:t>
            </a:r>
            <a:r>
              <a:rPr lang="en-GB" smtClean="0"/>
              <a:t> a reliable source? (</a:t>
            </a:r>
            <a:r>
              <a:rPr lang="en-GB" smtClean="0">
                <a:solidFill>
                  <a:schemeClr val="bg2"/>
                </a:solidFill>
              </a:rPr>
              <a:t>i.e. without further research</a:t>
            </a:r>
            <a:r>
              <a:rPr lang="en-GB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How </a:t>
            </a:r>
            <a:r>
              <a:rPr lang="en-GB" i="1" smtClean="0">
                <a:solidFill>
                  <a:schemeClr val="accent1"/>
                </a:solidFill>
              </a:rPr>
              <a:t>should</a:t>
            </a:r>
            <a:r>
              <a:rPr lang="en-GB" smtClean="0"/>
              <a:t> we recognise a reliable source (</a:t>
            </a:r>
            <a:r>
              <a:rPr lang="en-GB" smtClean="0">
                <a:solidFill>
                  <a:schemeClr val="bg2"/>
                </a:solidFill>
              </a:rPr>
              <a:t>as academics</a:t>
            </a:r>
            <a:r>
              <a:rPr lang="en-GB" smtClean="0"/>
              <a:t>)?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What </a:t>
            </a:r>
            <a:r>
              <a:rPr lang="en-GB" i="1" smtClean="0">
                <a:solidFill>
                  <a:schemeClr val="accent1"/>
                </a:solidFill>
              </a:rPr>
              <a:t>should </a:t>
            </a:r>
            <a:r>
              <a:rPr lang="en-GB" smtClean="0"/>
              <a:t>you do to check out information and sources?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Why should you trust anything that I (</a:t>
            </a:r>
            <a:r>
              <a:rPr lang="en-GB" smtClean="0">
                <a:solidFill>
                  <a:schemeClr val="bg2"/>
                </a:solidFill>
              </a:rPr>
              <a:t>as your lecturer</a:t>
            </a:r>
            <a:r>
              <a:rPr lang="en-GB" smtClean="0"/>
              <a:t>) say/suggest?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thinking: </a:t>
            </a:r>
            <a:r>
              <a:rPr lang="en-GB" i="1" smtClean="0"/>
              <a:t>developing skills in reading journal articles</a:t>
            </a:r>
            <a:r>
              <a:rPr lang="en-GB" smtClean="0"/>
              <a:t>,  MMUBS Mres Induction, 6th October 2003, http://cfpm.org/mres slide-</a:t>
            </a:r>
            <a:fld id="{EAD17DA4-514D-4692-B980-6041CC1A92DC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read </a:t>
            </a:r>
            <a:r>
              <a:rPr lang="en-GB" b="0" i="1" smtClean="0">
                <a:solidFill>
                  <a:schemeClr val="accent1"/>
                </a:solidFill>
              </a:rPr>
              <a:t>Journal Articles</a:t>
            </a:r>
            <a:r>
              <a:rPr lang="en-GB" smtClean="0"/>
              <a:t>?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4582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 lot of knowledge/writing is in journal papers and not in (text)books or summaries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Almost all recent/cutting edge developments are in journal articles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They are (</a:t>
            </a:r>
            <a:r>
              <a:rPr lang="en-GB" smtClean="0">
                <a:solidFill>
                  <a:schemeClr val="bg2"/>
                </a:solidFill>
              </a:rPr>
              <a:t>almost</a:t>
            </a:r>
            <a:r>
              <a:rPr lang="en-GB" smtClean="0"/>
              <a:t>) all accessible to you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They tell you what your academic peers are thinking/arguing/doing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They indicate what topics are “in vogue”, “controversial”, etc.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Knowledge of the literature is a “marker” used to recognise a member of academia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thinking: </a:t>
            </a:r>
            <a:r>
              <a:rPr lang="en-GB" i="1" smtClean="0"/>
              <a:t>developing skills in reading journal articles</a:t>
            </a:r>
            <a:r>
              <a:rPr lang="en-GB" smtClean="0"/>
              <a:t>,  MMUBS Mres Induction, 6th October 2003, http://cfpm.org/mres slide-</a:t>
            </a:r>
            <a:fld id="{E3812C34-DB17-44C0-9FAB-5186339ACB8D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…but it’s a</a:t>
            </a:r>
            <a:r>
              <a:rPr lang="en-GB" sz="4000" b="0" smtClean="0"/>
              <a:t> </a:t>
            </a:r>
            <a:r>
              <a:rPr lang="en-GB" sz="4400" b="0" i="1" smtClean="0">
                <a:solidFill>
                  <a:schemeClr val="accent2"/>
                </a:solidFill>
              </a:rPr>
              <a:t>mess </a:t>
            </a:r>
            <a:r>
              <a:rPr lang="en-GB" sz="4000" smtClean="0"/>
              <a:t>! 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79500"/>
            <a:ext cx="8458200" cy="5805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Each paper only gives a small picture of the whole (</a:t>
            </a:r>
            <a:r>
              <a:rPr lang="en-GB" sz="2800" smtClean="0">
                <a:solidFill>
                  <a:schemeClr val="bg2"/>
                </a:solidFill>
              </a:rPr>
              <a:t>knowledge is fragmenting &amp; context-dependent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There are far too many to read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They are not very easy to read (</a:t>
            </a:r>
            <a:r>
              <a:rPr lang="en-GB" sz="2800" smtClean="0">
                <a:solidFill>
                  <a:schemeClr val="bg2"/>
                </a:solidFill>
              </a:rPr>
              <a:t>ranging from the merely careless to the deliberately obscure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They will disagree with each other about pretty well </a:t>
            </a:r>
            <a:r>
              <a:rPr lang="en-GB" sz="2800" i="1" smtClean="0">
                <a:solidFill>
                  <a:schemeClr val="accent1"/>
                </a:solidFill>
              </a:rPr>
              <a:t>everything</a:t>
            </a:r>
            <a:r>
              <a:rPr lang="en-GB" sz="2800" i="1" smtClean="0"/>
              <a:t> </a:t>
            </a:r>
            <a:r>
              <a:rPr lang="en-GB" sz="2800" smtClean="0"/>
              <a:t>including: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What key words mean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The nature of the disagreements themselves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How the dispute should be settled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They contain a fair amount of “spin”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You can’t entirely trust them</a:t>
            </a:r>
            <a:r>
              <a:rPr lang="en-GB" sz="2800" smtClean="0"/>
              <a:t> (e.g. citations to authority, that the abstract reflects the rest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Critical thinking: </a:t>
            </a:r>
            <a:r>
              <a:rPr lang="en-GB" i="1" smtClean="0"/>
              <a:t>developing skills in reading journal articles</a:t>
            </a:r>
            <a:r>
              <a:rPr lang="en-GB" smtClean="0"/>
              <a:t>,  MMUBS Mres Induction, 6th October 2003, http://cfpm.org/mres slide-</a:t>
            </a:r>
            <a:fld id="{6518F27F-3E89-480E-9BB4-29911A74E24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 you need to ...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4582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Read</a:t>
            </a:r>
            <a:r>
              <a:rPr lang="en-GB" sz="2800" smtClean="0"/>
              <a:t> a </a:t>
            </a:r>
            <a:r>
              <a:rPr lang="en-GB" sz="2800" i="1" smtClean="0"/>
              <a:t>lot</a:t>
            </a:r>
            <a:r>
              <a:rPr lang="en-GB" sz="2800" smtClean="0"/>
              <a:t> of them (</a:t>
            </a:r>
            <a:r>
              <a:rPr lang="en-GB" sz="2800" smtClean="0">
                <a:solidFill>
                  <a:schemeClr val="bg2"/>
                </a:solidFill>
              </a:rPr>
              <a:t>not </a:t>
            </a:r>
            <a:r>
              <a:rPr lang="en-GB" sz="2800" i="1" smtClean="0">
                <a:solidFill>
                  <a:schemeClr val="bg2"/>
                </a:solidFill>
              </a:rPr>
              <a:t>only</a:t>
            </a:r>
            <a:r>
              <a:rPr lang="en-GB" sz="2800" smtClean="0">
                <a:solidFill>
                  <a:schemeClr val="bg2"/>
                </a:solidFill>
              </a:rPr>
              <a:t> was is suggested to you by teachers, supervisors, friends, etc.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Select </a:t>
            </a:r>
            <a:r>
              <a:rPr lang="en-GB" sz="2800" i="1" smtClean="0"/>
              <a:t>intelligently</a:t>
            </a:r>
            <a:r>
              <a:rPr lang="en-GB" sz="2800" smtClean="0"/>
              <a:t> what you read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Persist</a:t>
            </a:r>
            <a:r>
              <a:rPr lang="en-GB" sz="2800" smtClean="0"/>
              <a:t> until you get used to reading them fairly quickly (</a:t>
            </a:r>
            <a:r>
              <a:rPr lang="en-GB" sz="2800" smtClean="0">
                <a:solidFill>
                  <a:schemeClr val="bg2"/>
                </a:solidFill>
              </a:rPr>
              <a:t>keep records </a:t>
            </a:r>
            <a:r>
              <a:rPr lang="en-GB" sz="2800" i="1" smtClean="0">
                <a:solidFill>
                  <a:schemeClr val="bg2"/>
                </a:solidFill>
              </a:rPr>
              <a:t>from the start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Identify and </a:t>
            </a:r>
            <a:r>
              <a:rPr lang="en-GB" sz="2800" i="1" smtClean="0"/>
              <a:t>read</a:t>
            </a:r>
            <a:r>
              <a:rPr lang="en-GB" sz="2800" smtClean="0"/>
              <a:t> </a:t>
            </a:r>
            <a:r>
              <a:rPr lang="en-GB" sz="2800" smtClean="0">
                <a:solidFill>
                  <a:schemeClr val="accent1"/>
                </a:solidFill>
              </a:rPr>
              <a:t>key texts</a:t>
            </a:r>
            <a:r>
              <a:rPr lang="en-GB" sz="2800" smtClean="0"/>
              <a:t> in your field (</a:t>
            </a:r>
            <a:r>
              <a:rPr lang="en-GB" sz="2800" smtClean="0">
                <a:solidFill>
                  <a:schemeClr val="bg2"/>
                </a:solidFill>
              </a:rPr>
              <a:t>not just rely on summaries or other’s reports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Read papers </a:t>
            </a:r>
            <a:r>
              <a:rPr lang="en-GB" sz="2800" smtClean="0">
                <a:solidFill>
                  <a:schemeClr val="accent1"/>
                </a:solidFill>
              </a:rPr>
              <a:t>criticising</a:t>
            </a:r>
            <a:r>
              <a:rPr lang="en-GB" sz="2800" smtClean="0"/>
              <a:t> as well as supporting what you are involved in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Read them with a </a:t>
            </a:r>
            <a:r>
              <a:rPr lang="en-GB" sz="2800" smtClean="0">
                <a:solidFill>
                  <a:schemeClr val="accent1"/>
                </a:solidFill>
              </a:rPr>
              <a:t>critical</a:t>
            </a:r>
            <a:r>
              <a:rPr lang="en-GB" sz="2800" smtClean="0"/>
              <a:t> eye (</a:t>
            </a:r>
            <a:r>
              <a:rPr lang="en-GB" sz="2800" i="1" smtClean="0">
                <a:solidFill>
                  <a:schemeClr val="bg2"/>
                </a:solidFill>
              </a:rPr>
              <a:t>even</a:t>
            </a:r>
            <a:r>
              <a:rPr lang="en-GB" sz="2800" smtClean="0">
                <a:solidFill>
                  <a:schemeClr val="bg2"/>
                </a:solidFill>
              </a:rPr>
              <a:t> if you agree with their conclusions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Check</a:t>
            </a:r>
            <a:r>
              <a:rPr lang="en-GB" sz="2800" smtClean="0"/>
              <a:t> their references, data, arguments where possible</a:t>
            </a:r>
          </a:p>
          <a:p>
            <a:pPr eaLnBrk="1" hangingPunct="1">
              <a:lnSpc>
                <a:spcPct val="80000"/>
              </a:lnSpc>
            </a:pPr>
            <a:r>
              <a:rPr lang="en-GB" b="1" i="1" smtClean="0">
                <a:solidFill>
                  <a:schemeClr val="accent2"/>
                </a:solidFill>
              </a:rPr>
              <a:t>Make up your own mind about them!</a:t>
            </a:r>
            <a:endParaRPr lang="en-GB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18881</TotalTime>
  <Words>2050</Words>
  <Application>Microsoft Office PowerPoint</Application>
  <PresentationFormat>On-screen Show (4:3)</PresentationFormat>
  <Paragraphs>234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becpm</vt:lpstr>
      <vt:lpstr>Critical thinking II  Authority and dissent</vt:lpstr>
      <vt:lpstr>The fundamental problem</vt:lpstr>
      <vt:lpstr>Exercise 1: judging information</vt:lpstr>
      <vt:lpstr>Indicators of a reliable paper (brainstorm)</vt:lpstr>
      <vt:lpstr>Indicators of a reliable paper (brainstorm from last two years)</vt:lpstr>
      <vt:lpstr>Some questions that arise (for discussion)</vt:lpstr>
      <vt:lpstr>Why read Journal Articles?</vt:lpstr>
      <vt:lpstr>…but it’s a mess ! </vt:lpstr>
      <vt:lpstr>So you need to ...</vt:lpstr>
      <vt:lpstr>Exercise 2: judging papers</vt:lpstr>
      <vt:lpstr>But…</vt:lpstr>
      <vt:lpstr>One way of thinking about how to read &amp; analyse a journal article</vt:lpstr>
      <vt:lpstr>The Role of Academics</vt:lpstr>
      <vt:lpstr>What might the “extra” obligations on academics consist of? (discuss)</vt:lpstr>
      <vt:lpstr>Dissent</vt:lpstr>
      <vt:lpstr>Intellectual Dissent is not Limited</vt:lpstr>
      <vt:lpstr>Possible Caveats</vt:lpstr>
      <vt:lpstr>Social Processes of Academia  – analogy I: building a wall</vt:lpstr>
      <vt:lpstr>Social Processes of Academia  – analogy II: an ecology of contributions</vt:lpstr>
      <vt:lpstr>Social Processes of Academia  – analogy III: cynical politics</vt:lpstr>
      <vt:lpstr>Conclusions</vt:lpstr>
      <vt:lpstr>Suggested reading for my sessions (see list)</vt:lpstr>
      <vt:lpstr>The End of Session 2  </vt:lpstr>
    </vt:vector>
  </TitlesOfParts>
  <Company>MMU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167</cp:revision>
  <dcterms:created xsi:type="dcterms:W3CDTF">2002-08-05T14:16:21Z</dcterms:created>
  <dcterms:modified xsi:type="dcterms:W3CDTF">2010-10-20T08:37:35Z</dcterms:modified>
</cp:coreProperties>
</file>