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6"/>
  </p:notesMasterIdLst>
  <p:sldIdLst>
    <p:sldId id="367" r:id="rId2"/>
    <p:sldId id="369" r:id="rId3"/>
    <p:sldId id="368" r:id="rId4"/>
    <p:sldId id="370" r:id="rId5"/>
    <p:sldId id="365" r:id="rId6"/>
    <p:sldId id="371" r:id="rId7"/>
    <p:sldId id="363" r:id="rId8"/>
    <p:sldId id="347" r:id="rId9"/>
    <p:sldId id="343" r:id="rId10"/>
    <p:sldId id="372" r:id="rId11"/>
    <p:sldId id="374" r:id="rId12"/>
    <p:sldId id="375" r:id="rId13"/>
    <p:sldId id="376" r:id="rId14"/>
    <p:sldId id="373" r:id="rId15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3"/>
  </p:normalViewPr>
  <p:slideViewPr>
    <p:cSldViewPr>
      <p:cViewPr varScale="1">
        <p:scale>
          <a:sx n="117" d="100"/>
          <a:sy n="117" d="100"/>
        </p:scale>
        <p:origin x="148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24950F4-A003-FE4D-902A-F2FB6BB1A4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spcBef>
                <a:spcPct val="50000"/>
              </a:spcBef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E6ACB9-CE71-1444-99E4-269E2B3DBAF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/>
            </a:lvl1pPr>
          </a:lstStyle>
          <a:p>
            <a:fld id="{B89F7AC5-D701-3440-9172-DB806BDEB8B4}" type="datetimeFigureOut">
              <a:rPr lang="en-US" altLang="en-US"/>
              <a:pPr/>
              <a:t>4/20/22</a:t>
            </a:fld>
            <a:endParaRPr lang="en-GB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2E33FEE-117E-0345-9242-025B9891D36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2048ECA-C7BA-C74C-B5F6-3A47D06BE7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AABE8E-78A9-C34A-BBA2-1BD38CFD429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spcBef>
                <a:spcPct val="50000"/>
              </a:spcBef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17EB5E-BFE0-9F47-906A-E76A3023AB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/>
            </a:lvl1pPr>
          </a:lstStyle>
          <a:p>
            <a:fld id="{C7FA0F54-3514-6C48-A323-DAFA0010EE1D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>
            <a:extLst>
              <a:ext uri="{FF2B5EF4-FFF2-40B4-BE49-F238E27FC236}">
                <a16:creationId xmlns:a16="http://schemas.microsoft.com/office/drawing/2014/main" id="{43686210-BC00-7542-80EA-20892E28401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6" name="Notes Placeholder 2">
            <a:extLst>
              <a:ext uri="{FF2B5EF4-FFF2-40B4-BE49-F238E27FC236}">
                <a16:creationId xmlns:a16="http://schemas.microsoft.com/office/drawing/2014/main" id="{0C5F726B-73A9-B347-B93B-5C752720AF1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ヒラギノ角ゴ Pro W3" panose="020B0300000000000000" pitchFamily="34" charset="-128"/>
            </a:endParaRPr>
          </a:p>
        </p:txBody>
      </p:sp>
      <p:sp>
        <p:nvSpPr>
          <p:cNvPr id="72707" name="Slide Number Placeholder 3">
            <a:extLst>
              <a:ext uri="{FF2B5EF4-FFF2-40B4-BE49-F238E27FC236}">
                <a16:creationId xmlns:a16="http://schemas.microsoft.com/office/drawing/2014/main" id="{68855999-0DBC-B944-86DE-712A8C0E2C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fld id="{02FE66C0-CB90-B341-A07B-9FF120DC417A}" type="slidenum">
              <a:rPr lang="en-GB" altLang="en-US" sz="1200"/>
              <a:pPr/>
              <a:t>5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1052795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>
            <a:extLst>
              <a:ext uri="{FF2B5EF4-FFF2-40B4-BE49-F238E27FC236}">
                <a16:creationId xmlns:a16="http://schemas.microsoft.com/office/drawing/2014/main" id="{962E1C86-EBA6-8743-ACC5-DA60DA4F2D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8" name="Notes Placeholder 2">
            <a:extLst>
              <a:ext uri="{FF2B5EF4-FFF2-40B4-BE49-F238E27FC236}">
                <a16:creationId xmlns:a16="http://schemas.microsoft.com/office/drawing/2014/main" id="{5E3FF784-A80F-2740-8D02-F3D55894B8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ヒラギノ角ゴ Pro W3" panose="020B0300000000000000" pitchFamily="34" charset="-128"/>
            </a:endParaRPr>
          </a:p>
        </p:txBody>
      </p:sp>
      <p:sp>
        <p:nvSpPr>
          <p:cNvPr id="70659" name="Slide Number Placeholder 3">
            <a:extLst>
              <a:ext uri="{FF2B5EF4-FFF2-40B4-BE49-F238E27FC236}">
                <a16:creationId xmlns:a16="http://schemas.microsoft.com/office/drawing/2014/main" id="{97A294A1-71CB-9344-B8D7-0B00CDF3CA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fld id="{BB75A7EE-6185-1F4A-B82C-856487263EB3}" type="slidenum">
              <a:rPr lang="en-GB" altLang="en-US" sz="1200"/>
              <a:pPr/>
              <a:t>7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:a16="http://schemas.microsoft.com/office/drawing/2014/main" id="{51985DBB-E357-CB49-83C7-44F7DA14937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>
            <a:extLst>
              <a:ext uri="{FF2B5EF4-FFF2-40B4-BE49-F238E27FC236}">
                <a16:creationId xmlns:a16="http://schemas.microsoft.com/office/drawing/2014/main" id="{55EC96E9-312F-F84C-9FEC-06321B4DF21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>
                <a:ea typeface="ヒラギノ角ゴ Pro W3" panose="020B0300000000000000" pitchFamily="34" charset="-128"/>
              </a:rPr>
              <a:t>warning about word context</a:t>
            </a:r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id="{9C5FA3DE-E1EE-4D4C-ADFD-0DA5D6C77A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fld id="{656DF59D-83EF-EE4C-A575-A5465DB9D1C6}" type="slidenum">
              <a:rPr lang="en-GB" altLang="en-US" sz="1200"/>
              <a:pPr/>
              <a:t>8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>
            <a:extLst>
              <a:ext uri="{FF2B5EF4-FFF2-40B4-BE49-F238E27FC236}">
                <a16:creationId xmlns:a16="http://schemas.microsoft.com/office/drawing/2014/main" id="{790B0D27-4729-B14E-96AE-439334A041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0" name="Notes Placeholder 2">
            <a:extLst>
              <a:ext uri="{FF2B5EF4-FFF2-40B4-BE49-F238E27FC236}">
                <a16:creationId xmlns:a16="http://schemas.microsoft.com/office/drawing/2014/main" id="{31E0FC3E-776B-AD4B-99D2-3326A023431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ヒラギノ角ゴ Pro W3" panose="020B0300000000000000" pitchFamily="34" charset="-128"/>
              </a:rPr>
              <a:t>Example of someone who broke their leg for unlimited number of causes</a:t>
            </a:r>
          </a:p>
          <a:p>
            <a:r>
              <a:rPr lang="en-US" altLang="en-US">
                <a:ea typeface="ヒラギノ角ゴ Pro W3" panose="020B0300000000000000" pitchFamily="34" charset="-128"/>
              </a:rPr>
              <a:t>in the broken leg example we can exclude that gravity was too strong</a:t>
            </a:r>
          </a:p>
          <a:p>
            <a:r>
              <a:rPr lang="en-US" altLang="en-US">
                <a:ea typeface="ヒラギノ角ゴ Pro W3" panose="020B0300000000000000" pitchFamily="34" charset="-128"/>
              </a:rPr>
              <a:t>Formalisms such as Pearl are only applicable given a context</a:t>
            </a:r>
          </a:p>
        </p:txBody>
      </p:sp>
      <p:sp>
        <p:nvSpPr>
          <p:cNvPr id="37891" name="Slide Number Placeholder 3">
            <a:extLst>
              <a:ext uri="{FF2B5EF4-FFF2-40B4-BE49-F238E27FC236}">
                <a16:creationId xmlns:a16="http://schemas.microsoft.com/office/drawing/2014/main" id="{CEE93D1A-DD2C-B844-BCA8-EFF20CBFA2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fld id="{83E633C8-1073-8F4D-A7CA-84288317C794}" type="slidenum">
              <a:rPr lang="en-GB" altLang="en-US" sz="1200"/>
              <a:pPr/>
              <a:t>9</a:t>
            </a:fld>
            <a:endParaRPr lang="en-GB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7A785D-735C-664E-8F71-E66BFFBFB6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71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126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96752"/>
            <a:ext cx="8458200" cy="489654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4024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968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3211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BD655FB-C4BC-E944-AE8F-54044E1527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28600"/>
            <a:ext cx="845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C80869B-E203-5449-9CEA-709A68FCEF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052736"/>
            <a:ext cx="8458200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BA0880-7F13-BD43-B56D-FF6A193CD61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6248841"/>
            <a:ext cx="9144000" cy="6091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B1E97B-7805-B941-A032-DE73C22FFCB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004048" y="6237312"/>
            <a:ext cx="4583795" cy="6206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5" r:id="rId3"/>
    <p:sldLayoutId id="2147483656" r:id="rId4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ヒラギノ角ゴ Pro W3" charset="0"/>
          <a:cs typeface="ヒラギノ角ゴ Pro W3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ヒラギノ角ゴ Pro W3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ヒラギノ角ゴ Pro W3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AB52601-2BB9-2C47-8754-A16D7F1B23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162671"/>
          </a:xfrm>
        </p:spPr>
        <p:txBody>
          <a:bodyPr/>
          <a:lstStyle/>
          <a:p>
            <a:pPr algn="ctr"/>
            <a:r>
              <a:rPr lang="en-GB" dirty="0"/>
              <a:t>Some Difficulties with Causation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sz="2400" b="0" i="1" dirty="0">
                <a:solidFill>
                  <a:schemeClr val="bg2"/>
                </a:solidFill>
              </a:rPr>
              <a:t>Bruce Edmonds</a:t>
            </a:r>
            <a:endParaRPr lang="en-GB" b="0" i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466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79F5B-C1B3-CE4B-B021-ABB097544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ABM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5FB0A-6C82-7842-9DA7-A75D58F60C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One can only indirectly infer about causation (because this is what you put in)</a:t>
            </a:r>
          </a:p>
          <a:p>
            <a:r>
              <a:rPr lang="en-GB" dirty="0"/>
              <a:t>Some implicit assumptions (due to context) become apparent during its construction</a:t>
            </a:r>
          </a:p>
          <a:p>
            <a:r>
              <a:rPr lang="en-GB" dirty="0"/>
              <a:t>But contextual assumptions may limit comparison of results and data</a:t>
            </a:r>
          </a:p>
          <a:p>
            <a:r>
              <a:rPr lang="en-GB" dirty="0"/>
              <a:t>Can explicitly trace ‘the cause’ of any event inside a simulation, but then this needs to be edited for relevance and comprehension</a:t>
            </a:r>
          </a:p>
          <a:p>
            <a:r>
              <a:rPr lang="en-GB" dirty="0"/>
              <a:t>Understanding emergent causal pathways in simulation runs can be hard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6135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01A03-B279-F84E-AEE8-2F0570E45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QCA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090B5-8CE3-BB40-A7EA-025DD44295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Directly infers a causal set description from reduced data</a:t>
            </a:r>
          </a:p>
          <a:p>
            <a:r>
              <a:rPr lang="en-GB" dirty="0"/>
              <a:t>But framing (context) and interpretation needs care around the technique</a:t>
            </a:r>
          </a:p>
          <a:p>
            <a:r>
              <a:rPr lang="en-GB" dirty="0"/>
              <a:t>Might miss an important condition in data which can make results misleading</a:t>
            </a:r>
          </a:p>
          <a:p>
            <a:r>
              <a:rPr lang="en-GB" dirty="0"/>
              <a:t>Inference is clear and checkable</a:t>
            </a:r>
          </a:p>
          <a:p>
            <a:r>
              <a:rPr lang="en-GB" dirty="0"/>
              <a:t>Resultant causal descriptions are essentially static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6695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BD7F7-E80C-DE4E-A0CF-AAAF33108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Both are based on classical logic…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D4F94A-3A14-C845-AEDE-FB786F6464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0" y="1196752"/>
                <a:ext cx="8458200" cy="4896544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…in Boolean or fuzzy variants</a:t>
                </a:r>
              </a:p>
              <a:p>
                <a:r>
                  <a:rPr lang="en-GB" dirty="0"/>
                  <a:t>These logics are very abstract in terms of inference (→) or negation (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GB" dirty="0"/>
                  <a:t>)</a:t>
                </a:r>
              </a:p>
              <a:p>
                <a:r>
                  <a:rPr lang="en-GB" dirty="0"/>
                  <a:t>Too strong to capture notions of Belief, Evidence, Knowledge, Proof etc. well</a:t>
                </a:r>
              </a:p>
              <a:p>
                <a:r>
                  <a:rPr lang="en-GB" dirty="0"/>
                  <a:t>There are other formal logics/inference systems that do these better</a:t>
                </a:r>
              </a:p>
              <a:p>
                <a:r>
                  <a:rPr lang="en-GB" dirty="0"/>
                  <a:t>This may effect what ‘causes’ are inferred or traced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D4F94A-3A14-C845-AEDE-FB786F6464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196752"/>
                <a:ext cx="8458200" cy="4896544"/>
              </a:xfrm>
              <a:blipFill>
                <a:blip r:embed="rId2"/>
                <a:stretch>
                  <a:fillRect l="-1799" t="-1550" b="-31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2348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A1C61-0076-1D49-B557-EA61042F3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Challenges from Context and Complexity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0B93A-820F-E84F-83FC-91C07D96D4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How can we actively combine/use tools such as ABM &amp; QCA to…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To explore/map out/better document contextual limitations? (</a:t>
            </a:r>
            <a:r>
              <a:rPr lang="en-GB" dirty="0">
                <a:solidFill>
                  <a:schemeClr val="bg2"/>
                </a:solidFill>
              </a:rPr>
              <a:t>e.g. of data, assumptions, etc.</a:t>
            </a:r>
            <a:r>
              <a:rPr lang="en-GB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How do we deal with complex systems with causal spread, without ‘hairball’ models (</a:t>
            </a:r>
            <a:r>
              <a:rPr lang="en-GB" dirty="0">
                <a:solidFill>
                  <a:schemeClr val="bg2"/>
                </a:solidFill>
              </a:rPr>
              <a:t>everything effects everything a bit in an undistinguished way</a:t>
            </a:r>
            <a:r>
              <a:rPr lang="en-GB" dirty="0"/>
              <a:t>)?</a:t>
            </a:r>
          </a:p>
        </p:txBody>
      </p:sp>
    </p:spTree>
    <p:extLst>
      <p:ext uri="{BB962C8B-B14F-4D97-AF65-F5344CB8AC3E}">
        <p14:creationId xmlns:p14="http://schemas.microsoft.com/office/powerpoint/2010/main" val="833998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418A1-981D-4D47-B4EC-323354804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228600"/>
            <a:ext cx="7056784" cy="685800"/>
          </a:xfrm>
        </p:spPr>
        <p:txBody>
          <a:bodyPr/>
          <a:lstStyle/>
          <a:p>
            <a:pPr algn="ctr"/>
            <a:r>
              <a:rPr lang="en-GB" dirty="0"/>
              <a:t>Thanks, here is a gratuitous ad → </a:t>
            </a:r>
          </a:p>
        </p:txBody>
      </p:sp>
      <p:pic>
        <p:nvPicPr>
          <p:cNvPr id="8" name="Picture 7" descr="A picture containing text, indoor, several, gear&#10;&#10;Description automatically generated">
            <a:extLst>
              <a:ext uri="{FF2B5EF4-FFF2-40B4-BE49-F238E27FC236}">
                <a16:creationId xmlns:a16="http://schemas.microsoft.com/office/drawing/2014/main" id="{61980D71-91B4-674E-9893-50DD1FF354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6631"/>
            <a:ext cx="6480720" cy="608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59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0E9FA-5A59-DB4D-97DA-90FEDB40C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talk about causation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53459-5862-EE44-9FFB-BF660CB14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40768"/>
            <a:ext cx="8458200" cy="4752528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Ideas of causation or causal description lie behind both ABM and QCA</a:t>
            </a:r>
          </a:p>
          <a:p>
            <a:r>
              <a:rPr lang="en-GB" dirty="0"/>
              <a:t>However, they have different versions:</a:t>
            </a:r>
          </a:p>
          <a:p>
            <a:pPr lvl="1"/>
            <a:r>
              <a:rPr lang="en-GB" dirty="0"/>
              <a:t>In ABM it is programmed in and you see/analyse the effects of these</a:t>
            </a:r>
          </a:p>
          <a:p>
            <a:pPr lvl="1"/>
            <a:r>
              <a:rPr lang="en-GB" dirty="0"/>
              <a:t>In QCA you get a logical description of the outcome in terms of the conditions</a:t>
            </a:r>
          </a:p>
          <a:p>
            <a:r>
              <a:rPr lang="en-GB" dirty="0"/>
              <a:t>Usually a standard version of what is meant by causation </a:t>
            </a:r>
            <a:r>
              <a:rPr lang="en-GB" i="1" dirty="0"/>
              <a:t>is assumed</a:t>
            </a:r>
            <a:r>
              <a:rPr lang="en-GB" dirty="0"/>
              <a:t>, it “comes with” the tool</a:t>
            </a:r>
          </a:p>
          <a:p>
            <a:r>
              <a:rPr lang="en-GB" dirty="0"/>
              <a:t>Here I look at the idea of causation and some of the variants/difficulties with it</a:t>
            </a:r>
          </a:p>
        </p:txBody>
      </p:sp>
    </p:spTree>
    <p:extLst>
      <p:ext uri="{BB962C8B-B14F-4D97-AF65-F5344CB8AC3E}">
        <p14:creationId xmlns:p14="http://schemas.microsoft.com/office/powerpoint/2010/main" val="1613873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22E3B-A8F1-5342-8312-19CC9F2EB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Causal Explanation is a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CA314-CC27-A546-B544-ACA8B8EF5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56792"/>
            <a:ext cx="8458200" cy="4536504"/>
          </a:xfrm>
        </p:spPr>
        <p:txBody>
          <a:bodyPr>
            <a:normAutofit lnSpcReduction="10000"/>
          </a:bodyPr>
          <a:lstStyle/>
          <a:p>
            <a:r>
              <a:rPr lang="en-GB" dirty="0"/>
              <a:t>When we talk about “causation” we talk about properties of our model of reality</a:t>
            </a:r>
          </a:p>
          <a:p>
            <a:r>
              <a:rPr lang="en-GB" dirty="0"/>
              <a:t>…it is </a:t>
            </a:r>
            <a:r>
              <a:rPr lang="en-GB" b="1" dirty="0">
                <a:solidFill>
                  <a:srgbClr val="7030A0"/>
                </a:solidFill>
              </a:rPr>
              <a:t>not</a:t>
            </a:r>
            <a:r>
              <a:rPr lang="en-GB" dirty="0"/>
              <a:t> directly about reality itself</a:t>
            </a:r>
          </a:p>
          <a:p>
            <a:r>
              <a:rPr lang="en-GB" dirty="0"/>
              <a:t>Though, </a:t>
            </a:r>
            <a:r>
              <a:rPr lang="en-GB" i="1" dirty="0">
                <a:solidFill>
                  <a:schemeClr val="accent2"/>
                </a:solidFill>
              </a:rPr>
              <a:t>in some circumstances</a:t>
            </a:r>
            <a:r>
              <a:rPr lang="en-GB" dirty="0"/>
              <a:t>, the model is </a:t>
            </a:r>
            <a:r>
              <a:rPr lang="en-GB" i="1" dirty="0">
                <a:solidFill>
                  <a:schemeClr val="accent1"/>
                </a:solidFill>
              </a:rPr>
              <a:t>so</a:t>
            </a:r>
            <a:r>
              <a:rPr lang="en-GB" dirty="0"/>
              <a:t> good it is safe to conflate the two</a:t>
            </a:r>
          </a:p>
          <a:p>
            <a:r>
              <a:rPr lang="en-GB" dirty="0"/>
              <a:t>Here I look at some of the differences</a:t>
            </a:r>
          </a:p>
          <a:p>
            <a:r>
              <a:rPr lang="en-GB" dirty="0"/>
              <a:t>Thus there are different versions of causation, and so different (</a:t>
            </a:r>
            <a:r>
              <a:rPr lang="en-GB" dirty="0">
                <a:solidFill>
                  <a:schemeClr val="bg2"/>
                </a:solidFill>
              </a:rPr>
              <a:t>causal</a:t>
            </a:r>
            <a:r>
              <a:rPr lang="en-GB" dirty="0"/>
              <a:t>) models of your model (</a:t>
            </a:r>
            <a:r>
              <a:rPr lang="en-GB" dirty="0">
                <a:solidFill>
                  <a:schemeClr val="bg2"/>
                </a:solidFill>
              </a:rPr>
              <a:t>of reality</a:t>
            </a:r>
            <a:r>
              <a:rPr lang="en-GB" dirty="0"/>
              <a:t>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5721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8EB11-0E44-E14F-87F3-BD7F52DD6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did Fred break his leg?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69AF5-D5C2-E34E-A3CF-9516346E44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He was distracted and so tripped</a:t>
            </a:r>
          </a:p>
          <a:p>
            <a:r>
              <a:rPr lang="en-GB" dirty="0"/>
              <a:t>He caught his foot on an uneven pavement</a:t>
            </a:r>
          </a:p>
          <a:p>
            <a:r>
              <a:rPr lang="en-GB" dirty="0"/>
              <a:t>His bones were brittle due to a vitamin-D deficiency</a:t>
            </a:r>
          </a:p>
          <a:p>
            <a:r>
              <a:rPr lang="en-GB" dirty="0"/>
              <a:t>Fred was clumsy due to stage of life</a:t>
            </a:r>
          </a:p>
          <a:p>
            <a:r>
              <a:rPr lang="en-GB" dirty="0"/>
              <a:t>It was dark</a:t>
            </a:r>
          </a:p>
          <a:p>
            <a:r>
              <a:rPr lang="en-GB" dirty="0"/>
              <a:t>Fred was not familiar with this route, because he was going to a job interview</a:t>
            </a:r>
          </a:p>
          <a:p>
            <a:r>
              <a:rPr lang="en-GB" dirty="0"/>
              <a:t>Fred was short-sighted due to his genes</a:t>
            </a:r>
          </a:p>
          <a:p>
            <a:r>
              <a:rPr lang="en-GB" dirty="0"/>
              <a:t>Etc. etc.</a:t>
            </a:r>
          </a:p>
        </p:txBody>
      </p:sp>
    </p:spTree>
    <p:extLst>
      <p:ext uri="{BB962C8B-B14F-4D97-AF65-F5344CB8AC3E}">
        <p14:creationId xmlns:p14="http://schemas.microsoft.com/office/powerpoint/2010/main" val="113831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4">
            <a:extLst>
              <a:ext uri="{FF2B5EF4-FFF2-40B4-BE49-F238E27FC236}">
                <a16:creationId xmlns:a16="http://schemas.microsoft.com/office/drawing/2014/main" id="{60B17920-6078-894F-A0AC-7146520A5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>
                <a:ea typeface="ヒラギノ角ゴ Pro W3" panose="020B0300000000000000" pitchFamily="34" charset="-128"/>
              </a:rPr>
              <a:t>Causal Complexity in an ABM</a:t>
            </a:r>
          </a:p>
        </p:txBody>
      </p:sp>
      <p:pic>
        <p:nvPicPr>
          <p:cNvPr id="67586" name="Picture 2">
            <a:extLst>
              <a:ext uri="{FF2B5EF4-FFF2-40B4-BE49-F238E27FC236}">
                <a16:creationId xmlns:a16="http://schemas.microsoft.com/office/drawing/2014/main" id="{3C35CE18-2C83-884F-8791-575041E35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TextBox 6">
            <a:extLst>
              <a:ext uri="{FF2B5EF4-FFF2-40B4-BE49-F238E27FC236}">
                <a16:creationId xmlns:a16="http://schemas.microsoft.com/office/drawing/2014/main" id="{23C692D6-63C5-E344-8734-2AA1BB94F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517232"/>
            <a:ext cx="80645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pPr algn="ctr"/>
            <a:r>
              <a:rPr lang="en-GB" altLang="en-US" sz="2000" i="1" dirty="0">
                <a:solidFill>
                  <a:schemeClr val="bg2"/>
                </a:solidFill>
              </a:rPr>
              <a:t>Lines indicate causal link in behaviour over time, each box an agent’s talk or action decision </a:t>
            </a:r>
            <a:r>
              <a:rPr lang="en-GB" altLang="en-US" sz="1800" i="1" dirty="0">
                <a:solidFill>
                  <a:schemeClr val="bg2"/>
                </a:solidFill>
              </a:rPr>
              <a:t>(Edmonds 1999)</a:t>
            </a:r>
            <a:endParaRPr lang="en-GB" altLang="en-US" sz="2000" i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050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5ADC89D-B288-1D41-93F8-803B24E98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Causal Spread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A98C8C-B214-0749-8627-1D8B31DEF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Causal Spread (</a:t>
            </a:r>
            <a:r>
              <a:rPr lang="en-GB" dirty="0">
                <a:solidFill>
                  <a:schemeClr val="bg2"/>
                </a:solidFill>
              </a:rPr>
              <a:t>or “wild disjunction”</a:t>
            </a:r>
            <a:r>
              <a:rPr lang="en-GB" dirty="0"/>
              <a:t>) when there are an indefinite number of causal paths when you trace back from any event</a:t>
            </a:r>
          </a:p>
          <a:p>
            <a:r>
              <a:rPr lang="en-GB" dirty="0"/>
              <a:t>Such a situation goes against the assumptions of most causal inference techniques, </a:t>
            </a:r>
            <a:r>
              <a:rPr lang="en-GB" i="1" dirty="0"/>
              <a:t>because they start with a finite number of possibilities</a:t>
            </a:r>
          </a:p>
          <a:p>
            <a:r>
              <a:rPr lang="en-GB" dirty="0"/>
              <a:t>So what can one do?</a:t>
            </a:r>
          </a:p>
          <a:p>
            <a:endParaRPr lang="en-GB" i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9077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>
            <a:extLst>
              <a:ext uri="{FF2B5EF4-FFF2-40B4-BE49-F238E27FC236}">
                <a16:creationId xmlns:a16="http://schemas.microsoft.com/office/drawing/2014/main" id="{466B2C22-7B98-544C-8976-D83E1AA2A3EE}"/>
              </a:ext>
            </a:extLst>
          </p:cNvPr>
          <p:cNvGrpSpPr>
            <a:grpSpLocks/>
          </p:cNvGrpSpPr>
          <p:nvPr/>
        </p:nvGrpSpPr>
        <p:grpSpPr bwMode="auto">
          <a:xfrm>
            <a:off x="3284538" y="2924175"/>
            <a:ext cx="3016250" cy="2565400"/>
            <a:chOff x="3393847" y="3083009"/>
            <a:chExt cx="3016002" cy="2564704"/>
          </a:xfrm>
        </p:grpSpPr>
        <p:sp>
          <p:nvSpPr>
            <p:cNvPr id="65589" name="Right Arrow 62">
              <a:extLst>
                <a:ext uri="{FF2B5EF4-FFF2-40B4-BE49-F238E27FC236}">
                  <a16:creationId xmlns:a16="http://schemas.microsoft.com/office/drawing/2014/main" id="{3489FB9A-9FC7-B540-84D6-9CAC6E5A88D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485478">
              <a:off x="5417453" y="3083009"/>
              <a:ext cx="992396" cy="488712"/>
            </a:xfrm>
            <a:prstGeom prst="rightArrow">
              <a:avLst>
                <a:gd name="adj1" fmla="val 33046"/>
                <a:gd name="adj2" fmla="val 50004"/>
              </a:avLst>
            </a:prstGeom>
            <a:noFill/>
            <a:ln w="50800">
              <a:solidFill>
                <a:schemeClr val="tx2"/>
              </a:solidFill>
              <a:miter lim="800000"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65590" name="Right Arrow 63">
              <a:extLst>
                <a:ext uri="{FF2B5EF4-FFF2-40B4-BE49-F238E27FC236}">
                  <a16:creationId xmlns:a16="http://schemas.microsoft.com/office/drawing/2014/main" id="{F5ABDE76-36C8-2549-A4FC-15D9DC1F084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020200">
              <a:off x="3142005" y="4907159"/>
              <a:ext cx="992396" cy="488712"/>
            </a:xfrm>
            <a:prstGeom prst="rightArrow">
              <a:avLst>
                <a:gd name="adj1" fmla="val 33046"/>
                <a:gd name="adj2" fmla="val 50004"/>
              </a:avLst>
            </a:prstGeom>
            <a:noFill/>
            <a:ln w="50800">
              <a:solidFill>
                <a:schemeClr val="tx2"/>
              </a:solidFill>
              <a:miter lim="800000"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65591" name="Right Arrow 64">
              <a:extLst>
                <a:ext uri="{FF2B5EF4-FFF2-40B4-BE49-F238E27FC236}">
                  <a16:creationId xmlns:a16="http://schemas.microsoft.com/office/drawing/2014/main" id="{23C71079-0E6A-6C4D-9FE9-CD3D0A521E0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028844">
              <a:off x="5426372" y="4578696"/>
              <a:ext cx="992396" cy="488712"/>
            </a:xfrm>
            <a:prstGeom prst="rightArrow">
              <a:avLst>
                <a:gd name="adj1" fmla="val 33046"/>
                <a:gd name="adj2" fmla="val 50004"/>
              </a:avLst>
            </a:prstGeom>
            <a:noFill/>
            <a:ln w="50800">
              <a:solidFill>
                <a:schemeClr val="tx2"/>
              </a:solidFill>
              <a:miter lim="800000"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</p:grpSp>
      <p:sp>
        <p:nvSpPr>
          <p:cNvPr id="66" name="Oval 65">
            <a:extLst>
              <a:ext uri="{FF2B5EF4-FFF2-40B4-BE49-F238E27FC236}">
                <a16:creationId xmlns:a16="http://schemas.microsoft.com/office/drawing/2014/main" id="{0E9C5306-0B63-934E-8ED4-545D1A1DA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1268413"/>
            <a:ext cx="4967288" cy="4752975"/>
          </a:xfrm>
          <a:prstGeom prst="ellipse">
            <a:avLst/>
          </a:prstGeom>
          <a:noFill/>
          <a:ln w="127000">
            <a:solidFill>
              <a:schemeClr val="accent1">
                <a:alpha val="50195"/>
              </a:schemeClr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pPr algn="ctr"/>
            <a:endParaRPr lang="en-US" alt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3709D13-C951-AF4C-BC35-1F88700A877B}"/>
              </a:ext>
            </a:extLst>
          </p:cNvPr>
          <p:cNvGrpSpPr>
            <a:grpSpLocks/>
          </p:cNvGrpSpPr>
          <p:nvPr/>
        </p:nvGrpSpPr>
        <p:grpSpPr bwMode="auto">
          <a:xfrm rot="-175213">
            <a:off x="2305050" y="1700213"/>
            <a:ext cx="3987800" cy="3990975"/>
            <a:chOff x="2305049" y="1655351"/>
            <a:chExt cx="3988066" cy="3990181"/>
          </a:xfrm>
        </p:grpSpPr>
        <p:sp>
          <p:nvSpPr>
            <p:cNvPr id="65581" name="Right Arrow 4">
              <a:extLst>
                <a:ext uri="{FF2B5EF4-FFF2-40B4-BE49-F238E27FC236}">
                  <a16:creationId xmlns:a16="http://schemas.microsoft.com/office/drawing/2014/main" id="{7D36E7E7-227F-5E4B-90D5-6ADDB5AE17D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321143">
              <a:off x="2383613" y="2533405"/>
              <a:ext cx="992396" cy="488712"/>
            </a:xfrm>
            <a:prstGeom prst="rightArrow">
              <a:avLst>
                <a:gd name="adj1" fmla="val 33046"/>
                <a:gd name="adj2" fmla="val 50004"/>
              </a:avLst>
            </a:prstGeom>
            <a:noFill/>
            <a:ln w="50800">
              <a:solidFill>
                <a:schemeClr val="accent1"/>
              </a:solidFill>
              <a:miter lim="800000"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65582" name="Right Arrow 5">
              <a:extLst>
                <a:ext uri="{FF2B5EF4-FFF2-40B4-BE49-F238E27FC236}">
                  <a16:creationId xmlns:a16="http://schemas.microsoft.com/office/drawing/2014/main" id="{528CBFF9-FBE4-CC46-81C5-E00A2EFD707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971100">
              <a:off x="3587917" y="1907193"/>
              <a:ext cx="992396" cy="488712"/>
            </a:xfrm>
            <a:prstGeom prst="rightArrow">
              <a:avLst>
                <a:gd name="adj1" fmla="val 33046"/>
                <a:gd name="adj2" fmla="val 50004"/>
              </a:avLst>
            </a:prstGeom>
            <a:noFill/>
            <a:ln w="50800">
              <a:solidFill>
                <a:schemeClr val="accent1"/>
              </a:solidFill>
              <a:miter lim="800000"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65583" name="Right Arrow 6">
              <a:extLst>
                <a:ext uri="{FF2B5EF4-FFF2-40B4-BE49-F238E27FC236}">
                  <a16:creationId xmlns:a16="http://schemas.microsoft.com/office/drawing/2014/main" id="{384EEFC2-3886-8C42-B5EF-46214886451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916574">
              <a:off x="4812052" y="1979201"/>
              <a:ext cx="992396" cy="488712"/>
            </a:xfrm>
            <a:prstGeom prst="rightArrow">
              <a:avLst>
                <a:gd name="adj1" fmla="val 33046"/>
                <a:gd name="adj2" fmla="val 50004"/>
              </a:avLst>
            </a:prstGeom>
            <a:noFill/>
            <a:ln w="50800">
              <a:solidFill>
                <a:schemeClr val="accent1"/>
              </a:solidFill>
              <a:miter lim="800000"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65584" name="Right Arrow 7">
              <a:extLst>
                <a:ext uri="{FF2B5EF4-FFF2-40B4-BE49-F238E27FC236}">
                  <a16:creationId xmlns:a16="http://schemas.microsoft.com/office/drawing/2014/main" id="{DC0E7CAB-B4A7-2F49-A08D-7F25FA3A133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660691">
              <a:off x="5300719" y="2945583"/>
              <a:ext cx="992396" cy="488712"/>
            </a:xfrm>
            <a:prstGeom prst="rightArrow">
              <a:avLst>
                <a:gd name="adj1" fmla="val 33046"/>
                <a:gd name="adj2" fmla="val 50004"/>
              </a:avLst>
            </a:prstGeom>
            <a:noFill/>
            <a:ln w="50800">
              <a:solidFill>
                <a:schemeClr val="accent1"/>
              </a:solidFill>
              <a:miter lim="800000"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65585" name="Right Arrow 8">
              <a:extLst>
                <a:ext uri="{FF2B5EF4-FFF2-40B4-BE49-F238E27FC236}">
                  <a16:creationId xmlns:a16="http://schemas.microsoft.com/office/drawing/2014/main" id="{27F6F943-F9A0-8D47-9BFB-9CC163949CB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655231">
              <a:off x="2305049" y="3806611"/>
              <a:ext cx="992396" cy="488712"/>
            </a:xfrm>
            <a:prstGeom prst="rightArrow">
              <a:avLst>
                <a:gd name="adj1" fmla="val 33046"/>
                <a:gd name="adj2" fmla="val 50004"/>
              </a:avLst>
            </a:prstGeom>
            <a:noFill/>
            <a:ln w="50800">
              <a:solidFill>
                <a:schemeClr val="accent1"/>
              </a:solidFill>
              <a:miter lim="800000"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65586" name="Right Arrow 9">
              <a:extLst>
                <a:ext uri="{FF2B5EF4-FFF2-40B4-BE49-F238E27FC236}">
                  <a16:creationId xmlns:a16="http://schemas.microsoft.com/office/drawing/2014/main" id="{7EB0B563-070C-BD4B-AB9E-13EDFD61EBB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844987">
              <a:off x="2935294" y="4651441"/>
              <a:ext cx="992396" cy="488712"/>
            </a:xfrm>
            <a:prstGeom prst="rightArrow">
              <a:avLst>
                <a:gd name="adj1" fmla="val 33046"/>
                <a:gd name="adj2" fmla="val 50004"/>
              </a:avLst>
            </a:prstGeom>
            <a:noFill/>
            <a:ln w="50800">
              <a:solidFill>
                <a:schemeClr val="accent1"/>
              </a:solidFill>
              <a:miter lim="800000"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65587" name="Right Arrow 10">
              <a:extLst>
                <a:ext uri="{FF2B5EF4-FFF2-40B4-BE49-F238E27FC236}">
                  <a16:creationId xmlns:a16="http://schemas.microsoft.com/office/drawing/2014/main" id="{4737826E-1D63-5946-80CE-BEDC3458478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888110" y="4904978"/>
              <a:ext cx="992396" cy="488712"/>
            </a:xfrm>
            <a:prstGeom prst="rightArrow">
              <a:avLst>
                <a:gd name="adj1" fmla="val 33046"/>
                <a:gd name="adj2" fmla="val 50004"/>
              </a:avLst>
            </a:prstGeom>
            <a:noFill/>
            <a:ln w="50800">
              <a:solidFill>
                <a:schemeClr val="accent1"/>
              </a:solidFill>
              <a:miter lim="800000"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65588" name="Right Arrow 11">
              <a:extLst>
                <a:ext uri="{FF2B5EF4-FFF2-40B4-BE49-F238E27FC236}">
                  <a16:creationId xmlns:a16="http://schemas.microsoft.com/office/drawing/2014/main" id="{07F28D04-D277-B34B-A724-02ECBD8F0F9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853631">
              <a:off x="5233429" y="4439782"/>
              <a:ext cx="992396" cy="488712"/>
            </a:xfrm>
            <a:prstGeom prst="rightArrow">
              <a:avLst>
                <a:gd name="adj1" fmla="val 33046"/>
                <a:gd name="adj2" fmla="val 50004"/>
              </a:avLst>
            </a:prstGeom>
            <a:noFill/>
            <a:ln w="50800">
              <a:solidFill>
                <a:schemeClr val="accent1"/>
              </a:solidFill>
              <a:miter lim="800000"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1B7E0A3-2BF8-1646-9D27-F509EFDB9217}"/>
              </a:ext>
            </a:extLst>
          </p:cNvPr>
          <p:cNvGrpSpPr>
            <a:grpSpLocks/>
          </p:cNvGrpSpPr>
          <p:nvPr/>
        </p:nvGrpSpPr>
        <p:grpSpPr bwMode="auto">
          <a:xfrm rot="-175213">
            <a:off x="2295525" y="1716088"/>
            <a:ext cx="3987800" cy="3989387"/>
            <a:chOff x="2305049" y="1655351"/>
            <a:chExt cx="3988066" cy="3990181"/>
          </a:xfrm>
        </p:grpSpPr>
        <p:sp>
          <p:nvSpPr>
            <p:cNvPr id="65573" name="Right Arrow 44">
              <a:extLst>
                <a:ext uri="{FF2B5EF4-FFF2-40B4-BE49-F238E27FC236}">
                  <a16:creationId xmlns:a16="http://schemas.microsoft.com/office/drawing/2014/main" id="{3B15C916-DE9D-0E49-988A-A00B8B6F8D3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321143">
              <a:off x="2383613" y="2533405"/>
              <a:ext cx="992396" cy="488712"/>
            </a:xfrm>
            <a:prstGeom prst="rightArrow">
              <a:avLst>
                <a:gd name="adj1" fmla="val 33046"/>
                <a:gd name="adj2" fmla="val 50004"/>
              </a:avLst>
            </a:prstGeom>
            <a:noFill/>
            <a:ln w="50800">
              <a:solidFill>
                <a:schemeClr val="accent1"/>
              </a:solidFill>
              <a:miter lim="800000"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65574" name="Right Arrow 45">
              <a:extLst>
                <a:ext uri="{FF2B5EF4-FFF2-40B4-BE49-F238E27FC236}">
                  <a16:creationId xmlns:a16="http://schemas.microsoft.com/office/drawing/2014/main" id="{BCE3A381-24A4-9843-A016-EAE9C80A7A6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971100">
              <a:off x="3587917" y="1907193"/>
              <a:ext cx="992396" cy="488712"/>
            </a:xfrm>
            <a:prstGeom prst="rightArrow">
              <a:avLst>
                <a:gd name="adj1" fmla="val 33046"/>
                <a:gd name="adj2" fmla="val 50004"/>
              </a:avLst>
            </a:prstGeom>
            <a:noFill/>
            <a:ln w="50800">
              <a:solidFill>
                <a:schemeClr val="accent1"/>
              </a:solidFill>
              <a:miter lim="800000"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65575" name="Right Arrow 46">
              <a:extLst>
                <a:ext uri="{FF2B5EF4-FFF2-40B4-BE49-F238E27FC236}">
                  <a16:creationId xmlns:a16="http://schemas.microsoft.com/office/drawing/2014/main" id="{2C0B1378-644A-EE45-9642-AD60FD290B8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916574">
              <a:off x="4812052" y="1979201"/>
              <a:ext cx="992396" cy="488712"/>
            </a:xfrm>
            <a:prstGeom prst="rightArrow">
              <a:avLst>
                <a:gd name="adj1" fmla="val 33046"/>
                <a:gd name="adj2" fmla="val 50004"/>
              </a:avLst>
            </a:prstGeom>
            <a:noFill/>
            <a:ln w="50800">
              <a:solidFill>
                <a:schemeClr val="accent1"/>
              </a:solidFill>
              <a:miter lim="800000"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65576" name="Right Arrow 47">
              <a:extLst>
                <a:ext uri="{FF2B5EF4-FFF2-40B4-BE49-F238E27FC236}">
                  <a16:creationId xmlns:a16="http://schemas.microsoft.com/office/drawing/2014/main" id="{709EDF99-C8DA-D445-B29C-DABBD5F19EB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660691">
              <a:off x="5300719" y="2945583"/>
              <a:ext cx="992396" cy="488712"/>
            </a:xfrm>
            <a:prstGeom prst="rightArrow">
              <a:avLst>
                <a:gd name="adj1" fmla="val 33046"/>
                <a:gd name="adj2" fmla="val 50004"/>
              </a:avLst>
            </a:prstGeom>
            <a:noFill/>
            <a:ln w="50800">
              <a:solidFill>
                <a:schemeClr val="tx2"/>
              </a:solidFill>
              <a:miter lim="800000"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65577" name="Right Arrow 48">
              <a:extLst>
                <a:ext uri="{FF2B5EF4-FFF2-40B4-BE49-F238E27FC236}">
                  <a16:creationId xmlns:a16="http://schemas.microsoft.com/office/drawing/2014/main" id="{1127943E-0BDD-2742-B132-DE721C09100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655231">
              <a:off x="2305049" y="3806611"/>
              <a:ext cx="992396" cy="488712"/>
            </a:xfrm>
            <a:prstGeom prst="rightArrow">
              <a:avLst>
                <a:gd name="adj1" fmla="val 33046"/>
                <a:gd name="adj2" fmla="val 50004"/>
              </a:avLst>
            </a:prstGeom>
            <a:noFill/>
            <a:ln w="50800">
              <a:solidFill>
                <a:schemeClr val="accent1"/>
              </a:solidFill>
              <a:miter lim="800000"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65578" name="Right Arrow 49">
              <a:extLst>
                <a:ext uri="{FF2B5EF4-FFF2-40B4-BE49-F238E27FC236}">
                  <a16:creationId xmlns:a16="http://schemas.microsoft.com/office/drawing/2014/main" id="{6BCCCB6B-48C3-BB4E-9FEC-F9AD263C84E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844987">
              <a:off x="2935294" y="4651441"/>
              <a:ext cx="992396" cy="488712"/>
            </a:xfrm>
            <a:prstGeom prst="rightArrow">
              <a:avLst>
                <a:gd name="adj1" fmla="val 33046"/>
                <a:gd name="adj2" fmla="val 50004"/>
              </a:avLst>
            </a:prstGeom>
            <a:noFill/>
            <a:ln w="50800">
              <a:solidFill>
                <a:schemeClr val="tx2"/>
              </a:solidFill>
              <a:miter lim="800000"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65579" name="Right Arrow 50">
              <a:extLst>
                <a:ext uri="{FF2B5EF4-FFF2-40B4-BE49-F238E27FC236}">
                  <a16:creationId xmlns:a16="http://schemas.microsoft.com/office/drawing/2014/main" id="{3801B5C9-1CFD-C54C-89F5-F437780FF46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888110" y="4904978"/>
              <a:ext cx="992396" cy="488712"/>
            </a:xfrm>
            <a:prstGeom prst="rightArrow">
              <a:avLst>
                <a:gd name="adj1" fmla="val 33046"/>
                <a:gd name="adj2" fmla="val 50004"/>
              </a:avLst>
            </a:prstGeom>
            <a:noFill/>
            <a:ln w="50800">
              <a:solidFill>
                <a:schemeClr val="accent1"/>
              </a:solidFill>
              <a:miter lim="800000"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65580" name="Right Arrow 51">
              <a:extLst>
                <a:ext uri="{FF2B5EF4-FFF2-40B4-BE49-F238E27FC236}">
                  <a16:creationId xmlns:a16="http://schemas.microsoft.com/office/drawing/2014/main" id="{A2CC215E-8C99-2748-81B5-66B01167C80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853631">
              <a:off x="5233429" y="4439782"/>
              <a:ext cx="992396" cy="488712"/>
            </a:xfrm>
            <a:prstGeom prst="rightArrow">
              <a:avLst>
                <a:gd name="adj1" fmla="val 33046"/>
                <a:gd name="adj2" fmla="val 50004"/>
              </a:avLst>
            </a:prstGeom>
            <a:noFill/>
            <a:ln w="50800">
              <a:solidFill>
                <a:schemeClr val="tx2"/>
              </a:solidFill>
              <a:miter lim="800000"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</p:grpSp>
      <p:sp>
        <p:nvSpPr>
          <p:cNvPr id="65541" name="Title 1">
            <a:extLst>
              <a:ext uri="{FF2B5EF4-FFF2-40B4-BE49-F238E27FC236}">
                <a16:creationId xmlns:a16="http://schemas.microsoft.com/office/drawing/2014/main" id="{E0B9278C-234A-DD45-92B6-38501FC00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>
                <a:ea typeface="ヒラギノ角ゴ Pro W3" panose="020B0300000000000000" pitchFamily="34" charset="-128"/>
              </a:rPr>
              <a:t>A (</a:t>
            </a:r>
            <a:r>
              <a:rPr lang="en-US" altLang="en-US" sz="2800" b="0">
                <a:solidFill>
                  <a:srgbClr val="656565"/>
                </a:solidFill>
                <a:ea typeface="ヒラギノ角ゴ Pro W3" panose="020B0300000000000000" pitchFamily="34" charset="-128"/>
              </a:rPr>
              <a:t>simplistic</a:t>
            </a:r>
            <a:r>
              <a:rPr lang="en-US" altLang="en-US" sz="2800">
                <a:ea typeface="ヒラギノ角ゴ Pro W3" panose="020B0300000000000000" pitchFamily="34" charset="-128"/>
              </a:rPr>
              <a:t>) illustration of context from the point of view of an actor</a:t>
            </a:r>
          </a:p>
        </p:txBody>
      </p:sp>
      <p:sp>
        <p:nvSpPr>
          <p:cNvPr id="4" name="Cross 3">
            <a:extLst>
              <a:ext uri="{FF2B5EF4-FFF2-40B4-BE49-F238E27FC236}">
                <a16:creationId xmlns:a16="http://schemas.microsoft.com/office/drawing/2014/main" id="{E6D46FA9-2E94-174C-913F-D6E021DB130C}"/>
              </a:ext>
            </a:extLst>
          </p:cNvPr>
          <p:cNvSpPr>
            <a:spLocks noChangeArrowheads="1"/>
          </p:cNvSpPr>
          <p:nvPr/>
        </p:nvSpPr>
        <p:spPr bwMode="auto">
          <a:xfrm rot="2730959">
            <a:off x="3760788" y="3049588"/>
            <a:ext cx="1295400" cy="1295400"/>
          </a:xfrm>
          <a:prstGeom prst="plus">
            <a:avLst>
              <a:gd name="adj" fmla="val 42903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 type="arrow" w="lg" len="lg"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pPr algn="ctr"/>
            <a:endParaRPr lang="en-US" alt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C4CF6C7-7C48-9849-A2F0-A8CDE0A29DDC}"/>
              </a:ext>
            </a:extLst>
          </p:cNvPr>
          <p:cNvGrpSpPr>
            <a:grpSpLocks/>
          </p:cNvGrpSpPr>
          <p:nvPr/>
        </p:nvGrpSpPr>
        <p:grpSpPr bwMode="auto">
          <a:xfrm>
            <a:off x="1795463" y="982663"/>
            <a:ext cx="5219700" cy="5275262"/>
            <a:chOff x="1794899" y="982026"/>
            <a:chExt cx="5220721" cy="5275212"/>
          </a:xfrm>
        </p:grpSpPr>
        <p:sp>
          <p:nvSpPr>
            <p:cNvPr id="65559" name="Right Arrow 12">
              <a:extLst>
                <a:ext uri="{FF2B5EF4-FFF2-40B4-BE49-F238E27FC236}">
                  <a16:creationId xmlns:a16="http://schemas.microsoft.com/office/drawing/2014/main" id="{5EF22D62-4034-1F41-B409-391F33EBA6A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300192" y="3645024"/>
              <a:ext cx="571412" cy="286757"/>
            </a:xfrm>
            <a:prstGeom prst="rightArrow">
              <a:avLst>
                <a:gd name="adj1" fmla="val 33046"/>
                <a:gd name="adj2" fmla="val 50001"/>
              </a:avLst>
            </a:prstGeom>
            <a:noFill/>
            <a:ln w="28575">
              <a:solidFill>
                <a:schemeClr val="accent1">
                  <a:alpha val="72156"/>
                </a:schemeClr>
              </a:solidFill>
              <a:miter lim="800000"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65560" name="Right Arrow 14">
              <a:extLst>
                <a:ext uri="{FF2B5EF4-FFF2-40B4-BE49-F238E27FC236}">
                  <a16:creationId xmlns:a16="http://schemas.microsoft.com/office/drawing/2014/main" id="{2FBED60C-F36D-6A4D-B4EE-06E3857B729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605681">
              <a:off x="6444208" y="4365104"/>
              <a:ext cx="571412" cy="286757"/>
            </a:xfrm>
            <a:prstGeom prst="rightArrow">
              <a:avLst>
                <a:gd name="adj1" fmla="val 33046"/>
                <a:gd name="adj2" fmla="val 50001"/>
              </a:avLst>
            </a:prstGeom>
            <a:noFill/>
            <a:ln w="28575">
              <a:solidFill>
                <a:schemeClr val="accent1">
                  <a:alpha val="72156"/>
                </a:schemeClr>
              </a:solidFill>
              <a:miter lim="800000"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65561" name="Right Arrow 15">
              <a:extLst>
                <a:ext uri="{FF2B5EF4-FFF2-40B4-BE49-F238E27FC236}">
                  <a16:creationId xmlns:a16="http://schemas.microsoft.com/office/drawing/2014/main" id="{DA5A0326-14A8-9342-A50E-C2C38F58EC7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038398">
              <a:off x="5683866" y="5317907"/>
              <a:ext cx="571412" cy="286757"/>
            </a:xfrm>
            <a:prstGeom prst="rightArrow">
              <a:avLst>
                <a:gd name="adj1" fmla="val 33046"/>
                <a:gd name="adj2" fmla="val 50001"/>
              </a:avLst>
            </a:prstGeom>
            <a:noFill/>
            <a:ln w="28575">
              <a:solidFill>
                <a:schemeClr val="accent1">
                  <a:alpha val="72156"/>
                </a:schemeClr>
              </a:solidFill>
              <a:miter lim="800000"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65562" name="Right Arrow 16">
              <a:extLst>
                <a:ext uri="{FF2B5EF4-FFF2-40B4-BE49-F238E27FC236}">
                  <a16:creationId xmlns:a16="http://schemas.microsoft.com/office/drawing/2014/main" id="{FF2D9A10-B2E2-0B42-875F-FE29678FC6D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144110">
              <a:off x="3442160" y="5691927"/>
              <a:ext cx="571412" cy="286757"/>
            </a:xfrm>
            <a:prstGeom prst="rightArrow">
              <a:avLst>
                <a:gd name="adj1" fmla="val 33046"/>
                <a:gd name="adj2" fmla="val 50001"/>
              </a:avLst>
            </a:prstGeom>
            <a:noFill/>
            <a:ln w="28575">
              <a:solidFill>
                <a:schemeClr val="accent1">
                  <a:alpha val="72156"/>
                </a:schemeClr>
              </a:solidFill>
              <a:miter lim="800000"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65563" name="Right Arrow 17">
              <a:extLst>
                <a:ext uri="{FF2B5EF4-FFF2-40B4-BE49-F238E27FC236}">
                  <a16:creationId xmlns:a16="http://schemas.microsoft.com/office/drawing/2014/main" id="{39A3D5C3-C5C6-7E42-AEDD-DC51289AE85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6164056">
              <a:off x="4921171" y="5828153"/>
              <a:ext cx="571412" cy="286757"/>
            </a:xfrm>
            <a:prstGeom prst="rightArrow">
              <a:avLst>
                <a:gd name="adj1" fmla="val 33046"/>
                <a:gd name="adj2" fmla="val 50001"/>
              </a:avLst>
            </a:prstGeom>
            <a:noFill/>
            <a:ln w="28575">
              <a:solidFill>
                <a:schemeClr val="accent1">
                  <a:alpha val="72156"/>
                </a:schemeClr>
              </a:solidFill>
              <a:miter lim="800000"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65564" name="Right Arrow 18">
              <a:extLst>
                <a:ext uri="{FF2B5EF4-FFF2-40B4-BE49-F238E27FC236}">
                  <a16:creationId xmlns:a16="http://schemas.microsoft.com/office/drawing/2014/main" id="{3D57277A-2FC3-7F44-9E8B-F5E39E77304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701132">
              <a:off x="6328665" y="2852678"/>
              <a:ext cx="571412" cy="286757"/>
            </a:xfrm>
            <a:prstGeom prst="rightArrow">
              <a:avLst>
                <a:gd name="adj1" fmla="val 33046"/>
                <a:gd name="adj2" fmla="val 50001"/>
              </a:avLst>
            </a:prstGeom>
            <a:noFill/>
            <a:ln w="28575">
              <a:solidFill>
                <a:schemeClr val="accent1">
                  <a:alpha val="72156"/>
                </a:schemeClr>
              </a:solidFill>
              <a:miter lim="800000"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65565" name="Right Arrow 19">
              <a:extLst>
                <a:ext uri="{FF2B5EF4-FFF2-40B4-BE49-F238E27FC236}">
                  <a16:creationId xmlns:a16="http://schemas.microsoft.com/office/drawing/2014/main" id="{C64460D8-81D6-3A47-B154-0C16B523C3D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66523">
              <a:off x="5898725" y="1999348"/>
              <a:ext cx="571412" cy="286757"/>
            </a:xfrm>
            <a:prstGeom prst="rightArrow">
              <a:avLst>
                <a:gd name="adj1" fmla="val 33046"/>
                <a:gd name="adj2" fmla="val 50001"/>
              </a:avLst>
            </a:prstGeom>
            <a:noFill/>
            <a:ln w="28575">
              <a:solidFill>
                <a:schemeClr val="accent1">
                  <a:alpha val="72156"/>
                </a:schemeClr>
              </a:solidFill>
              <a:miter lim="800000"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65566" name="Right Arrow 20">
              <a:extLst>
                <a:ext uri="{FF2B5EF4-FFF2-40B4-BE49-F238E27FC236}">
                  <a16:creationId xmlns:a16="http://schemas.microsoft.com/office/drawing/2014/main" id="{FFBDE111-6198-F340-881F-D96754534EC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430250">
              <a:off x="4816553" y="1124353"/>
              <a:ext cx="571412" cy="286757"/>
            </a:xfrm>
            <a:prstGeom prst="rightArrow">
              <a:avLst>
                <a:gd name="adj1" fmla="val 33046"/>
                <a:gd name="adj2" fmla="val 50001"/>
              </a:avLst>
            </a:prstGeom>
            <a:noFill/>
            <a:ln w="28575">
              <a:solidFill>
                <a:schemeClr val="accent1">
                  <a:alpha val="72156"/>
                </a:schemeClr>
              </a:solidFill>
              <a:miter lim="800000"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65567" name="Right Arrow 21">
              <a:extLst>
                <a:ext uri="{FF2B5EF4-FFF2-40B4-BE49-F238E27FC236}">
                  <a16:creationId xmlns:a16="http://schemas.microsoft.com/office/drawing/2014/main" id="{EECAC11A-371F-4B45-B40B-6C49750C20C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147588" y="1152650"/>
              <a:ext cx="571412" cy="286757"/>
            </a:xfrm>
            <a:prstGeom prst="rightArrow">
              <a:avLst>
                <a:gd name="adj1" fmla="val 33046"/>
                <a:gd name="adj2" fmla="val 50001"/>
              </a:avLst>
            </a:prstGeom>
            <a:noFill/>
            <a:ln w="28575">
              <a:solidFill>
                <a:schemeClr val="accent1">
                  <a:alpha val="72156"/>
                </a:schemeClr>
              </a:solidFill>
              <a:miter lim="800000"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65568" name="Right Arrow 22">
              <a:extLst>
                <a:ext uri="{FF2B5EF4-FFF2-40B4-BE49-F238E27FC236}">
                  <a16:creationId xmlns:a16="http://schemas.microsoft.com/office/drawing/2014/main" id="{0F529835-60AB-B64C-B29A-77CE22CA3D7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917025">
              <a:off x="3061520" y="1339080"/>
              <a:ext cx="571412" cy="286757"/>
            </a:xfrm>
            <a:prstGeom prst="rightArrow">
              <a:avLst>
                <a:gd name="adj1" fmla="val 33046"/>
                <a:gd name="adj2" fmla="val 50001"/>
              </a:avLst>
            </a:prstGeom>
            <a:noFill/>
            <a:ln w="28575">
              <a:solidFill>
                <a:schemeClr val="accent1">
                  <a:alpha val="72156"/>
                </a:schemeClr>
              </a:solidFill>
              <a:miter lim="800000"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65569" name="Right Arrow 23">
              <a:extLst>
                <a:ext uri="{FF2B5EF4-FFF2-40B4-BE49-F238E27FC236}">
                  <a16:creationId xmlns:a16="http://schemas.microsoft.com/office/drawing/2014/main" id="{67AFACAE-2C12-0A48-8AE8-170BD6D8B27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843928">
              <a:off x="2591781" y="1876912"/>
              <a:ext cx="571412" cy="286757"/>
            </a:xfrm>
            <a:prstGeom prst="rightArrow">
              <a:avLst>
                <a:gd name="adj1" fmla="val 33046"/>
                <a:gd name="adj2" fmla="val 50001"/>
              </a:avLst>
            </a:prstGeom>
            <a:noFill/>
            <a:ln w="28575">
              <a:solidFill>
                <a:schemeClr val="accent1">
                  <a:alpha val="72156"/>
                </a:schemeClr>
              </a:solidFill>
              <a:miter lim="800000"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65570" name="Right Arrow 24">
              <a:extLst>
                <a:ext uri="{FF2B5EF4-FFF2-40B4-BE49-F238E27FC236}">
                  <a16:creationId xmlns:a16="http://schemas.microsoft.com/office/drawing/2014/main" id="{F6B186E4-C2D7-8941-87F1-9CD46C81BB2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47876">
              <a:off x="1866906" y="2722628"/>
              <a:ext cx="571412" cy="286757"/>
            </a:xfrm>
            <a:prstGeom prst="rightArrow">
              <a:avLst>
                <a:gd name="adj1" fmla="val 33046"/>
                <a:gd name="adj2" fmla="val 50001"/>
              </a:avLst>
            </a:prstGeom>
            <a:noFill/>
            <a:ln w="28575">
              <a:solidFill>
                <a:schemeClr val="accent1">
                  <a:alpha val="72156"/>
                </a:schemeClr>
              </a:solidFill>
              <a:miter lim="800000"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65571" name="Right Arrow 25">
              <a:extLst>
                <a:ext uri="{FF2B5EF4-FFF2-40B4-BE49-F238E27FC236}">
                  <a16:creationId xmlns:a16="http://schemas.microsoft.com/office/drawing/2014/main" id="{DC4DC135-989F-ED4F-B914-65346774BFF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79109">
              <a:off x="1794899" y="3730740"/>
              <a:ext cx="571412" cy="286757"/>
            </a:xfrm>
            <a:prstGeom prst="rightArrow">
              <a:avLst>
                <a:gd name="adj1" fmla="val 33046"/>
                <a:gd name="adj2" fmla="val 50001"/>
              </a:avLst>
            </a:prstGeom>
            <a:noFill/>
            <a:ln w="28575">
              <a:solidFill>
                <a:schemeClr val="accent1">
                  <a:alpha val="72156"/>
                </a:schemeClr>
              </a:solidFill>
              <a:miter lim="800000"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65572" name="Right Arrow 26">
              <a:extLst>
                <a:ext uri="{FF2B5EF4-FFF2-40B4-BE49-F238E27FC236}">
                  <a16:creationId xmlns:a16="http://schemas.microsoft.com/office/drawing/2014/main" id="{B60A05D0-DD18-AC4D-A72E-82AA5C0F414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213969">
              <a:off x="2068867" y="4907459"/>
              <a:ext cx="571412" cy="286757"/>
            </a:xfrm>
            <a:prstGeom prst="rightArrow">
              <a:avLst>
                <a:gd name="adj1" fmla="val 33046"/>
                <a:gd name="adj2" fmla="val 50001"/>
              </a:avLst>
            </a:prstGeom>
            <a:noFill/>
            <a:ln w="28575">
              <a:solidFill>
                <a:schemeClr val="accent1">
                  <a:alpha val="72156"/>
                </a:schemeClr>
              </a:solidFill>
              <a:miter lim="800000"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C19DAEB-2220-6E4B-8DD8-A8754D70BA7B}"/>
              </a:ext>
            </a:extLst>
          </p:cNvPr>
          <p:cNvGrpSpPr>
            <a:grpSpLocks/>
          </p:cNvGrpSpPr>
          <p:nvPr/>
        </p:nvGrpSpPr>
        <p:grpSpPr bwMode="auto">
          <a:xfrm rot="-575586">
            <a:off x="838200" y="185738"/>
            <a:ext cx="7251700" cy="6775450"/>
            <a:chOff x="1794899" y="982026"/>
            <a:chExt cx="5220721" cy="5275212"/>
          </a:xfrm>
        </p:grpSpPr>
        <p:sp>
          <p:nvSpPr>
            <p:cNvPr id="65545" name="Right Arrow 29">
              <a:extLst>
                <a:ext uri="{FF2B5EF4-FFF2-40B4-BE49-F238E27FC236}">
                  <a16:creationId xmlns:a16="http://schemas.microsoft.com/office/drawing/2014/main" id="{037FAF4E-AA9C-C24D-A2A9-91990E0C9C8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6300192" y="3645024"/>
              <a:ext cx="571412" cy="286757"/>
            </a:xfrm>
            <a:prstGeom prst="rightArrow">
              <a:avLst>
                <a:gd name="adj1" fmla="val 33046"/>
                <a:gd name="adj2" fmla="val 50001"/>
              </a:avLst>
            </a:prstGeom>
            <a:noFill/>
            <a:ln w="19050">
              <a:solidFill>
                <a:schemeClr val="accent1">
                  <a:alpha val="38823"/>
                </a:schemeClr>
              </a:solidFill>
              <a:miter lim="800000"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65546" name="Right Arrow 30">
              <a:extLst>
                <a:ext uri="{FF2B5EF4-FFF2-40B4-BE49-F238E27FC236}">
                  <a16:creationId xmlns:a16="http://schemas.microsoft.com/office/drawing/2014/main" id="{48224079-F823-B449-97B2-A6810088761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605681">
              <a:off x="6444208" y="4365104"/>
              <a:ext cx="571412" cy="286757"/>
            </a:xfrm>
            <a:prstGeom prst="rightArrow">
              <a:avLst>
                <a:gd name="adj1" fmla="val 33046"/>
                <a:gd name="adj2" fmla="val 50001"/>
              </a:avLst>
            </a:prstGeom>
            <a:noFill/>
            <a:ln w="19050">
              <a:solidFill>
                <a:schemeClr val="accent1">
                  <a:alpha val="38823"/>
                </a:schemeClr>
              </a:solidFill>
              <a:miter lim="800000"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65547" name="Right Arrow 31">
              <a:extLst>
                <a:ext uri="{FF2B5EF4-FFF2-40B4-BE49-F238E27FC236}">
                  <a16:creationId xmlns:a16="http://schemas.microsoft.com/office/drawing/2014/main" id="{02E21AE7-2BFD-2040-85EA-674712DB22F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038398">
              <a:off x="5683866" y="5317907"/>
              <a:ext cx="571412" cy="286757"/>
            </a:xfrm>
            <a:prstGeom prst="rightArrow">
              <a:avLst>
                <a:gd name="adj1" fmla="val 33046"/>
                <a:gd name="adj2" fmla="val 50001"/>
              </a:avLst>
            </a:prstGeom>
            <a:noFill/>
            <a:ln w="19050">
              <a:solidFill>
                <a:schemeClr val="accent1">
                  <a:alpha val="38823"/>
                </a:schemeClr>
              </a:solidFill>
              <a:miter lim="800000"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65548" name="Right Arrow 32">
              <a:extLst>
                <a:ext uri="{FF2B5EF4-FFF2-40B4-BE49-F238E27FC236}">
                  <a16:creationId xmlns:a16="http://schemas.microsoft.com/office/drawing/2014/main" id="{66474DBB-F830-EF4F-ADDF-785227A7BDA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144110">
              <a:off x="3442160" y="5691927"/>
              <a:ext cx="571412" cy="286757"/>
            </a:xfrm>
            <a:prstGeom prst="rightArrow">
              <a:avLst>
                <a:gd name="adj1" fmla="val 33046"/>
                <a:gd name="adj2" fmla="val 50001"/>
              </a:avLst>
            </a:prstGeom>
            <a:noFill/>
            <a:ln w="19050">
              <a:solidFill>
                <a:schemeClr val="accent1">
                  <a:alpha val="38823"/>
                </a:schemeClr>
              </a:solidFill>
              <a:miter lim="800000"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65549" name="Right Arrow 33">
              <a:extLst>
                <a:ext uri="{FF2B5EF4-FFF2-40B4-BE49-F238E27FC236}">
                  <a16:creationId xmlns:a16="http://schemas.microsoft.com/office/drawing/2014/main" id="{EC19D921-B876-D346-AE28-88B23E3F19B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6164056">
              <a:off x="4921171" y="5828153"/>
              <a:ext cx="571412" cy="286757"/>
            </a:xfrm>
            <a:prstGeom prst="rightArrow">
              <a:avLst>
                <a:gd name="adj1" fmla="val 33046"/>
                <a:gd name="adj2" fmla="val 50001"/>
              </a:avLst>
            </a:prstGeom>
            <a:noFill/>
            <a:ln w="19050">
              <a:solidFill>
                <a:schemeClr val="accent1">
                  <a:alpha val="38823"/>
                </a:schemeClr>
              </a:solidFill>
              <a:miter lim="800000"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65550" name="Right Arrow 34">
              <a:extLst>
                <a:ext uri="{FF2B5EF4-FFF2-40B4-BE49-F238E27FC236}">
                  <a16:creationId xmlns:a16="http://schemas.microsoft.com/office/drawing/2014/main" id="{6F26D52C-C044-7E4D-8587-ED5438345BC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701132">
              <a:off x="6328665" y="2852678"/>
              <a:ext cx="571412" cy="286757"/>
            </a:xfrm>
            <a:prstGeom prst="rightArrow">
              <a:avLst>
                <a:gd name="adj1" fmla="val 33046"/>
                <a:gd name="adj2" fmla="val 50001"/>
              </a:avLst>
            </a:prstGeom>
            <a:noFill/>
            <a:ln w="19050">
              <a:solidFill>
                <a:schemeClr val="accent1">
                  <a:alpha val="38823"/>
                </a:schemeClr>
              </a:solidFill>
              <a:miter lim="800000"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65551" name="Right Arrow 35">
              <a:extLst>
                <a:ext uri="{FF2B5EF4-FFF2-40B4-BE49-F238E27FC236}">
                  <a16:creationId xmlns:a16="http://schemas.microsoft.com/office/drawing/2014/main" id="{47D8B0FC-7AC6-C14B-A09D-B53C29ADC04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566523">
              <a:off x="5898725" y="1999348"/>
              <a:ext cx="571412" cy="286757"/>
            </a:xfrm>
            <a:prstGeom prst="rightArrow">
              <a:avLst>
                <a:gd name="adj1" fmla="val 33046"/>
                <a:gd name="adj2" fmla="val 50001"/>
              </a:avLst>
            </a:prstGeom>
            <a:noFill/>
            <a:ln w="19050">
              <a:solidFill>
                <a:schemeClr val="accent1">
                  <a:alpha val="38823"/>
                </a:schemeClr>
              </a:solidFill>
              <a:miter lim="800000"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65552" name="Right Arrow 36">
              <a:extLst>
                <a:ext uri="{FF2B5EF4-FFF2-40B4-BE49-F238E27FC236}">
                  <a16:creationId xmlns:a16="http://schemas.microsoft.com/office/drawing/2014/main" id="{76084FA8-C469-DE44-A40F-CD4D5549C95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430250">
              <a:off x="4816553" y="1124353"/>
              <a:ext cx="571412" cy="286757"/>
            </a:xfrm>
            <a:prstGeom prst="rightArrow">
              <a:avLst>
                <a:gd name="adj1" fmla="val 33046"/>
                <a:gd name="adj2" fmla="val 50001"/>
              </a:avLst>
            </a:prstGeom>
            <a:noFill/>
            <a:ln w="19050">
              <a:solidFill>
                <a:schemeClr val="accent1">
                  <a:alpha val="38823"/>
                </a:schemeClr>
              </a:solidFill>
              <a:miter lim="800000"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65553" name="Right Arrow 37">
              <a:extLst>
                <a:ext uri="{FF2B5EF4-FFF2-40B4-BE49-F238E27FC236}">
                  <a16:creationId xmlns:a16="http://schemas.microsoft.com/office/drawing/2014/main" id="{18130D87-3E1C-484E-9A12-51C0995A108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147588" y="1152650"/>
              <a:ext cx="571412" cy="286757"/>
            </a:xfrm>
            <a:prstGeom prst="rightArrow">
              <a:avLst>
                <a:gd name="adj1" fmla="val 33046"/>
                <a:gd name="adj2" fmla="val 50001"/>
              </a:avLst>
            </a:prstGeom>
            <a:noFill/>
            <a:ln w="19050">
              <a:solidFill>
                <a:schemeClr val="accent1">
                  <a:alpha val="38823"/>
                </a:schemeClr>
              </a:solidFill>
              <a:miter lim="800000"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65554" name="Right Arrow 38">
              <a:extLst>
                <a:ext uri="{FF2B5EF4-FFF2-40B4-BE49-F238E27FC236}">
                  <a16:creationId xmlns:a16="http://schemas.microsoft.com/office/drawing/2014/main" id="{3E052B11-E071-4F44-A7C1-F3FF57E5C06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917025">
              <a:off x="3061520" y="1339080"/>
              <a:ext cx="571412" cy="286757"/>
            </a:xfrm>
            <a:prstGeom prst="rightArrow">
              <a:avLst>
                <a:gd name="adj1" fmla="val 33046"/>
                <a:gd name="adj2" fmla="val 50001"/>
              </a:avLst>
            </a:prstGeom>
            <a:noFill/>
            <a:ln w="19050">
              <a:solidFill>
                <a:schemeClr val="accent1">
                  <a:alpha val="38823"/>
                </a:schemeClr>
              </a:solidFill>
              <a:miter lim="800000"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65555" name="Right Arrow 39">
              <a:extLst>
                <a:ext uri="{FF2B5EF4-FFF2-40B4-BE49-F238E27FC236}">
                  <a16:creationId xmlns:a16="http://schemas.microsoft.com/office/drawing/2014/main" id="{E45619E4-B3A2-FF4E-8AF0-7E59F7059E0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843928">
              <a:off x="2591781" y="1876912"/>
              <a:ext cx="571412" cy="286757"/>
            </a:xfrm>
            <a:prstGeom prst="rightArrow">
              <a:avLst>
                <a:gd name="adj1" fmla="val 33046"/>
                <a:gd name="adj2" fmla="val 50001"/>
              </a:avLst>
            </a:prstGeom>
            <a:noFill/>
            <a:ln w="19050">
              <a:solidFill>
                <a:schemeClr val="accent1">
                  <a:alpha val="38823"/>
                </a:schemeClr>
              </a:solidFill>
              <a:miter lim="800000"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65556" name="Right Arrow 40">
              <a:extLst>
                <a:ext uri="{FF2B5EF4-FFF2-40B4-BE49-F238E27FC236}">
                  <a16:creationId xmlns:a16="http://schemas.microsoft.com/office/drawing/2014/main" id="{2AF3B391-2FEB-4346-A66E-88F91179B96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47876">
              <a:off x="1866906" y="2722628"/>
              <a:ext cx="571412" cy="286757"/>
            </a:xfrm>
            <a:prstGeom prst="rightArrow">
              <a:avLst>
                <a:gd name="adj1" fmla="val 33046"/>
                <a:gd name="adj2" fmla="val 50001"/>
              </a:avLst>
            </a:prstGeom>
            <a:noFill/>
            <a:ln w="19050">
              <a:solidFill>
                <a:schemeClr val="accent1">
                  <a:alpha val="38823"/>
                </a:schemeClr>
              </a:solidFill>
              <a:miter lim="800000"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65557" name="Right Arrow 41">
              <a:extLst>
                <a:ext uri="{FF2B5EF4-FFF2-40B4-BE49-F238E27FC236}">
                  <a16:creationId xmlns:a16="http://schemas.microsoft.com/office/drawing/2014/main" id="{EF4C48CD-728D-7749-AA9D-1A7DB8C1863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79109">
              <a:off x="1794899" y="3730740"/>
              <a:ext cx="571412" cy="286757"/>
            </a:xfrm>
            <a:prstGeom prst="rightArrow">
              <a:avLst>
                <a:gd name="adj1" fmla="val 33046"/>
                <a:gd name="adj2" fmla="val 50001"/>
              </a:avLst>
            </a:prstGeom>
            <a:noFill/>
            <a:ln w="19050">
              <a:solidFill>
                <a:schemeClr val="accent1">
                  <a:alpha val="38823"/>
                </a:schemeClr>
              </a:solidFill>
              <a:miter lim="800000"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65558" name="Right Arrow 42">
              <a:extLst>
                <a:ext uri="{FF2B5EF4-FFF2-40B4-BE49-F238E27FC236}">
                  <a16:creationId xmlns:a16="http://schemas.microsoft.com/office/drawing/2014/main" id="{3EE73F39-8502-5D4E-B09E-7388315A678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213969">
              <a:off x="2068867" y="4907459"/>
              <a:ext cx="571412" cy="286757"/>
            </a:xfrm>
            <a:prstGeom prst="rightArrow">
              <a:avLst>
                <a:gd name="adj1" fmla="val 33046"/>
                <a:gd name="adj2" fmla="val 50001"/>
              </a:avLst>
            </a:prstGeom>
            <a:noFill/>
            <a:ln w="19050">
              <a:solidFill>
                <a:schemeClr val="accent1">
                  <a:alpha val="38823"/>
                </a:schemeClr>
              </a:solidFill>
              <a:miter lim="800000"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anose="020B0300000000000000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63BD2FC5-66CB-4B4A-AF00-4B6DC2AEC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ea typeface="ヒラギノ角ゴ Pro W3" panose="020B0300000000000000" pitchFamily="34" charset="-128"/>
              </a:rPr>
              <a:t>The Context </a:t>
            </a:r>
            <a:r>
              <a:rPr lang="en-GB" altLang="en-US" i="1">
                <a:ea typeface="ヒラギノ角ゴ Pro W3" panose="020B0300000000000000" pitchFamily="34" charset="-128"/>
              </a:rPr>
              <a:t>Heuristic</a:t>
            </a:r>
          </a:p>
        </p:txBody>
      </p:sp>
      <p:sp>
        <p:nvSpPr>
          <p:cNvPr id="30722" name="Content Placeholder 2">
            <a:extLst>
              <a:ext uri="{FF2B5EF4-FFF2-40B4-BE49-F238E27FC236}">
                <a16:creationId xmlns:a16="http://schemas.microsoft.com/office/drawing/2014/main" id="{D53B700F-6154-6846-8B53-3B859F11B1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GB" altLang="en-US" sz="3000" dirty="0">
                <a:ea typeface="ヒラギノ角ゴ Pro W3" panose="020B0300000000000000" pitchFamily="34" charset="-128"/>
              </a:rPr>
              <a:t>Divide the world into different sorts of situation (</a:t>
            </a:r>
            <a:r>
              <a:rPr lang="en-GB" altLang="en-US" sz="3000" dirty="0">
                <a:solidFill>
                  <a:schemeClr val="bg2"/>
                </a:solidFill>
                <a:ea typeface="ヒラギノ角ゴ Pro W3" panose="020B0300000000000000" pitchFamily="34" charset="-128"/>
              </a:rPr>
              <a:t>hereafter called a </a:t>
            </a:r>
            <a:r>
              <a:rPr lang="en-GB" altLang="en-US" sz="3000" i="1" dirty="0">
                <a:solidFill>
                  <a:schemeClr val="bg2"/>
                </a:solidFill>
                <a:ea typeface="ヒラギノ角ゴ Pro W3" panose="020B0300000000000000" pitchFamily="34" charset="-128"/>
              </a:rPr>
              <a:t>context</a:t>
            </a:r>
            <a:r>
              <a:rPr lang="en-GB" altLang="en-US" sz="3000" dirty="0">
                <a:ea typeface="ヒラギノ角ゴ Pro W3" panose="020B0300000000000000" pitchFamily="34" charset="-128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GB" altLang="en-US" sz="3000" dirty="0">
                <a:ea typeface="ヒラギノ角ゴ Pro W3" panose="020B0300000000000000" pitchFamily="34" charset="-128"/>
              </a:rPr>
              <a:t>Learn/recognise these contexts in a rich and </a:t>
            </a:r>
            <a:r>
              <a:rPr lang="ja-JP" altLang="en-GB" sz="3000">
                <a:ea typeface="ヒラギノ角ゴ Pro W3" panose="020B0300000000000000" pitchFamily="34" charset="-128"/>
              </a:rPr>
              <a:t>“</a:t>
            </a:r>
            <a:r>
              <a:rPr lang="en-GB" altLang="ja-JP" sz="3000" dirty="0">
                <a:ea typeface="ヒラギノ角ゴ Pro W3" panose="020B0300000000000000" pitchFamily="34" charset="-128"/>
              </a:rPr>
              <a:t>fuzzy</a:t>
            </a:r>
            <a:r>
              <a:rPr lang="ja-JP" altLang="en-GB" sz="3000">
                <a:ea typeface="ヒラギノ角ゴ Pro W3" panose="020B0300000000000000" pitchFamily="34" charset="-128"/>
              </a:rPr>
              <a:t>”</a:t>
            </a:r>
            <a:r>
              <a:rPr lang="en-GB" altLang="ja-JP" sz="3000" dirty="0">
                <a:ea typeface="ヒラギノ角ゴ Pro W3" panose="020B0300000000000000" pitchFamily="34" charset="-128"/>
              </a:rPr>
              <a:t> manner</a:t>
            </a:r>
          </a:p>
          <a:p>
            <a:pPr>
              <a:lnSpc>
                <a:spcPct val="90000"/>
              </a:lnSpc>
            </a:pPr>
            <a:r>
              <a:rPr lang="ja-JP" altLang="en-GB" sz="3000">
                <a:ea typeface="ヒラギノ角ゴ Pro W3" panose="020B0300000000000000" pitchFamily="34" charset="-128"/>
              </a:rPr>
              <a:t>“</a:t>
            </a:r>
            <a:r>
              <a:rPr lang="en-GB" altLang="ja-JP" sz="3000" dirty="0">
                <a:ea typeface="ヒラギノ角ゴ Pro W3" panose="020B0300000000000000" pitchFamily="34" charset="-128"/>
              </a:rPr>
              <a:t>Crisp</a:t>
            </a:r>
            <a:r>
              <a:rPr lang="ja-JP" altLang="en-GB" sz="3000">
                <a:ea typeface="ヒラギノ角ゴ Pro W3" panose="020B0300000000000000" pitchFamily="34" charset="-128"/>
              </a:rPr>
              <a:t>”</a:t>
            </a:r>
            <a:r>
              <a:rPr lang="en-GB" altLang="ja-JP" sz="3000" dirty="0">
                <a:ea typeface="ヒラギノ角ゴ Pro W3" panose="020B0300000000000000" pitchFamily="34" charset="-128"/>
              </a:rPr>
              <a:t> knowledge is </a:t>
            </a:r>
            <a:r>
              <a:rPr lang="ja-JP" altLang="en-GB" sz="3000">
                <a:ea typeface="ヒラギノ角ゴ Pro W3" panose="020B0300000000000000" pitchFamily="34" charset="-128"/>
              </a:rPr>
              <a:t>“</a:t>
            </a:r>
            <a:r>
              <a:rPr lang="en-GB" altLang="ja-JP" sz="3000" dirty="0">
                <a:ea typeface="ヒラギノ角ゴ Pro W3" panose="020B0300000000000000" pitchFamily="34" charset="-128"/>
              </a:rPr>
              <a:t>packaged</a:t>
            </a:r>
            <a:r>
              <a:rPr lang="ja-JP" altLang="en-GB" sz="3000">
                <a:ea typeface="ヒラギノ角ゴ Pro W3" panose="020B0300000000000000" pitchFamily="34" charset="-128"/>
              </a:rPr>
              <a:t>”</a:t>
            </a:r>
            <a:r>
              <a:rPr lang="en-GB" altLang="ja-JP" sz="3000" dirty="0">
                <a:ea typeface="ヒラギノ角ゴ Pro W3" panose="020B0300000000000000" pitchFamily="34" charset="-128"/>
              </a:rPr>
              <a:t> </a:t>
            </a:r>
            <a:r>
              <a:rPr lang="ja-JP" altLang="en-GB" sz="3000">
                <a:ea typeface="ヒラギノ角ゴ Pro W3" panose="020B0300000000000000" pitchFamily="34" charset="-128"/>
              </a:rPr>
              <a:t>“</a:t>
            </a:r>
            <a:r>
              <a:rPr lang="en-GB" altLang="ja-JP" sz="3000" dirty="0">
                <a:ea typeface="ヒラギノ角ゴ Pro W3" panose="020B0300000000000000" pitchFamily="34" charset="-128"/>
              </a:rPr>
              <a:t>within</a:t>
            </a:r>
            <a:r>
              <a:rPr lang="ja-JP" altLang="en-GB" sz="3000">
                <a:ea typeface="ヒラギノ角ゴ Pro W3" panose="020B0300000000000000" pitchFamily="34" charset="-128"/>
              </a:rPr>
              <a:t>”</a:t>
            </a:r>
            <a:r>
              <a:rPr lang="en-GB" altLang="ja-JP" sz="3000" dirty="0">
                <a:ea typeface="ヒラギノ角ゴ Pro W3" panose="020B0300000000000000" pitchFamily="34" charset="-128"/>
              </a:rPr>
              <a:t> such contexts for reasoning, update etc.</a:t>
            </a:r>
          </a:p>
          <a:p>
            <a:pPr>
              <a:lnSpc>
                <a:spcPct val="90000"/>
              </a:lnSpc>
            </a:pPr>
            <a:r>
              <a:rPr lang="en-GB" altLang="en-US" sz="3000" dirty="0">
                <a:ea typeface="ヒラギノ角ゴ Pro W3" panose="020B0300000000000000" pitchFamily="34" charset="-128"/>
              </a:rPr>
              <a:t>Makes within-context reasoning, models, update etc. more feasible</a:t>
            </a:r>
          </a:p>
          <a:p>
            <a:pPr>
              <a:lnSpc>
                <a:spcPct val="90000"/>
              </a:lnSpc>
            </a:pPr>
            <a:r>
              <a:rPr lang="en-GB" altLang="en-US" sz="3000" dirty="0">
                <a:ea typeface="ヒラギノ角ゴ Pro W3" panose="020B0300000000000000" pitchFamily="34" charset="-128"/>
              </a:rPr>
              <a:t>Whilst each model has limited scope, together they might cover more ground, albeit in a more </a:t>
            </a:r>
            <a:r>
              <a:rPr lang="ja-JP" altLang="en-GB" sz="3000">
                <a:ea typeface="ヒラギノ角ゴ Pro W3" panose="020B0300000000000000" pitchFamily="34" charset="-128"/>
              </a:rPr>
              <a:t>“</a:t>
            </a:r>
            <a:r>
              <a:rPr lang="en-GB" altLang="ja-JP" sz="3000" dirty="0">
                <a:ea typeface="ヒラギノ角ゴ Pro W3" panose="020B0300000000000000" pitchFamily="34" charset="-128"/>
              </a:rPr>
              <a:t>patchy</a:t>
            </a:r>
            <a:r>
              <a:rPr lang="ja-JP" altLang="en-GB" sz="3000">
                <a:ea typeface="ヒラギノ角ゴ Pro W3" panose="020B0300000000000000" pitchFamily="34" charset="-128"/>
              </a:rPr>
              <a:t>”</a:t>
            </a:r>
            <a:r>
              <a:rPr lang="en-GB" altLang="ja-JP" sz="3000" dirty="0">
                <a:ea typeface="ヒラギノ角ゴ Pro W3" panose="020B0300000000000000" pitchFamily="34" charset="-128"/>
              </a:rPr>
              <a:t> manner</a:t>
            </a:r>
          </a:p>
          <a:p>
            <a:pPr>
              <a:lnSpc>
                <a:spcPct val="90000"/>
              </a:lnSpc>
            </a:pPr>
            <a:endParaRPr lang="en-GB" altLang="en-US" sz="3000" dirty="0">
              <a:ea typeface="ヒラギノ角ゴ Pro W3" panose="020B0300000000000000" pitchFamily="34" charset="-12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4">
            <a:extLst>
              <a:ext uri="{FF2B5EF4-FFF2-40B4-BE49-F238E27FC236}">
                <a16:creationId xmlns:a16="http://schemas.microsoft.com/office/drawing/2014/main" id="{0B3494A0-3CB0-B44D-BD9B-9B35F9778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ea typeface="ヒラギノ角ゴ Pro W3" panose="020B0300000000000000" pitchFamily="34" charset="-128"/>
              </a:rPr>
              <a:t>Context and Causality</a:t>
            </a:r>
          </a:p>
        </p:txBody>
      </p:sp>
      <p:sp>
        <p:nvSpPr>
          <p:cNvPr id="36866" name="Content Placeholder 5">
            <a:extLst>
              <a:ext uri="{FF2B5EF4-FFF2-40B4-BE49-F238E27FC236}">
                <a16:creationId xmlns:a16="http://schemas.microsoft.com/office/drawing/2014/main" id="{84AB6D2B-1D0B-EF46-AEAB-423131F68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40768"/>
            <a:ext cx="8458200" cy="468052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>
                <a:ea typeface="ヒラギノ角ゴ Pro W3" panose="020B0300000000000000" pitchFamily="34" charset="-128"/>
              </a:rPr>
              <a:t>In almost all situations (</a:t>
            </a:r>
            <a:r>
              <a:rPr lang="en-US" altLang="en-US" dirty="0">
                <a:solidFill>
                  <a:schemeClr val="bg2"/>
                </a:solidFill>
                <a:ea typeface="ヒラギノ角ゴ Pro W3" panose="020B0300000000000000" pitchFamily="34" charset="-128"/>
              </a:rPr>
              <a:t>and </a:t>
            </a:r>
            <a:r>
              <a:rPr lang="en-US" altLang="en-US" i="1" dirty="0">
                <a:solidFill>
                  <a:schemeClr val="bg2"/>
                </a:solidFill>
                <a:ea typeface="ヒラギノ角ゴ Pro W3" panose="020B0300000000000000" pitchFamily="34" charset="-128"/>
              </a:rPr>
              <a:t>all</a:t>
            </a:r>
            <a:r>
              <a:rPr lang="en-US" altLang="en-US" dirty="0">
                <a:solidFill>
                  <a:schemeClr val="bg2"/>
                </a:solidFill>
                <a:ea typeface="ヒラギノ角ゴ Pro W3" panose="020B0300000000000000" pitchFamily="34" charset="-128"/>
              </a:rPr>
              <a:t> social situations</a:t>
            </a:r>
            <a:r>
              <a:rPr lang="en-US" altLang="en-US" dirty="0">
                <a:ea typeface="ヒラギノ角ゴ Pro W3" panose="020B0300000000000000" pitchFamily="34" charset="-128"/>
              </a:rPr>
              <a:t>) there are an unlimited number of things that </a:t>
            </a:r>
            <a:r>
              <a:rPr lang="en-US" altLang="en-US" b="1" i="1" dirty="0">
                <a:ea typeface="ヒラギノ角ゴ Pro W3" panose="020B0300000000000000" pitchFamily="34" charset="-128"/>
              </a:rPr>
              <a:t>could</a:t>
            </a:r>
            <a:r>
              <a:rPr lang="en-US" altLang="en-US" dirty="0">
                <a:ea typeface="ヒラギノ角ゴ Pro W3" panose="020B0300000000000000" pitchFamily="34" charset="-128"/>
              </a:rPr>
              <a:t> be attributed as a cause</a:t>
            </a:r>
          </a:p>
          <a:p>
            <a:pPr>
              <a:lnSpc>
                <a:spcPct val="80000"/>
              </a:lnSpc>
            </a:pPr>
            <a:r>
              <a:rPr lang="en-US" altLang="en-US" dirty="0">
                <a:ea typeface="ヒラギノ角ゴ Pro W3" panose="020B0300000000000000" pitchFamily="34" charset="-128"/>
              </a:rPr>
              <a:t>Without a limitation as to the scope </a:t>
            </a:r>
            <a:r>
              <a:rPr lang="en-US" altLang="en-US" i="1" dirty="0">
                <a:solidFill>
                  <a:schemeClr val="accent1"/>
                </a:solidFill>
                <a:ea typeface="ヒラギノ角ゴ Pro W3" panose="020B0300000000000000" pitchFamily="34" charset="-128"/>
              </a:rPr>
              <a:t>causation makes no sense</a:t>
            </a:r>
          </a:p>
          <a:p>
            <a:pPr>
              <a:lnSpc>
                <a:spcPct val="80000"/>
              </a:lnSpc>
            </a:pPr>
            <a:r>
              <a:rPr lang="en-US" altLang="en-US" dirty="0">
                <a:ea typeface="ヒラギノ角ゴ Pro W3" panose="020B0300000000000000" pitchFamily="34" charset="-128"/>
              </a:rPr>
              <a:t>However given a context there are many factors that can be assumed to be insignificantly relevant and/or constant – it reduces scope (</a:t>
            </a:r>
            <a:r>
              <a:rPr lang="en-US" altLang="en-US" dirty="0">
                <a:solidFill>
                  <a:schemeClr val="bg2"/>
                </a:solidFill>
                <a:ea typeface="ヒラギノ角ゴ Pro W3" panose="020B0300000000000000" pitchFamily="34" charset="-128"/>
              </a:rPr>
              <a:t>but implicitly</a:t>
            </a:r>
            <a:r>
              <a:rPr lang="en-US" altLang="en-US" dirty="0">
                <a:ea typeface="ヒラギノ角ゴ Pro W3" panose="020B0300000000000000" pitchFamily="34" charset="-128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en-US" altLang="en-US" dirty="0">
                <a:ea typeface="ヒラギノ角ゴ Pro W3" panose="020B0300000000000000" pitchFamily="34" charset="-128"/>
              </a:rPr>
              <a:t>Causality makes sense </a:t>
            </a:r>
            <a:r>
              <a:rPr lang="en-US" altLang="en-US" i="1" dirty="0">
                <a:solidFill>
                  <a:schemeClr val="accent2"/>
                </a:solidFill>
                <a:ea typeface="ヒラギノ角ゴ Pro W3" panose="020B0300000000000000" pitchFamily="34" charset="-128"/>
              </a:rPr>
              <a:t>given</a:t>
            </a:r>
            <a:r>
              <a:rPr lang="en-US" altLang="en-US" dirty="0">
                <a:solidFill>
                  <a:schemeClr val="accent2"/>
                </a:solidFill>
                <a:ea typeface="ヒラギノ角ゴ Pro W3" panose="020B0300000000000000" pitchFamily="34" charset="-128"/>
              </a:rPr>
              <a:t> </a:t>
            </a:r>
            <a:r>
              <a:rPr lang="en-US" altLang="en-US" i="1" dirty="0">
                <a:solidFill>
                  <a:schemeClr val="accent2"/>
                </a:solidFill>
                <a:ea typeface="ヒラギノ角ゴ Pro W3" panose="020B0300000000000000" pitchFamily="34" charset="-128"/>
              </a:rPr>
              <a:t>a context</a:t>
            </a:r>
            <a:r>
              <a:rPr lang="en-US" altLang="en-US" dirty="0">
                <a:ea typeface="ヒラギノ角ゴ Pro W3" panose="020B0300000000000000" pitchFamily="34" charset="-128"/>
              </a:rPr>
              <a:t>, since the context excludes most factors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cpm">
  <a:themeElements>
    <a:clrScheme name="">
      <a:dk1>
        <a:srgbClr val="000000"/>
      </a:dk1>
      <a:lt1>
        <a:srgbClr val="FFFFFF"/>
      </a:lt1>
      <a:dk2>
        <a:srgbClr val="990000"/>
      </a:dk2>
      <a:lt2>
        <a:srgbClr val="656565"/>
      </a:lt2>
      <a:accent1>
        <a:srgbClr val="25A14B"/>
      </a:accent1>
      <a:accent2>
        <a:srgbClr val="2A50BA"/>
      </a:accent2>
      <a:accent3>
        <a:srgbClr val="FFFFFF"/>
      </a:accent3>
      <a:accent4>
        <a:srgbClr val="000000"/>
      </a:accent4>
      <a:accent5>
        <a:srgbClr val="ACCDB1"/>
      </a:accent5>
      <a:accent6>
        <a:srgbClr val="2548A8"/>
      </a:accent6>
      <a:hlink>
        <a:srgbClr val="912BC9"/>
      </a:hlink>
      <a:folHlink>
        <a:srgbClr val="B2B2B2"/>
      </a:folHlink>
    </a:clrScheme>
    <a:fontScheme name="becp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9050" cap="flat" cmpd="sng" algn="ctr">
          <a:noFill/>
          <a:prstDash val="solid"/>
          <a:round/>
          <a:headEnd type="none" w="lg" len="lg"/>
          <a:tailEnd type="triangle" w="lg" len="lg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accent1"/>
          </a:solidFill>
          <a:prstDash val="solid"/>
          <a:round/>
          <a:headEnd type="none" w="lg" len="lg"/>
          <a:tailEnd type="triangle" w="lg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cpm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cpm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cpm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cpm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cpm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cpm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cpm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D:\Users\Bruce\papers\templates\becpm.pot</Template>
  <TotalTime>14267</TotalTime>
  <Words>811</Words>
  <Application>Microsoft Macintosh PowerPoint</Application>
  <PresentationFormat>On-screen Show (4:3)</PresentationFormat>
  <Paragraphs>72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ヒラギノ角ゴ Pro W3</vt:lpstr>
      <vt:lpstr>Calibri</vt:lpstr>
      <vt:lpstr>Symbol</vt:lpstr>
      <vt:lpstr>Wingdings</vt:lpstr>
      <vt:lpstr>becpm</vt:lpstr>
      <vt:lpstr>Some Difficulties with Causation   Bruce Edmonds</vt:lpstr>
      <vt:lpstr>Why talk about causation</vt:lpstr>
      <vt:lpstr>A Causal Explanation is a Model</vt:lpstr>
      <vt:lpstr>Why did Fred break his leg?</vt:lpstr>
      <vt:lpstr>Causal Complexity in an ABM</vt:lpstr>
      <vt:lpstr>Causal Spread</vt:lpstr>
      <vt:lpstr>A (simplistic) illustration of context from the point of view of an actor</vt:lpstr>
      <vt:lpstr>The Context Heuristic</vt:lpstr>
      <vt:lpstr>Context and Causality</vt:lpstr>
      <vt:lpstr>In ABM</vt:lpstr>
      <vt:lpstr>In QCA</vt:lpstr>
      <vt:lpstr>Both are based on classical logic…</vt:lpstr>
      <vt:lpstr>Challenges from Context and Complexity</vt:lpstr>
      <vt:lpstr>Thanks, here is a gratuitous ad → </vt:lpstr>
    </vt:vector>
  </TitlesOfParts>
  <Company>MMU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the Value of Prediction in an Artificial Stock Market</dc:title>
  <dc:creator>Bruce Emdonds</dc:creator>
  <cp:lastModifiedBy>Bruce Edmonds</cp:lastModifiedBy>
  <cp:revision>424</cp:revision>
  <dcterms:created xsi:type="dcterms:W3CDTF">2002-08-05T14:16:21Z</dcterms:created>
  <dcterms:modified xsi:type="dcterms:W3CDTF">2022-04-21T06:38:08Z</dcterms:modified>
</cp:coreProperties>
</file>