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gif" ContentType="image/gif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8"/>
  </p:notesMasterIdLst>
  <p:handoutMasterIdLst>
    <p:handoutMasterId r:id="rId49"/>
  </p:handoutMasterIdLst>
  <p:sldIdLst>
    <p:sldId id="256" r:id="rId2"/>
    <p:sldId id="366" r:id="rId3"/>
    <p:sldId id="369" r:id="rId4"/>
    <p:sldId id="377" r:id="rId5"/>
    <p:sldId id="370" r:id="rId6"/>
    <p:sldId id="371" r:id="rId7"/>
    <p:sldId id="378" r:id="rId8"/>
    <p:sldId id="400" r:id="rId9"/>
    <p:sldId id="389" r:id="rId10"/>
    <p:sldId id="372" r:id="rId11"/>
    <p:sldId id="373" r:id="rId12"/>
    <p:sldId id="375" r:id="rId13"/>
    <p:sldId id="376" r:id="rId14"/>
    <p:sldId id="381" r:id="rId15"/>
    <p:sldId id="384" r:id="rId16"/>
    <p:sldId id="383" r:id="rId17"/>
    <p:sldId id="388" r:id="rId18"/>
    <p:sldId id="386" r:id="rId19"/>
    <p:sldId id="394" r:id="rId20"/>
    <p:sldId id="398" r:id="rId21"/>
    <p:sldId id="395" r:id="rId22"/>
    <p:sldId id="396" r:id="rId23"/>
    <p:sldId id="397" r:id="rId24"/>
    <p:sldId id="392" r:id="rId25"/>
    <p:sldId id="390" r:id="rId26"/>
    <p:sldId id="382" r:id="rId27"/>
    <p:sldId id="336" r:id="rId28"/>
    <p:sldId id="345" r:id="rId29"/>
    <p:sldId id="362" r:id="rId30"/>
    <p:sldId id="325" r:id="rId31"/>
    <p:sldId id="350" r:id="rId32"/>
    <p:sldId id="351" r:id="rId33"/>
    <p:sldId id="352" r:id="rId34"/>
    <p:sldId id="399" r:id="rId35"/>
    <p:sldId id="328" r:id="rId36"/>
    <p:sldId id="327" r:id="rId37"/>
    <p:sldId id="329" r:id="rId38"/>
    <p:sldId id="330" r:id="rId39"/>
    <p:sldId id="331" r:id="rId40"/>
    <p:sldId id="332" r:id="rId41"/>
    <p:sldId id="387" r:id="rId42"/>
    <p:sldId id="391" r:id="rId43"/>
    <p:sldId id="393" r:id="rId44"/>
    <p:sldId id="357" r:id="rId45"/>
    <p:sldId id="360" r:id="rId46"/>
    <p:sldId id="317" r:id="rId4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285" autoAdjust="0"/>
    <p:restoredTop sz="94660"/>
  </p:normalViewPr>
  <p:slideViewPr>
    <p:cSldViewPr>
      <p:cViewPr varScale="1">
        <p:scale>
          <a:sx n="78" d="100"/>
          <a:sy n="78" d="100"/>
        </p:scale>
        <p:origin x="-96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12A53CD6-ECE8-674F-B76A-0BEEF95E64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25032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476DBF79-E734-2E49-A1AD-8B2A3AB78954}" type="datetimeFigureOut">
              <a:rPr lang="en-US"/>
              <a:pPr>
                <a:defRPr/>
              </a:pPr>
              <a:t>4/13/2012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Bef>
                <a:spcPct val="50000"/>
              </a:spcBef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5DF260A7-069A-C740-AD93-D80A1268CC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3363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>
                <a:latin typeface="Calibri" charset="0"/>
              </a:rPr>
              <a:t>Introduce me and the CPM</a:t>
            </a:r>
          </a:p>
          <a:p>
            <a:r>
              <a:rPr lang="en-GB">
                <a:latin typeface="Calibri" charset="0"/>
              </a:rPr>
              <a:t>Complexity Group and Grant Proposal with ISC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9B35857-ED04-4240-88D9-4EFC628A036B}" type="slidenum">
              <a:rPr lang="en-GB" sz="1200"/>
              <a:pPr/>
              <a:t>1</a:t>
            </a:fld>
            <a:endParaRPr lang="en-GB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73DC4A-6CE4-B049-A105-4A9F552F4A0D}" type="slidenum">
              <a:rPr lang="en-GB" sz="1200"/>
              <a:pPr/>
              <a:t>10</a:t>
            </a:fld>
            <a:endParaRPr lang="en-GB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3A5619-43AD-964A-BCD1-D6B33D667106}" type="slidenum">
              <a:rPr lang="en-GB" sz="1200"/>
              <a:pPr/>
              <a:t>11</a:t>
            </a:fld>
            <a:endParaRPr lang="en-GB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EAFACE-A985-EC4C-B637-833B3AFD5FD2}" type="slidenum">
              <a:rPr lang="en-GB" sz="1200"/>
              <a:pPr/>
              <a:t>12</a:t>
            </a:fld>
            <a:endParaRPr lang="en-GB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F240C3-F15A-5A48-A2B4-FECA07D632A0}" type="slidenum">
              <a:rPr lang="en-GB" sz="1200"/>
              <a:pPr/>
              <a:t>13</a:t>
            </a:fld>
            <a:endParaRPr lang="en-GB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A757DDD-F2EF-FF45-B307-4BE739AA8E87}" type="slidenum">
              <a:rPr lang="en-GB" sz="1200"/>
              <a:pPr/>
              <a:t>14</a:t>
            </a:fld>
            <a:endParaRPr lang="en-GB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DF72F6-12D7-B04F-A50C-E0B7A5B660CE}" type="slidenum">
              <a:rPr lang="en-GB" sz="1200"/>
              <a:pPr/>
              <a:t>15</a:t>
            </a:fld>
            <a:endParaRPr lang="en-GB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D42F6E6-65CC-C44D-9FA9-7D8EDD5F7246}" type="slidenum">
              <a:rPr lang="en-GB" sz="1200"/>
              <a:pPr/>
              <a:t>2</a:t>
            </a:fld>
            <a:endParaRPr lang="en-GB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A3DC0C-736A-9543-9DEC-7C4F198C67D2}" type="slidenum">
              <a:rPr lang="en-GB" sz="1200"/>
              <a:pPr/>
              <a:t>20</a:t>
            </a:fld>
            <a:endParaRPr lang="en-GB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B47C7D-3474-4608-AF7B-88147F1DE51C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287431-FA89-CC41-93EB-AF9BECC1C11C}" type="slidenum">
              <a:rPr lang="en-GB" sz="1200"/>
              <a:pPr/>
              <a:t>25</a:t>
            </a:fld>
            <a:endParaRPr lang="en-GB" sz="120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A3DC0C-736A-9543-9DEC-7C4F198C67D2}" type="slidenum">
              <a:rPr lang="en-GB" sz="1200"/>
              <a:pPr/>
              <a:t>26</a:t>
            </a:fld>
            <a:endParaRPr lang="en-GB" sz="120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C50C3E-5762-0340-A318-4F42CD351D6B}" type="slidenum">
              <a:rPr lang="en-GB" sz="1200"/>
              <a:pPr/>
              <a:t>27</a:t>
            </a:fld>
            <a:endParaRPr lang="en-GB" sz="120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067B9FE-8942-184B-9238-C06C50D2F92F}" type="slidenum">
              <a:rPr lang="en-GB" sz="1200"/>
              <a:pPr/>
              <a:t>28</a:t>
            </a:fld>
            <a:endParaRPr lang="en-GB" sz="120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9BE8D7-E019-9041-BE64-04C52D139CBF}" type="slidenum">
              <a:rPr lang="en-GB" sz="1200"/>
              <a:pPr/>
              <a:t>29</a:t>
            </a:fld>
            <a:endParaRPr lang="en-GB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A1C222-DFEB-F34F-AC38-6DDEAEFB92D6}" type="slidenum">
              <a:rPr lang="en-GB" sz="1200"/>
              <a:pPr/>
              <a:t>3</a:t>
            </a:fld>
            <a:endParaRPr lang="en-GB" sz="120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740304A-2975-0543-ADE1-4A3D6542BAAD}" type="slidenum">
              <a:rPr lang="en-GB" sz="1200"/>
              <a:pPr/>
              <a:t>30</a:t>
            </a:fld>
            <a:endParaRPr lang="en-GB" sz="120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9D91B7-3C10-674D-9011-44E4CDC24B87}" type="slidenum">
              <a:rPr lang="en-GB" sz="1200"/>
              <a:pPr/>
              <a:t>31</a:t>
            </a:fld>
            <a:endParaRPr lang="en-GB" sz="120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8B24667-8974-AE4F-89CF-07CA71C5B9C2}" type="slidenum">
              <a:rPr lang="en-GB" sz="1200"/>
              <a:pPr/>
              <a:t>32</a:t>
            </a:fld>
            <a:endParaRPr lang="en-GB" sz="120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AE3143-9406-F24B-B281-1E576DCD0E70}" type="slidenum">
              <a:rPr lang="en-GB" sz="1200"/>
              <a:pPr/>
              <a:t>33</a:t>
            </a:fld>
            <a:endParaRPr lang="en-GB" sz="120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C8858-5B5B-47B1-A007-CADD09EDF558}" type="slidenum">
              <a:rPr lang="en-GB" smtClean="0"/>
              <a:pPr/>
              <a:t>34</a:t>
            </a:fld>
            <a:endParaRPr lang="en-GB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619A016-69FD-A643-9426-A7779C1AB880}" type="slidenum">
              <a:rPr lang="en-GB" sz="1200"/>
              <a:pPr/>
              <a:t>35</a:t>
            </a:fld>
            <a:endParaRPr lang="en-GB" sz="120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E84542-EA39-A748-8E9F-925B6966EE58}" type="slidenum">
              <a:rPr lang="en-GB" sz="1200"/>
              <a:pPr/>
              <a:t>36</a:t>
            </a:fld>
            <a:endParaRPr lang="en-GB" sz="120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52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F82339-A5A2-B04A-AE69-8651CE89DF1A}" type="slidenum">
              <a:rPr lang="en-GB" sz="1200"/>
              <a:pPr/>
              <a:t>37</a:t>
            </a:fld>
            <a:endParaRPr lang="en-GB" sz="120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BDB0D95-7580-C342-AC54-E3FF95D68934}" type="slidenum">
              <a:rPr lang="en-GB" sz="1200"/>
              <a:pPr/>
              <a:t>38</a:t>
            </a:fld>
            <a:endParaRPr lang="en-GB" sz="120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669C14-BEFE-364C-B821-541344C70A57}" type="slidenum">
              <a:rPr lang="en-GB" sz="1200"/>
              <a:pPr/>
              <a:t>39</a:t>
            </a:fld>
            <a:endParaRPr lang="en-GB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CEDCC68-EFD4-2041-811D-777D18DE140D}" type="slidenum">
              <a:rPr lang="en-GB" sz="1200"/>
              <a:pPr/>
              <a:t>40</a:t>
            </a:fld>
            <a:endParaRPr lang="en-GB" sz="120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778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3478BA7-FE84-C046-8F1D-D78365E5627C}" type="slidenum">
              <a:rPr lang="en-GB" sz="1200"/>
              <a:pPr/>
              <a:t>41</a:t>
            </a:fld>
            <a:endParaRPr lang="en-GB" sz="120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42</a:t>
            </a:fld>
            <a:endParaRPr lang="en-GB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43</a:t>
            </a:fld>
            <a:endParaRPr lang="en-GB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309AACF-A01F-1B46-89E2-6E9D733CEE65}" type="slidenum">
              <a:rPr lang="en-GB" sz="1200"/>
              <a:pPr/>
              <a:t>44</a:t>
            </a:fld>
            <a:endParaRPr lang="en-GB" sz="120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B082CBD-AB9F-604E-8773-0502356415F2}" type="slidenum">
              <a:rPr lang="en-GB" sz="1200"/>
              <a:pPr/>
              <a:t>45</a:t>
            </a:fld>
            <a:endParaRPr lang="en-GB" sz="120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</a:endParaRPr>
          </a:p>
        </p:txBody>
      </p:sp>
      <p:sp>
        <p:nvSpPr>
          <p:cNvPr id="819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73D37A-6958-CB48-A352-229B4867522A}" type="slidenum">
              <a:rPr lang="en-GB" sz="1200"/>
              <a:pPr/>
              <a:t>46</a:t>
            </a:fld>
            <a:endParaRPr lang="en-GB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E0B15F-0696-3F48-B029-C2B033C1D81F}" type="slidenum">
              <a:rPr lang="en-GB" sz="1200"/>
              <a:pPr/>
              <a:t>5</a:t>
            </a:fld>
            <a:endParaRPr lang="en-GB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BD6A5D-B35A-E744-B46C-2827E32AC27C}" type="slidenum">
              <a:rPr lang="en-GB" sz="1200"/>
              <a:pPr/>
              <a:t>6</a:t>
            </a:fld>
            <a:endParaRPr lang="en-GB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BD6A5D-B35A-E744-B46C-2827E32AC27C}" type="slidenum">
              <a:rPr lang="en-GB" sz="1200"/>
              <a:pPr/>
              <a:t>7</a:t>
            </a:fld>
            <a:endParaRPr lang="en-GB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3BD6A5D-B35A-E744-B46C-2827E32AC27C}" type="slidenum">
              <a:rPr lang="en-GB" sz="1200"/>
              <a:pPr/>
              <a:t>8</a:t>
            </a:fld>
            <a:endParaRPr lang="en-GB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260A7-069A-C740-AD93-D80A1268CC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 Introduction to SS. By Bruce Edmonds,  ISS Course, 2011, slide </a:t>
            </a:r>
            <a:fld id="{BCA94556-FA9A-144A-A02E-BFD0FD0643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204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2714620"/>
            <a:ext cx="6429420" cy="1785950"/>
          </a:xfrm>
        </p:spPr>
        <p:txBody>
          <a:bodyPr/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 Introduction to SS. By Bruce Edmonds,  ISS Course, 2011, slide </a:t>
            </a:r>
            <a:fld id="{3C2F30E4-F52B-2A4B-B690-613C61759C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291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 Introduction to SS. By Bruce Edmonds,  ISS Course, 2011, slide </a:t>
            </a:r>
            <a:fld id="{681C1E74-CF97-7643-9B83-7002B6F05D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6586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An Introduction to SS. By Bruce Edmonds,  ISS Course, 2011, slide </a:t>
            </a:r>
            <a:fld id="{71105956-A44D-854C-8FC3-F82978FB16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742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Introduction to SS. By Bruce Edmonds,  ISS Course, 2011, slide </a:t>
            </a:r>
            <a:fld id="{4B985DE2-C5E8-BD44-B283-0AAF779DC2A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23850" y="1196975"/>
            <a:ext cx="3996122" cy="532765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680012" y="1160463"/>
            <a:ext cx="4032188" cy="5329237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987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696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458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1028" name="Picture 5" descr="C:\Users\Bruce\cpm\bulb-on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16888" y="152400"/>
            <a:ext cx="874712" cy="919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0" y="6669088"/>
            <a:ext cx="9144000" cy="1889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200" dirty="0" smtClean="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/>
              <a:t>An Introduction to SS. By Bruce Edmonds,  ISS Course, 2011, slide </a:t>
            </a:r>
            <a:fld id="{4B985DE2-C5E8-BD44-B283-0AAF779DC2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500063" y="2130425"/>
            <a:ext cx="8215312" cy="1443038"/>
          </a:xfrm>
        </p:spPr>
        <p:txBody>
          <a:bodyPr/>
          <a:lstStyle/>
          <a:p>
            <a:r>
              <a:rPr lang="en-GB" sz="3200" dirty="0">
                <a:solidFill>
                  <a:schemeClr val="accent1"/>
                </a:solidFill>
                <a:latin typeface="Arial" charset="0"/>
              </a:rPr>
              <a:t>Social Simulation </a:t>
            </a:r>
            <a:br>
              <a:rPr lang="en-GB" sz="3200" dirty="0">
                <a:solidFill>
                  <a:schemeClr val="accent1"/>
                </a:solidFill>
                <a:latin typeface="Arial" charset="0"/>
              </a:rPr>
            </a:br>
            <a:r>
              <a:rPr lang="en-GB" sz="3200" dirty="0">
                <a:solidFill>
                  <a:srgbClr val="2A50BA"/>
                </a:solidFill>
                <a:latin typeface="Arial" charset="0"/>
              </a:rPr>
              <a:t>– </a:t>
            </a:r>
            <a:r>
              <a:rPr lang="en-GB" sz="3200" b="0" i="1" dirty="0">
                <a:solidFill>
                  <a:schemeClr val="accent2"/>
                </a:solidFill>
                <a:latin typeface="Arial" charset="0"/>
              </a:rPr>
              <a:t>an introduction</a:t>
            </a:r>
            <a:endParaRPr lang="en-GB" sz="2800" b="0" i="1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1371600" y="4329100"/>
            <a:ext cx="6400800" cy="1368153"/>
          </a:xfrm>
        </p:spPr>
        <p:txBody>
          <a:bodyPr/>
          <a:lstStyle/>
          <a:p>
            <a:r>
              <a:rPr lang="en-GB" sz="2400" i="1" dirty="0">
                <a:latin typeface="Arial" charset="0"/>
              </a:rPr>
              <a:t>Bruce Edmonds</a:t>
            </a:r>
            <a:r>
              <a:rPr lang="en-GB" sz="2400" dirty="0">
                <a:latin typeface="Arial" charset="0"/>
              </a:rPr>
              <a:t/>
            </a:r>
            <a:br>
              <a:rPr lang="en-GB" sz="24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Centre for Policy Modelling</a:t>
            </a:r>
            <a:br>
              <a:rPr lang="en-GB" sz="2000" dirty="0">
                <a:latin typeface="Arial" charset="0"/>
              </a:rPr>
            </a:br>
            <a:r>
              <a:rPr lang="en-GB" sz="2000" dirty="0">
                <a:latin typeface="Arial" charset="0"/>
              </a:rPr>
              <a:t>Manchester Metropolitan University</a:t>
            </a:r>
            <a:endParaRPr lang="en-GB" sz="2400" dirty="0">
              <a:latin typeface="Arial" charset="0"/>
            </a:endParaRPr>
          </a:p>
        </p:txBody>
      </p:sp>
      <p:pic>
        <p:nvPicPr>
          <p:cNvPr id="9219" name="Picture 4" descr="MMU_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8" y="46038"/>
            <a:ext cx="928687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Leeds_log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6129300"/>
            <a:ext cx="2336800" cy="673100"/>
          </a:xfrm>
          <a:prstGeom prst="rect">
            <a:avLst/>
          </a:prstGeom>
        </p:spPr>
      </p:pic>
      <p:pic>
        <p:nvPicPr>
          <p:cNvPr id="4" name="Picture 3" descr="NeISS_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31940" y="6012924"/>
            <a:ext cx="1296020" cy="1124488"/>
          </a:xfrm>
          <a:prstGeom prst="rect">
            <a:avLst/>
          </a:prstGeom>
        </p:spPr>
      </p:pic>
      <p:pic>
        <p:nvPicPr>
          <p:cNvPr id="8" name="Picture 7" descr="UoM_Logo.644x50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496" y="6048011"/>
            <a:ext cx="1332148" cy="765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</a:rPr>
              <a:t>Modelling </a:t>
            </a:r>
            <a:r>
              <a:rPr lang="en-GB" dirty="0">
                <a:latin typeface="Arial" charset="0"/>
              </a:rPr>
              <a:t>Purposes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i="1">
                <a:solidFill>
                  <a:schemeClr val="accent1"/>
                </a:solidFill>
                <a:latin typeface="Arial" charset="0"/>
              </a:rPr>
              <a:t>All modelling has a purpose (or several)</a:t>
            </a:r>
          </a:p>
          <a:p>
            <a:pPr>
              <a:buFontTx/>
              <a:buNone/>
            </a:pPr>
            <a:r>
              <a:rPr lang="en-GB">
                <a:latin typeface="Arial" charset="0"/>
              </a:rPr>
              <a:t>Including:</a:t>
            </a:r>
          </a:p>
          <a:p>
            <a:r>
              <a:rPr lang="en-GB">
                <a:latin typeface="Arial" charset="0"/>
              </a:rPr>
              <a:t>Description</a:t>
            </a:r>
          </a:p>
          <a:p>
            <a:r>
              <a:rPr lang="en-GB">
                <a:latin typeface="Arial" charset="0"/>
              </a:rPr>
              <a:t>Prediction</a:t>
            </a:r>
          </a:p>
          <a:p>
            <a:r>
              <a:rPr lang="en-GB">
                <a:latin typeface="Arial" charset="0"/>
              </a:rPr>
              <a:t>Establishing/suggesting explanations</a:t>
            </a:r>
          </a:p>
          <a:p>
            <a:r>
              <a:rPr lang="en-GB">
                <a:latin typeface="Arial" charset="0"/>
              </a:rPr>
              <a:t>Illustration/communication</a:t>
            </a:r>
          </a:p>
          <a:p>
            <a:r>
              <a:rPr lang="en-GB">
                <a:latin typeface="Arial" charset="0"/>
              </a:rPr>
              <a:t>Exploration</a:t>
            </a:r>
          </a:p>
          <a:p>
            <a:r>
              <a:rPr lang="en-GB">
                <a:latin typeface="Arial" charset="0"/>
              </a:rPr>
              <a:t>Analogy</a:t>
            </a:r>
          </a:p>
          <a:p>
            <a:pPr algn="ctr">
              <a:buFontTx/>
              <a:buNone/>
            </a:pPr>
            <a:r>
              <a:rPr lang="en-GB" i="1">
                <a:solidFill>
                  <a:schemeClr val="accent2"/>
                </a:solidFill>
                <a:latin typeface="Arial" charset="0"/>
              </a:rPr>
              <a:t>These are frequently conflated!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 bwMode="auto">
          <a:xfrm>
            <a:off x="0" y="6669088"/>
            <a:ext cx="9144000" cy="1889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rgbClr val="656565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rgbClr val="656565"/>
                </a:solidFill>
              </a:rPr>
              <a:pPr>
                <a:defRPr/>
              </a:pPr>
              <a:t>10</a:t>
            </a:fld>
            <a:endParaRPr lang="en-GB" sz="1200" dirty="0">
              <a:solidFill>
                <a:srgbClr val="6565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433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The Modelling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FontTx/>
              <a:buNone/>
              <a:defRPr/>
            </a:pPr>
            <a:r>
              <a:rPr lang="en-GB" b="1" i="1" dirty="0" smtClean="0">
                <a:solidFill>
                  <a:schemeClr val="accent1"/>
                </a:solidFill>
                <a:ea typeface="+mn-ea"/>
                <a:cs typeface="+mn-cs"/>
              </a:rPr>
              <a:t>All modelling has a context</a:t>
            </a:r>
          </a:p>
          <a:p>
            <a:pPr>
              <a:defRPr/>
            </a:pPr>
            <a:r>
              <a:rPr lang="en-GB" dirty="0" smtClean="0">
                <a:ea typeface="+mn-ea"/>
                <a:cs typeface="+mn-cs"/>
              </a:rPr>
              <a:t>The background or situation in which the modelling occurs and should be interpreted</a:t>
            </a:r>
          </a:p>
          <a:p>
            <a:pPr>
              <a:defRPr/>
            </a:pPr>
            <a:r>
              <a:rPr lang="en-GB" dirty="0" smtClean="0">
                <a:ea typeface="+mn-ea"/>
                <a:cs typeface="+mn-cs"/>
              </a:rPr>
              <a:t>Whether explicit or (</a:t>
            </a:r>
            <a:r>
              <a:rPr lang="en-GB" dirty="0" smtClean="0">
                <a:solidFill>
                  <a:schemeClr val="bg2"/>
                </a:solidFill>
                <a:ea typeface="+mn-ea"/>
                <a:cs typeface="+mn-cs"/>
              </a:rPr>
              <a:t>more normally</a:t>
            </a:r>
            <a:r>
              <a:rPr lang="en-GB" dirty="0" smtClean="0">
                <a:ea typeface="+mn-ea"/>
                <a:cs typeface="+mn-cs"/>
              </a:rPr>
              <a:t>) implicit</a:t>
            </a:r>
          </a:p>
          <a:p>
            <a:pPr>
              <a:defRPr/>
            </a:pPr>
            <a:r>
              <a:rPr lang="en-GB" dirty="0" smtClean="0">
                <a:ea typeface="+mn-ea"/>
                <a:cs typeface="+mn-cs"/>
              </a:rPr>
              <a:t>Usually can be identified reliably but not described precisely and completely</a:t>
            </a:r>
          </a:p>
          <a:p>
            <a:pPr>
              <a:defRPr/>
            </a:pPr>
            <a:r>
              <a:rPr lang="en-GB" dirty="0" smtClean="0">
                <a:ea typeface="+mn-ea"/>
                <a:cs typeface="+mn-cs"/>
              </a:rPr>
              <a:t>The context inevitably hides many implicit assumptions, facts and processes</a:t>
            </a:r>
          </a:p>
          <a:p>
            <a:pPr algn="ctr">
              <a:buFontTx/>
              <a:buNone/>
              <a:defRPr/>
            </a:pPr>
            <a:r>
              <a:rPr lang="en-GB" dirty="0" smtClean="0">
                <a:solidFill>
                  <a:schemeClr val="accent2"/>
                </a:solidFill>
                <a:ea typeface="+mn-ea"/>
                <a:cs typeface="+mn-cs"/>
              </a:rPr>
              <a:t>Modelling only works if there is a reliably identifiable context to model </a:t>
            </a:r>
            <a:r>
              <a:rPr lang="en-GB" i="1" dirty="0" smtClean="0">
                <a:solidFill>
                  <a:schemeClr val="accent2"/>
                </a:solidFill>
                <a:ea typeface="+mn-ea"/>
                <a:cs typeface="+mn-cs"/>
              </a:rPr>
              <a:t>within</a:t>
            </a:r>
            <a:endParaRPr lang="en-GB" dirty="0" smtClean="0">
              <a:solidFill>
                <a:schemeClr val="accent2"/>
              </a:solidFill>
              <a:ea typeface="+mn-ea"/>
              <a:cs typeface="+mn-cs"/>
            </a:endParaRPr>
          </a:p>
          <a:p>
            <a:pPr>
              <a:defRPr/>
            </a:pPr>
            <a:endParaRPr lang="en-GB" dirty="0">
              <a:ea typeface="+mn-ea"/>
              <a:cs typeface="+mn-cs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 bwMode="auto">
          <a:xfrm>
            <a:off x="0" y="6669088"/>
            <a:ext cx="9144000" cy="1889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rgbClr val="656565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rgbClr val="656565"/>
                </a:solidFill>
              </a:rPr>
              <a:pPr>
                <a:defRPr/>
              </a:pPr>
              <a:t>11</a:t>
            </a:fld>
            <a:endParaRPr lang="en-GB" sz="1200" dirty="0">
              <a:solidFill>
                <a:srgbClr val="6565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420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1">
                <a:solidFill>
                  <a:schemeClr val="tx1"/>
                </a:solidFill>
                <a:latin typeface="Arial" charset="0"/>
              </a:rPr>
              <a:t>Analytic</a:t>
            </a:r>
            <a:r>
              <a:rPr lang="en-GB">
                <a:latin typeface="Arial" charset="0"/>
              </a:rPr>
              <a:t> formal models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3000" b="1" i="1">
                <a:solidFill>
                  <a:schemeClr val="accent1"/>
                </a:solidFill>
                <a:latin typeface="Arial" charset="0"/>
              </a:rPr>
              <a:t>Where the model is expressed in terms that allow for formal inferences about its general properties to be made</a:t>
            </a:r>
          </a:p>
          <a:p>
            <a:pPr>
              <a:lnSpc>
                <a:spcPct val="90000"/>
              </a:lnSpc>
            </a:pPr>
            <a:r>
              <a:rPr lang="en-GB" sz="3000">
                <a:solidFill>
                  <a:schemeClr val="bg2"/>
                </a:solidFill>
                <a:latin typeface="Arial" charset="0"/>
              </a:rPr>
              <a:t>e.g. </a:t>
            </a:r>
            <a:r>
              <a:rPr lang="en-GB" sz="3000">
                <a:latin typeface="Arial" charset="0"/>
              </a:rPr>
              <a:t>Mathematical formulae</a:t>
            </a:r>
          </a:p>
          <a:p>
            <a:pPr>
              <a:lnSpc>
                <a:spcPct val="90000"/>
              </a:lnSpc>
            </a:pPr>
            <a:r>
              <a:rPr lang="en-GB" sz="3000">
                <a:latin typeface="Arial" charset="0"/>
              </a:rPr>
              <a:t>Where you don</a:t>
            </a:r>
            <a:r>
              <a:rPr lang="ja-JP" altLang="en-GB" sz="3000">
                <a:latin typeface="Arial" charset="0"/>
              </a:rPr>
              <a:t>’</a:t>
            </a:r>
            <a:r>
              <a:rPr lang="en-GB" altLang="ja-JP" sz="3000">
                <a:latin typeface="Arial" charset="0"/>
              </a:rPr>
              <a:t>t have to compute the consequences but can </a:t>
            </a:r>
            <a:r>
              <a:rPr lang="en-GB" altLang="ja-JP" sz="3000" i="1">
                <a:latin typeface="Arial" charset="0"/>
              </a:rPr>
              <a:t>derive</a:t>
            </a:r>
            <a:r>
              <a:rPr lang="en-GB" altLang="ja-JP" sz="3000">
                <a:latin typeface="Arial" charset="0"/>
              </a:rPr>
              <a:t> them logically</a:t>
            </a:r>
          </a:p>
          <a:p>
            <a:pPr>
              <a:lnSpc>
                <a:spcPct val="90000"/>
              </a:lnSpc>
            </a:pPr>
            <a:r>
              <a:rPr lang="en-GB" sz="3000">
                <a:latin typeface="Arial" charset="0"/>
              </a:rPr>
              <a:t>Usually requires numerical representation of what is observed (</a:t>
            </a:r>
            <a:r>
              <a:rPr lang="en-GB" sz="3000">
                <a:solidFill>
                  <a:schemeClr val="bg2"/>
                </a:solidFill>
                <a:latin typeface="Arial" charset="0"/>
              </a:rPr>
              <a:t>but not always</a:t>
            </a:r>
            <a:r>
              <a:rPr lang="en-GB" sz="3000">
                <a:latin typeface="Arial" charset="0"/>
              </a:rPr>
              <a:t>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3000" i="1">
                <a:solidFill>
                  <a:schemeClr val="accent2"/>
                </a:solidFill>
                <a:latin typeface="Arial" charset="0"/>
              </a:rPr>
              <a:t>Only fairly </a:t>
            </a:r>
            <a:r>
              <a:rPr lang="ja-JP" altLang="en-GB" sz="3000" i="1">
                <a:solidFill>
                  <a:schemeClr val="accent2"/>
                </a:solidFill>
                <a:latin typeface="Arial" charset="0"/>
              </a:rPr>
              <a:t>“</a:t>
            </a:r>
            <a:r>
              <a:rPr lang="en-GB" altLang="ja-JP" sz="3000" i="1">
                <a:solidFill>
                  <a:schemeClr val="accent2"/>
                </a:solidFill>
                <a:latin typeface="Arial" charset="0"/>
              </a:rPr>
              <a:t>simple</a:t>
            </a:r>
            <a:r>
              <a:rPr lang="ja-JP" altLang="en-GB" sz="3000" i="1">
                <a:solidFill>
                  <a:schemeClr val="accent2"/>
                </a:solidFill>
                <a:latin typeface="Arial" charset="0"/>
              </a:rPr>
              <a:t>”</a:t>
            </a:r>
            <a:r>
              <a:rPr lang="en-GB" altLang="ja-JP" sz="3000" i="1">
                <a:solidFill>
                  <a:schemeClr val="accent2"/>
                </a:solidFill>
                <a:latin typeface="Arial" charset="0"/>
              </a:rPr>
              <a:t> mathematical models can be treated analytically – the rest have to be simulated/calculated</a:t>
            </a:r>
            <a:endParaRPr lang="en-GB" sz="3000" i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 bwMode="auto">
          <a:xfrm>
            <a:off x="0" y="6669088"/>
            <a:ext cx="9144000" cy="1889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rgbClr val="656565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rgbClr val="656565"/>
                </a:solidFill>
              </a:rPr>
              <a:pPr>
                <a:defRPr/>
              </a:pPr>
              <a:t>12</a:t>
            </a:fld>
            <a:endParaRPr lang="en-GB" sz="1200" dirty="0">
              <a:solidFill>
                <a:srgbClr val="6565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882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Equation-based or statistical modelling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111250" y="1339850"/>
            <a:ext cx="22050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 b="1">
                <a:latin typeface="Times New Roman" charset="0"/>
              </a:rPr>
              <a:t>Real World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4852988" y="1304925"/>
            <a:ext cx="38766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>
                <a:latin typeface="Times New Roman" charset="0"/>
              </a:rPr>
              <a:t>Equation-based Model</a:t>
            </a:r>
          </a:p>
        </p:txBody>
      </p:sp>
      <p:sp>
        <p:nvSpPr>
          <p:cNvPr id="26629" name="Line 6"/>
          <p:cNvSpPr>
            <a:spLocks noChangeShapeType="1"/>
          </p:cNvSpPr>
          <p:nvPr/>
        </p:nvSpPr>
        <p:spPr bwMode="auto">
          <a:xfrm>
            <a:off x="4321175" y="1295400"/>
            <a:ext cx="1588" cy="46624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228600" y="2014538"/>
            <a:ext cx="3717925" cy="180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554038" y="4168775"/>
            <a:ext cx="317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 b="1">
                <a:latin typeface="Times New Roman" charset="0"/>
              </a:rPr>
              <a:t>Actual Outcomes</a:t>
            </a:r>
          </a:p>
        </p:txBody>
      </p:sp>
      <p:sp>
        <p:nvSpPr>
          <p:cNvPr id="26632" name="Oval 9"/>
          <p:cNvSpPr>
            <a:spLocks noChangeArrowheads="1"/>
          </p:cNvSpPr>
          <p:nvPr/>
        </p:nvSpPr>
        <p:spPr bwMode="auto">
          <a:xfrm>
            <a:off x="828675" y="2278063"/>
            <a:ext cx="284163" cy="2397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6633" name="Oval 10"/>
          <p:cNvSpPr>
            <a:spLocks noChangeArrowheads="1"/>
          </p:cNvSpPr>
          <p:nvPr/>
        </p:nvSpPr>
        <p:spPr bwMode="auto">
          <a:xfrm>
            <a:off x="2586038" y="2459038"/>
            <a:ext cx="284162" cy="241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6634" name="Oval 11"/>
          <p:cNvSpPr>
            <a:spLocks noChangeArrowheads="1"/>
          </p:cNvSpPr>
          <p:nvPr/>
        </p:nvSpPr>
        <p:spPr bwMode="auto">
          <a:xfrm>
            <a:off x="1416050" y="3203575"/>
            <a:ext cx="284163" cy="2397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6635" name="Oval 12"/>
          <p:cNvSpPr>
            <a:spLocks noChangeArrowheads="1"/>
          </p:cNvSpPr>
          <p:nvPr/>
        </p:nvSpPr>
        <p:spPr bwMode="auto">
          <a:xfrm>
            <a:off x="3335338" y="3443288"/>
            <a:ext cx="284162" cy="2397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6636" name="Line 13"/>
          <p:cNvSpPr>
            <a:spLocks noChangeShapeType="1"/>
          </p:cNvSpPr>
          <p:nvPr/>
        </p:nvSpPr>
        <p:spPr bwMode="auto">
          <a:xfrm>
            <a:off x="1112838" y="2409825"/>
            <a:ext cx="1484312" cy="168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4"/>
          <p:cNvSpPr>
            <a:spLocks noChangeShapeType="1"/>
          </p:cNvSpPr>
          <p:nvPr/>
        </p:nvSpPr>
        <p:spPr bwMode="auto">
          <a:xfrm flipH="1">
            <a:off x="1668463" y="2674938"/>
            <a:ext cx="989012" cy="550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5"/>
          <p:cNvSpPr>
            <a:spLocks noChangeShapeType="1"/>
          </p:cNvSpPr>
          <p:nvPr/>
        </p:nvSpPr>
        <p:spPr bwMode="auto">
          <a:xfrm>
            <a:off x="1112838" y="2446338"/>
            <a:ext cx="2233612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6"/>
          <p:cNvSpPr>
            <a:spLocks noChangeShapeType="1"/>
          </p:cNvSpPr>
          <p:nvPr/>
        </p:nvSpPr>
        <p:spPr bwMode="auto">
          <a:xfrm flipV="1">
            <a:off x="3451225" y="2193925"/>
            <a:ext cx="165100" cy="123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7"/>
          <p:cNvSpPr>
            <a:spLocks noChangeShapeType="1"/>
          </p:cNvSpPr>
          <p:nvPr/>
        </p:nvSpPr>
        <p:spPr bwMode="auto">
          <a:xfrm>
            <a:off x="1682750" y="3357563"/>
            <a:ext cx="16637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Line 18"/>
          <p:cNvSpPr>
            <a:spLocks noChangeShapeType="1"/>
          </p:cNvSpPr>
          <p:nvPr/>
        </p:nvSpPr>
        <p:spPr bwMode="auto">
          <a:xfrm flipH="1" flipV="1">
            <a:off x="1038225" y="2506663"/>
            <a:ext cx="449263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Line 19"/>
          <p:cNvSpPr>
            <a:spLocks noChangeShapeType="1"/>
          </p:cNvSpPr>
          <p:nvPr/>
        </p:nvSpPr>
        <p:spPr bwMode="auto">
          <a:xfrm flipV="1">
            <a:off x="409575" y="3368675"/>
            <a:ext cx="989013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Text Box 20"/>
          <p:cNvSpPr txBox="1">
            <a:spLocks noChangeArrowheads="1"/>
          </p:cNvSpPr>
          <p:nvPr/>
        </p:nvSpPr>
        <p:spPr bwMode="auto">
          <a:xfrm>
            <a:off x="619125" y="5081588"/>
            <a:ext cx="3175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 b="1">
                <a:latin typeface="Times New Roman" charset="0"/>
              </a:rPr>
              <a:t>Aggregated</a:t>
            </a:r>
            <a:br>
              <a:rPr lang="en-GB" sz="3200" b="1">
                <a:latin typeface="Times New Roman" charset="0"/>
              </a:rPr>
            </a:br>
            <a:r>
              <a:rPr lang="en-GB" sz="3200" b="1">
                <a:latin typeface="Times New Roman" charset="0"/>
              </a:rPr>
              <a:t>Actual Outcomes</a:t>
            </a:r>
          </a:p>
        </p:txBody>
      </p:sp>
      <p:sp>
        <p:nvSpPr>
          <p:cNvPr id="26644" name="Text Box 21"/>
          <p:cNvSpPr txBox="1">
            <a:spLocks noChangeArrowheads="1"/>
          </p:cNvSpPr>
          <p:nvPr/>
        </p:nvSpPr>
        <p:spPr bwMode="auto">
          <a:xfrm>
            <a:off x="5162550" y="5192713"/>
            <a:ext cx="2997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>
                <a:latin typeface="Times New Roman" charset="0"/>
              </a:rPr>
              <a:t>Aggregated</a:t>
            </a:r>
            <a:br>
              <a:rPr lang="en-GB" sz="3200">
                <a:latin typeface="Times New Roman" charset="0"/>
              </a:rPr>
            </a:br>
            <a:r>
              <a:rPr lang="en-GB" sz="3200">
                <a:latin typeface="Times New Roman" charset="0"/>
              </a:rPr>
              <a:t>Model Outcomes</a:t>
            </a:r>
          </a:p>
        </p:txBody>
      </p:sp>
      <p:sp>
        <p:nvSpPr>
          <p:cNvPr id="26645" name="AutoShape 22"/>
          <p:cNvSpPr>
            <a:spLocks/>
          </p:cNvSpPr>
          <p:nvPr/>
        </p:nvSpPr>
        <p:spPr bwMode="auto">
          <a:xfrm rot="5400000">
            <a:off x="1951038" y="3771900"/>
            <a:ext cx="336550" cy="2324100"/>
          </a:xfrm>
          <a:prstGeom prst="rightBrace">
            <a:avLst>
              <a:gd name="adj1" fmla="val 57547"/>
              <a:gd name="adj2" fmla="val 4931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950913" y="2544763"/>
            <a:ext cx="2519362" cy="1727200"/>
            <a:chOff x="738" y="1173"/>
            <a:chExt cx="1587" cy="1360"/>
          </a:xfrm>
        </p:grpSpPr>
        <p:sp>
          <p:nvSpPr>
            <p:cNvPr id="26663" name="Line 24"/>
            <p:cNvSpPr>
              <a:spLocks noChangeShapeType="1"/>
            </p:cNvSpPr>
            <p:nvPr/>
          </p:nvSpPr>
          <p:spPr bwMode="auto">
            <a:xfrm>
              <a:off x="1114" y="1917"/>
              <a:ext cx="66" cy="61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4" name="Line 25"/>
            <p:cNvSpPr>
              <a:spLocks noChangeShapeType="1"/>
            </p:cNvSpPr>
            <p:nvPr/>
          </p:nvSpPr>
          <p:spPr bwMode="auto">
            <a:xfrm flipH="1">
              <a:off x="1701" y="1362"/>
              <a:ext cx="189" cy="116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5" name="Line 26"/>
            <p:cNvSpPr>
              <a:spLocks noChangeShapeType="1"/>
            </p:cNvSpPr>
            <p:nvPr/>
          </p:nvSpPr>
          <p:spPr bwMode="auto">
            <a:xfrm flipH="1">
              <a:off x="2173" y="2127"/>
              <a:ext cx="152" cy="40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6" name="Line 27"/>
            <p:cNvSpPr>
              <a:spLocks noChangeShapeType="1"/>
            </p:cNvSpPr>
            <p:nvPr/>
          </p:nvSpPr>
          <p:spPr bwMode="auto">
            <a:xfrm>
              <a:off x="738" y="1173"/>
              <a:ext cx="188" cy="134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7" name="Line 28"/>
            <p:cNvSpPr>
              <a:spLocks noChangeShapeType="1"/>
            </p:cNvSpPr>
            <p:nvPr/>
          </p:nvSpPr>
          <p:spPr bwMode="auto">
            <a:xfrm flipH="1">
              <a:off x="1568" y="1928"/>
              <a:ext cx="66" cy="59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8" name="Line 29"/>
            <p:cNvSpPr>
              <a:spLocks noChangeShapeType="1"/>
            </p:cNvSpPr>
            <p:nvPr/>
          </p:nvSpPr>
          <p:spPr bwMode="auto">
            <a:xfrm flipH="1">
              <a:off x="1436" y="1532"/>
              <a:ext cx="20" cy="93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47" name="Rectangle 30"/>
          <p:cNvSpPr>
            <a:spLocks noChangeArrowheads="1"/>
          </p:cNvSpPr>
          <p:nvPr/>
        </p:nvSpPr>
        <p:spPr bwMode="auto">
          <a:xfrm>
            <a:off x="4803775" y="1992313"/>
            <a:ext cx="3717925" cy="18097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824538" y="3794125"/>
            <a:ext cx="1333500" cy="1533525"/>
            <a:chOff x="3808" y="2157"/>
            <a:chExt cx="840" cy="1208"/>
          </a:xfrm>
        </p:grpSpPr>
        <p:sp>
          <p:nvSpPr>
            <p:cNvPr id="26661" name="Line 32"/>
            <p:cNvSpPr>
              <a:spLocks noChangeShapeType="1"/>
            </p:cNvSpPr>
            <p:nvPr/>
          </p:nvSpPr>
          <p:spPr bwMode="auto">
            <a:xfrm>
              <a:off x="3808" y="2186"/>
              <a:ext cx="161" cy="1171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62" name="Line 33"/>
            <p:cNvSpPr>
              <a:spLocks noChangeShapeType="1"/>
            </p:cNvSpPr>
            <p:nvPr/>
          </p:nvSpPr>
          <p:spPr bwMode="auto">
            <a:xfrm flipH="1">
              <a:off x="4374" y="2157"/>
              <a:ext cx="274" cy="1208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8514" name="Line 34"/>
          <p:cNvSpPr>
            <a:spLocks noChangeShapeType="1"/>
          </p:cNvSpPr>
          <p:nvPr/>
        </p:nvSpPr>
        <p:spPr bwMode="auto">
          <a:xfrm>
            <a:off x="3497263" y="5467350"/>
            <a:ext cx="191770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Rectangle 35"/>
          <p:cNvSpPr>
            <a:spLocks noChangeArrowheads="1"/>
          </p:cNvSpPr>
          <p:nvPr/>
        </p:nvSpPr>
        <p:spPr bwMode="auto">
          <a:xfrm>
            <a:off x="5221288" y="2254250"/>
            <a:ext cx="989012" cy="3000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6651" name="Rectangle 36"/>
          <p:cNvSpPr>
            <a:spLocks noChangeArrowheads="1"/>
          </p:cNvSpPr>
          <p:nvPr/>
        </p:nvSpPr>
        <p:spPr bwMode="auto">
          <a:xfrm>
            <a:off x="6584950" y="2470150"/>
            <a:ext cx="1004888" cy="312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6652" name="Rectangle 37"/>
          <p:cNvSpPr>
            <a:spLocks noChangeArrowheads="1"/>
          </p:cNvSpPr>
          <p:nvPr/>
        </p:nvSpPr>
        <p:spPr bwMode="auto">
          <a:xfrm>
            <a:off x="5295900" y="3117850"/>
            <a:ext cx="1004888" cy="311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6653" name="Line 38"/>
          <p:cNvSpPr>
            <a:spLocks noChangeShapeType="1"/>
          </p:cNvSpPr>
          <p:nvPr/>
        </p:nvSpPr>
        <p:spPr bwMode="auto">
          <a:xfrm>
            <a:off x="7050088" y="2084388"/>
            <a:ext cx="1587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39"/>
          <p:cNvSpPr>
            <a:spLocks noChangeShapeType="1"/>
          </p:cNvSpPr>
          <p:nvPr/>
        </p:nvSpPr>
        <p:spPr bwMode="auto">
          <a:xfrm>
            <a:off x="5718175" y="1893888"/>
            <a:ext cx="1588" cy="374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40"/>
          <p:cNvSpPr>
            <a:spLocks noChangeShapeType="1"/>
          </p:cNvSpPr>
          <p:nvPr/>
        </p:nvSpPr>
        <p:spPr bwMode="auto">
          <a:xfrm>
            <a:off x="5761038" y="2554288"/>
            <a:ext cx="14287" cy="563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Line 41"/>
          <p:cNvSpPr>
            <a:spLocks noChangeShapeType="1"/>
          </p:cNvSpPr>
          <p:nvPr/>
        </p:nvSpPr>
        <p:spPr bwMode="auto">
          <a:xfrm flipH="1">
            <a:off x="6300788" y="2782888"/>
            <a:ext cx="719137" cy="442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7" name="Line 42"/>
          <p:cNvSpPr>
            <a:spLocks noChangeShapeType="1"/>
          </p:cNvSpPr>
          <p:nvPr/>
        </p:nvSpPr>
        <p:spPr bwMode="auto">
          <a:xfrm>
            <a:off x="6224588" y="2351088"/>
            <a:ext cx="360362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8" name="Line 43"/>
          <p:cNvSpPr>
            <a:spLocks noChangeShapeType="1"/>
          </p:cNvSpPr>
          <p:nvPr/>
        </p:nvSpPr>
        <p:spPr bwMode="auto">
          <a:xfrm>
            <a:off x="7124700" y="2782888"/>
            <a:ext cx="1588" cy="1006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Line 44"/>
          <p:cNvSpPr>
            <a:spLocks noChangeShapeType="1"/>
          </p:cNvSpPr>
          <p:nvPr/>
        </p:nvSpPr>
        <p:spPr bwMode="auto">
          <a:xfrm>
            <a:off x="5789613" y="3441700"/>
            <a:ext cx="30162" cy="369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525" name="AutoShape 45"/>
          <p:cNvSpPr>
            <a:spLocks/>
          </p:cNvSpPr>
          <p:nvPr/>
        </p:nvSpPr>
        <p:spPr bwMode="auto">
          <a:xfrm>
            <a:off x="4067175" y="1893888"/>
            <a:ext cx="628650" cy="2146300"/>
          </a:xfrm>
          <a:prstGeom prst="rightBrace">
            <a:avLst>
              <a:gd name="adj1" fmla="val 28451"/>
              <a:gd name="adj2" fmla="val 50000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46" name="Footer Placeholder 5"/>
          <p:cNvSpPr>
            <a:spLocks noGrp="1"/>
          </p:cNvSpPr>
          <p:nvPr>
            <p:ph type="ftr" sz="quarter" idx="10"/>
          </p:nvPr>
        </p:nvSpPr>
        <p:spPr bwMode="auto">
          <a:xfrm>
            <a:off x="0" y="6669088"/>
            <a:ext cx="9144000" cy="1889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rgbClr val="656565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rgbClr val="656565"/>
                </a:solidFill>
              </a:rPr>
              <a:pPr>
                <a:defRPr/>
              </a:pPr>
              <a:t>13</a:t>
            </a:fld>
            <a:endParaRPr lang="en-GB" sz="1200" dirty="0">
              <a:solidFill>
                <a:srgbClr val="6565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675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514" grpId="0" animBg="1"/>
      <p:bldP spid="1485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i="1">
                <a:solidFill>
                  <a:schemeClr val="tx1"/>
                </a:solidFill>
                <a:latin typeface="Arial" charset="0"/>
              </a:rPr>
              <a:t>Computational</a:t>
            </a:r>
            <a:r>
              <a:rPr lang="en-GB">
                <a:latin typeface="Arial" charset="0"/>
              </a:rPr>
              <a:t> models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b="1" i="1" dirty="0">
                <a:solidFill>
                  <a:schemeClr val="accent1"/>
                </a:solidFill>
                <a:latin typeface="Arial" charset="0"/>
              </a:rPr>
              <a:t>Where a </a:t>
            </a:r>
            <a:r>
              <a:rPr lang="en-GB" b="1" i="1" dirty="0">
                <a:latin typeface="Arial" charset="0"/>
              </a:rPr>
              <a:t>process</a:t>
            </a:r>
            <a:r>
              <a:rPr lang="en-GB" b="1" i="1" dirty="0">
                <a:solidFill>
                  <a:schemeClr val="accent1"/>
                </a:solidFill>
                <a:latin typeface="Arial" charset="0"/>
              </a:rPr>
              <a:t> is modelled in a series of precise instructions (</a:t>
            </a:r>
            <a:r>
              <a:rPr lang="en-GB" i="1" dirty="0">
                <a:solidFill>
                  <a:schemeClr val="bg2"/>
                </a:solidFill>
                <a:latin typeface="Arial" charset="0"/>
              </a:rPr>
              <a:t>the program</a:t>
            </a:r>
            <a:r>
              <a:rPr lang="en-GB" b="1" i="1" dirty="0">
                <a:solidFill>
                  <a:schemeClr val="accent1"/>
                </a:solidFill>
                <a:latin typeface="Arial" charset="0"/>
              </a:rPr>
              <a:t>) that can be </a:t>
            </a:r>
            <a:r>
              <a:rPr lang="ja-JP" altLang="en-GB" b="1" i="1" dirty="0">
                <a:solidFill>
                  <a:schemeClr val="accent1"/>
                </a:solidFill>
                <a:latin typeface="Arial" charset="0"/>
              </a:rPr>
              <a:t>“</a:t>
            </a:r>
            <a:r>
              <a:rPr lang="en-GB" altLang="ja-JP" b="1" i="1" dirty="0">
                <a:solidFill>
                  <a:schemeClr val="accent1"/>
                </a:solidFill>
                <a:latin typeface="Arial" charset="0"/>
              </a:rPr>
              <a:t>run</a:t>
            </a:r>
            <a:r>
              <a:rPr lang="ja-JP" altLang="en-GB" b="1" i="1" dirty="0">
                <a:solidFill>
                  <a:schemeClr val="accent1"/>
                </a:solidFill>
                <a:latin typeface="Arial" charset="0"/>
              </a:rPr>
              <a:t>”</a:t>
            </a:r>
            <a:r>
              <a:rPr lang="en-GB" altLang="ja-JP" b="1" i="1" dirty="0">
                <a:solidFill>
                  <a:schemeClr val="accent1"/>
                </a:solidFill>
                <a:latin typeface="Arial" charset="0"/>
              </a:rPr>
              <a:t> on a computer</a:t>
            </a:r>
          </a:p>
          <a:p>
            <a:pPr>
              <a:lnSpc>
                <a:spcPct val="90000"/>
              </a:lnSpc>
            </a:pPr>
            <a:r>
              <a:rPr lang="en-GB" dirty="0">
                <a:latin typeface="Arial" charset="0"/>
              </a:rPr>
              <a:t>The same program always produces the same results (essentially) but...</a:t>
            </a:r>
          </a:p>
          <a:p>
            <a:pPr>
              <a:lnSpc>
                <a:spcPct val="90000"/>
              </a:lnSpc>
            </a:pPr>
            <a:r>
              <a:rPr lang="en-GB" dirty="0">
                <a:latin typeface="Arial" charset="0"/>
              </a:rPr>
              <a:t>...may use a </a:t>
            </a:r>
            <a:r>
              <a:rPr lang="ja-JP" altLang="en-GB" dirty="0">
                <a:latin typeface="Arial" charset="0"/>
              </a:rPr>
              <a:t>“</a:t>
            </a:r>
            <a:r>
              <a:rPr lang="en-GB" altLang="ja-JP" dirty="0">
                <a:latin typeface="Arial" charset="0"/>
              </a:rPr>
              <a:t>random seed</a:t>
            </a:r>
            <a:r>
              <a:rPr lang="ja-JP" altLang="en-GB" dirty="0">
                <a:latin typeface="Arial" charset="0"/>
              </a:rPr>
              <a:t>”</a:t>
            </a:r>
            <a:r>
              <a:rPr lang="en-GB" altLang="ja-JP" dirty="0">
                <a:latin typeface="Arial" charset="0"/>
              </a:rPr>
              <a:t> to randomise certain aspects</a:t>
            </a:r>
          </a:p>
          <a:p>
            <a:pPr>
              <a:lnSpc>
                <a:spcPct val="90000"/>
              </a:lnSpc>
            </a:pPr>
            <a:r>
              <a:rPr lang="en-GB" dirty="0">
                <a:latin typeface="Arial" charset="0"/>
              </a:rPr>
              <a:t>Can be simple or very complex</a:t>
            </a:r>
          </a:p>
          <a:p>
            <a:pPr>
              <a:lnSpc>
                <a:spcPct val="90000"/>
              </a:lnSpc>
            </a:pPr>
            <a:r>
              <a:rPr lang="en-GB" dirty="0">
                <a:latin typeface="Arial" charset="0"/>
              </a:rPr>
              <a:t>Often tries to capture more </a:t>
            </a:r>
            <a:r>
              <a:rPr lang="ja-JP" altLang="en-GB" dirty="0">
                <a:latin typeface="Arial" charset="0"/>
              </a:rPr>
              <a:t>“</a:t>
            </a:r>
            <a:r>
              <a:rPr lang="en-GB" altLang="ja-JP" dirty="0">
                <a:latin typeface="Arial" charset="0"/>
              </a:rPr>
              <a:t>qualitative</a:t>
            </a:r>
            <a:r>
              <a:rPr lang="ja-JP" altLang="en-GB" dirty="0">
                <a:latin typeface="Arial" charset="0"/>
              </a:rPr>
              <a:t>”</a:t>
            </a:r>
            <a:r>
              <a:rPr lang="en-GB" altLang="ja-JP" dirty="0">
                <a:latin typeface="Arial" charset="0"/>
              </a:rPr>
              <a:t> aspects of </a:t>
            </a:r>
            <a:r>
              <a:rPr lang="en-GB" altLang="ja-JP" dirty="0" smtClean="0">
                <a:latin typeface="Arial" charset="0"/>
              </a:rPr>
              <a:t>phenomena</a:t>
            </a:r>
          </a:p>
          <a:p>
            <a:pPr>
              <a:lnSpc>
                <a:spcPct val="90000"/>
              </a:lnSpc>
            </a:pPr>
            <a:r>
              <a:rPr lang="en-GB" altLang="ja-JP" dirty="0" smtClean="0">
                <a:latin typeface="Arial" charset="0"/>
              </a:rPr>
              <a:t>A computational model of social phenomena is a </a:t>
            </a:r>
            <a:r>
              <a:rPr lang="en-GB" altLang="ja-JP" b="1" dirty="0" smtClean="0">
                <a:solidFill>
                  <a:srgbClr val="2A50BA"/>
                </a:solidFill>
                <a:latin typeface="Arial" charset="0"/>
              </a:rPr>
              <a:t>social simulation</a:t>
            </a:r>
            <a:endParaRPr lang="en-GB" altLang="ja-JP" b="1" dirty="0">
              <a:solidFill>
                <a:srgbClr val="2A50BA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GB" dirty="0">
              <a:latin typeface="Arial" charset="0"/>
            </a:endParaRPr>
          </a:p>
        </p:txBody>
      </p:sp>
      <p:sp>
        <p:nvSpPr>
          <p:cNvPr id="27651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rgbClr val="656565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rgbClr val="656565"/>
                </a:solidFill>
              </a:rPr>
              <a:pPr>
                <a:defRPr/>
              </a:pPr>
              <a:t>14</a:t>
            </a:fld>
            <a:endParaRPr lang="en-GB" sz="1200" dirty="0">
              <a:solidFill>
                <a:srgbClr val="6565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077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Origins of </a:t>
            </a:r>
            <a:r>
              <a:rPr lang="en-GB" dirty="0" smtClean="0">
                <a:latin typeface="Arial" charset="0"/>
              </a:rPr>
              <a:t>Social Simulation</a:t>
            </a:r>
            <a:endParaRPr lang="en-GB" dirty="0">
              <a:latin typeface="Arial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None/>
              <a:defRPr/>
            </a:pPr>
            <a:r>
              <a:rPr lang="en-GB" b="1" dirty="0" smtClean="0">
                <a:ea typeface="+mn-ea"/>
                <a:cs typeface="+mn-cs"/>
              </a:rPr>
              <a:t>(</a:t>
            </a:r>
            <a:r>
              <a:rPr lang="en-GB" b="1" dirty="0" smtClean="0">
                <a:solidFill>
                  <a:schemeClr val="bg2"/>
                </a:solidFill>
                <a:ea typeface="+mn-ea"/>
                <a:cs typeface="+mn-cs"/>
              </a:rPr>
              <a:t>Occasionally</a:t>
            </a:r>
            <a:r>
              <a:rPr lang="en-GB" b="1" dirty="0" smtClean="0">
                <a:ea typeface="+mn-ea"/>
                <a:cs typeface="+mn-cs"/>
              </a:rPr>
              <a:t>) Interacting Streams:</a:t>
            </a:r>
          </a:p>
          <a:p>
            <a:pPr lvl="1">
              <a:defRPr/>
            </a:pPr>
            <a:r>
              <a:rPr lang="en-GB" dirty="0" smtClean="0"/>
              <a:t>Sociology, including social network analysis</a:t>
            </a:r>
          </a:p>
          <a:p>
            <a:pPr lvl="1">
              <a:defRPr/>
            </a:pPr>
            <a:r>
              <a:rPr lang="en-GB" dirty="0" smtClean="0"/>
              <a:t>Distributed Computer Science Programming Languages </a:t>
            </a:r>
          </a:p>
          <a:p>
            <a:pPr lvl="1">
              <a:defRPr/>
            </a:pPr>
            <a:r>
              <a:rPr lang="en-GB" dirty="0" smtClean="0"/>
              <a:t>Artificial Intelligence &amp; Machine Learning</a:t>
            </a:r>
          </a:p>
          <a:p>
            <a:pPr lvl="1">
              <a:defRPr/>
            </a:pPr>
            <a:r>
              <a:rPr lang="en-GB" dirty="0" smtClean="0"/>
              <a:t>Ecological Modelling</a:t>
            </a:r>
          </a:p>
          <a:p>
            <a:pPr>
              <a:buFontTx/>
              <a:buNone/>
              <a:defRPr/>
            </a:pPr>
            <a:r>
              <a:rPr lang="en-GB" b="1" dirty="0" smtClean="0">
                <a:ea typeface="+mn-ea"/>
                <a:cs typeface="+mn-cs"/>
              </a:rPr>
              <a:t>(</a:t>
            </a:r>
            <a:r>
              <a:rPr lang="en-GB" b="1" dirty="0" smtClean="0">
                <a:solidFill>
                  <a:schemeClr val="bg2"/>
                </a:solidFill>
                <a:ea typeface="+mn-ea"/>
                <a:cs typeface="+mn-cs"/>
              </a:rPr>
              <a:t>Strangely</a:t>
            </a:r>
            <a:r>
              <a:rPr lang="en-GB" b="1" dirty="0" smtClean="0">
                <a:ea typeface="+mn-ea"/>
                <a:cs typeface="+mn-cs"/>
              </a:rPr>
              <a:t>) </a:t>
            </a:r>
            <a:r>
              <a:rPr lang="en-GB" b="1" i="1" dirty="0" smtClean="0">
                <a:solidFill>
                  <a:srgbClr val="7030A0"/>
                </a:solidFill>
                <a:ea typeface="+mn-ea"/>
                <a:cs typeface="+mn-cs"/>
              </a:rPr>
              <a:t>Not much from</a:t>
            </a:r>
            <a:r>
              <a:rPr lang="en-GB" b="1" dirty="0" smtClean="0">
                <a:ea typeface="+mn-ea"/>
                <a:cs typeface="+mn-cs"/>
              </a:rPr>
              <a:t>:</a:t>
            </a:r>
          </a:p>
          <a:p>
            <a:pPr lvl="1">
              <a:defRPr/>
            </a:pPr>
            <a:r>
              <a:rPr lang="en-GB" dirty="0" smtClean="0"/>
              <a:t>(</a:t>
            </a:r>
            <a:r>
              <a:rPr lang="en-GB" dirty="0" smtClean="0">
                <a:solidFill>
                  <a:schemeClr val="bg2"/>
                </a:solidFill>
              </a:rPr>
              <a:t>Mainstream</a:t>
            </a:r>
            <a:r>
              <a:rPr lang="en-GB" dirty="0" smtClean="0"/>
              <a:t>) Economics</a:t>
            </a:r>
          </a:p>
          <a:p>
            <a:pPr lvl="1">
              <a:defRPr/>
            </a:pPr>
            <a:r>
              <a:rPr lang="en-GB" dirty="0" smtClean="0"/>
              <a:t>Cognitive Modelling</a:t>
            </a:r>
          </a:p>
          <a:p>
            <a:pPr lvl="1">
              <a:defRPr/>
            </a:pPr>
            <a:r>
              <a:rPr lang="en-GB" dirty="0" smtClean="0"/>
              <a:t>Numerical Simulation</a:t>
            </a:r>
          </a:p>
          <a:p>
            <a:pPr lvl="1">
              <a:defRPr/>
            </a:pPr>
            <a:r>
              <a:rPr lang="en-GB" dirty="0" smtClean="0"/>
              <a:t>System Dynamics</a:t>
            </a:r>
          </a:p>
          <a:p>
            <a:pPr>
              <a:defRPr/>
            </a:pPr>
            <a:endParaRPr lang="en-GB" dirty="0" smtClean="0">
              <a:ea typeface="+mn-ea"/>
              <a:cs typeface="+mn-cs"/>
            </a:endParaRPr>
          </a:p>
          <a:p>
            <a:pPr>
              <a:defRPr/>
            </a:pPr>
            <a:endParaRPr lang="en-GB" dirty="0" smtClean="0">
              <a:ea typeface="+mn-ea"/>
              <a:cs typeface="+mn-cs"/>
            </a:endParaRPr>
          </a:p>
          <a:p>
            <a:pPr>
              <a:defRPr/>
            </a:pPr>
            <a:endParaRPr lang="en-GB" dirty="0">
              <a:ea typeface="+mn-ea"/>
              <a:cs typeface="+mn-cs"/>
            </a:endParaRPr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rgbClr val="656565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rgbClr val="656565"/>
                </a:solidFill>
              </a:rPr>
              <a:pPr>
                <a:defRPr/>
              </a:pPr>
              <a:t>15</a:t>
            </a:fld>
            <a:endParaRPr lang="en-GB" sz="1200" dirty="0">
              <a:solidFill>
                <a:srgbClr val="6565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88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Different Directions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Towards the detailed interaction between entities</a:t>
            </a:r>
          </a:p>
          <a:p>
            <a:pPr marL="914400" lvl="1" indent="-514350"/>
            <a:r>
              <a:rPr lang="en-US" dirty="0" smtClean="0"/>
              <a:t>Trying to capture how the complex interaction between decision-making actors might result in the “unexpected” </a:t>
            </a:r>
            <a:r>
              <a:rPr lang="en-US" i="1" dirty="0" smtClean="0">
                <a:solidFill>
                  <a:schemeClr val="accent1"/>
                </a:solidFill>
              </a:rPr>
              <a:t>emergence </a:t>
            </a:r>
            <a:r>
              <a:rPr lang="en-US" dirty="0" smtClean="0"/>
              <a:t>of outcomes</a:t>
            </a:r>
          </a:p>
          <a:p>
            <a:pPr marL="914400" lvl="1" indent="-514350"/>
            <a:r>
              <a:rPr lang="en-US" dirty="0" smtClean="0"/>
              <a:t>Roughly this is </a:t>
            </a:r>
            <a:r>
              <a:rPr lang="en-US" b="1" dirty="0" smtClean="0">
                <a:solidFill>
                  <a:srgbClr val="2A50BA"/>
                </a:solidFill>
              </a:rPr>
              <a:t>Agent-based simulation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Towards the detail of circumstance</a:t>
            </a:r>
          </a:p>
          <a:p>
            <a:pPr lvl="1"/>
            <a:r>
              <a:rPr lang="en-US" dirty="0" smtClean="0"/>
              <a:t>Trying to use data that allows different regions or cases to be captured by different models</a:t>
            </a:r>
          </a:p>
          <a:p>
            <a:pPr lvl="1"/>
            <a:r>
              <a:rPr lang="en-US" dirty="0" smtClean="0"/>
              <a:t>Roughly this is </a:t>
            </a:r>
            <a:r>
              <a:rPr lang="en-US" b="1" dirty="0" err="1" smtClean="0">
                <a:solidFill>
                  <a:srgbClr val="2A50BA"/>
                </a:solidFill>
              </a:rPr>
              <a:t>Microsimulation</a:t>
            </a:r>
            <a:endParaRPr lang="en-US" b="1" dirty="0" smtClean="0">
              <a:solidFill>
                <a:srgbClr val="2A50BA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Introduction to SS. By Bruce Edmonds,  ISS Course, 2011, slide </a:t>
            </a:r>
            <a:fld id="{71105956-A44D-854C-8FC3-F82978FB160F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4138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kinds of social simulation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458200" cy="50600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Cellular Automaton Models </a:t>
            </a:r>
            <a:r>
              <a:rPr lang="en-US" dirty="0" smtClean="0"/>
              <a:t>– where patches in a surface change state in response to their </a:t>
            </a:r>
            <a:r>
              <a:rPr lang="en-US" dirty="0" err="1" smtClean="0"/>
              <a:t>neighbours’</a:t>
            </a:r>
            <a:r>
              <a:rPr lang="en-US" dirty="0" smtClean="0"/>
              <a:t> states</a:t>
            </a:r>
          </a:p>
          <a:p>
            <a:r>
              <a:rPr lang="en-US" dirty="0" smtClean="0">
                <a:solidFill>
                  <a:srgbClr val="25A14B"/>
                </a:solidFill>
              </a:rPr>
              <a:t>System Dynamic Models </a:t>
            </a:r>
            <a:r>
              <a:rPr lang="en-US" dirty="0" smtClean="0"/>
              <a:t>– where a system of equations representing top-level, aggregate variables are related, then computationally simulated (</a:t>
            </a:r>
            <a:r>
              <a:rPr lang="en-US" dirty="0" smtClean="0">
                <a:solidFill>
                  <a:schemeClr val="bg2"/>
                </a:solidFill>
              </a:rPr>
              <a:t>sometimes with animation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Population Dynamics Models </a:t>
            </a:r>
            <a:r>
              <a:rPr lang="en-US" dirty="0" smtClean="0"/>
              <a:t>– where a statistical distribution represents a collection of individuals plus how these distributions change over time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Introduction to SS. By Bruce Edmonds,  ISS Course, 2011, slide </a:t>
            </a:r>
            <a:fld id="{681C1E74-CF97-7643-9B83-7002B6F05D8D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3297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656565"/>
                </a:solidFill>
              </a:rPr>
              <a:t>A little bit about</a:t>
            </a:r>
            <a:br>
              <a:rPr lang="en-US" i="1" dirty="0" smtClean="0">
                <a:solidFill>
                  <a:srgbClr val="656565"/>
                </a:solidFill>
              </a:rPr>
            </a:br>
            <a:r>
              <a:rPr lang="en-US" dirty="0" err="1" smtClean="0"/>
              <a:t>Microsimulation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134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Microsimulation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Instead of having a generic process over all relevant situations one has a model for each situation</a:t>
            </a:r>
          </a:p>
          <a:p>
            <a:r>
              <a:rPr lang="en-US" dirty="0" smtClean="0"/>
              <a:t>This is limited and determined by available data for each of these situations</a:t>
            </a:r>
          </a:p>
          <a:p>
            <a:r>
              <a:rPr lang="en-US" dirty="0" smtClean="0"/>
              <a:t>Often these situations are geographical regions</a:t>
            </a:r>
          </a:p>
          <a:p>
            <a:r>
              <a:rPr lang="en-US" dirty="0" smtClean="0"/>
              <a:t>Often each model is a population dynamics model with a different distribution for each region, trained on available data (usually each distribution come from a  family which encode assumptions about the processes)</a:t>
            </a:r>
          </a:p>
          <a:p>
            <a:r>
              <a:rPr lang="en-US" dirty="0" smtClean="0"/>
              <a:t>Thus variation is not handled by some generic “noise” but rather aggregation is put off to a post-hoc summary of the complex results retaining the context-specificity</a:t>
            </a:r>
          </a:p>
          <a:p>
            <a:r>
              <a:rPr lang="en-US" dirty="0" smtClean="0"/>
              <a:t>This approach is heavily </a:t>
            </a:r>
            <a:r>
              <a:rPr lang="en-US" dirty="0" smtClean="0">
                <a:solidFill>
                  <a:schemeClr val="accent1"/>
                </a:solidFill>
              </a:rPr>
              <a:t>data-driven</a:t>
            </a:r>
          </a:p>
          <a:p>
            <a:r>
              <a:rPr lang="en-US" dirty="0" smtClean="0"/>
              <a:t>You have to look at each separate region to determine if the local model is a good fit in each case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Introduction to SS. By Bruce Edmonds,  ISS Course, 2011, slide </a:t>
            </a:r>
            <a:fld id="{3C2F30E4-F52B-2A4B-B690-613C61759CCF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48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3"/>
          <p:cNvSpPr>
            <a:spLocks noGrp="1"/>
          </p:cNvSpPr>
          <p:nvPr>
            <p:ph type="ctrTitle"/>
          </p:nvPr>
        </p:nvSpPr>
        <p:spPr>
          <a:xfrm>
            <a:off x="1500188" y="2714625"/>
            <a:ext cx="6429375" cy="1785938"/>
          </a:xfrm>
        </p:spPr>
        <p:txBody>
          <a:bodyPr/>
          <a:lstStyle/>
          <a:p>
            <a:r>
              <a:rPr lang="en-GB" dirty="0" smtClean="0">
                <a:solidFill>
                  <a:schemeClr val="accent1"/>
                </a:solidFill>
                <a:latin typeface="Arial" charset="0"/>
              </a:rPr>
              <a:t>About Modelling</a:t>
            </a:r>
            <a:endParaRPr lang="en-GB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latin typeface="Arial" charset="0"/>
              </a:rPr>
              <a:t>Microsimulation</a:t>
            </a:r>
            <a:endParaRPr lang="en-GB" dirty="0">
              <a:latin typeface="Arial" charset="0"/>
            </a:endParaRPr>
          </a:p>
        </p:txBody>
      </p:sp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773113" y="1339850"/>
            <a:ext cx="31861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 b="1">
                <a:latin typeface="Times New Roman" charset="0"/>
              </a:rPr>
              <a:t>Observed World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5030788" y="1304925"/>
            <a:ext cx="382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>
                <a:latin typeface="Times New Roman" charset="0"/>
              </a:rPr>
              <a:t>Computational Model</a:t>
            </a:r>
          </a:p>
        </p:txBody>
      </p:sp>
      <p:sp>
        <p:nvSpPr>
          <p:cNvPr id="29700" name="Line 6"/>
          <p:cNvSpPr>
            <a:spLocks noChangeShapeType="1"/>
          </p:cNvSpPr>
          <p:nvPr/>
        </p:nvSpPr>
        <p:spPr bwMode="auto">
          <a:xfrm>
            <a:off x="4473575" y="1295400"/>
            <a:ext cx="0" cy="46624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381000" y="2014538"/>
            <a:ext cx="3717925" cy="180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1323975" y="4168775"/>
            <a:ext cx="1939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 b="1">
                <a:latin typeface="Times New Roman" charset="0"/>
              </a:rPr>
              <a:t>Outcomes</a:t>
            </a: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5308600" y="4183063"/>
            <a:ext cx="299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 dirty="0">
                <a:latin typeface="Times New Roman" charset="0"/>
              </a:rPr>
              <a:t>Model Outcomes</a:t>
            </a:r>
          </a:p>
        </p:txBody>
      </p:sp>
      <p:sp>
        <p:nvSpPr>
          <p:cNvPr id="29704" name="Oval 10"/>
          <p:cNvSpPr>
            <a:spLocks noChangeArrowheads="1"/>
          </p:cNvSpPr>
          <p:nvPr/>
        </p:nvSpPr>
        <p:spPr bwMode="auto">
          <a:xfrm>
            <a:off x="981075" y="2278063"/>
            <a:ext cx="284163" cy="2397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05" name="Oval 11"/>
          <p:cNvSpPr>
            <a:spLocks noChangeArrowheads="1"/>
          </p:cNvSpPr>
          <p:nvPr/>
        </p:nvSpPr>
        <p:spPr bwMode="auto">
          <a:xfrm>
            <a:off x="2738438" y="2459038"/>
            <a:ext cx="284162" cy="241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06" name="Oval 12"/>
          <p:cNvSpPr>
            <a:spLocks noChangeArrowheads="1"/>
          </p:cNvSpPr>
          <p:nvPr/>
        </p:nvSpPr>
        <p:spPr bwMode="auto">
          <a:xfrm>
            <a:off x="1568450" y="3203575"/>
            <a:ext cx="284163" cy="2397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07" name="Oval 13"/>
          <p:cNvSpPr>
            <a:spLocks noChangeArrowheads="1"/>
          </p:cNvSpPr>
          <p:nvPr/>
        </p:nvSpPr>
        <p:spPr bwMode="auto">
          <a:xfrm>
            <a:off x="3487738" y="3443288"/>
            <a:ext cx="284162" cy="2397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08" name="Line 14"/>
          <p:cNvSpPr>
            <a:spLocks noChangeShapeType="1"/>
          </p:cNvSpPr>
          <p:nvPr/>
        </p:nvSpPr>
        <p:spPr bwMode="auto">
          <a:xfrm flipH="1">
            <a:off x="323528" y="2384885"/>
            <a:ext cx="648072" cy="5760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5"/>
          <p:cNvSpPr>
            <a:spLocks noChangeShapeType="1"/>
          </p:cNvSpPr>
          <p:nvPr/>
        </p:nvSpPr>
        <p:spPr bwMode="auto">
          <a:xfrm>
            <a:off x="2809874" y="2674938"/>
            <a:ext cx="754013" cy="790066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6"/>
          <p:cNvSpPr>
            <a:spLocks noChangeShapeType="1"/>
          </p:cNvSpPr>
          <p:nvPr/>
        </p:nvSpPr>
        <p:spPr bwMode="auto">
          <a:xfrm flipH="1" flipV="1">
            <a:off x="3023828" y="2600908"/>
            <a:ext cx="1080120" cy="108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7"/>
          <p:cNvSpPr>
            <a:spLocks noChangeShapeType="1"/>
          </p:cNvSpPr>
          <p:nvPr/>
        </p:nvSpPr>
        <p:spPr bwMode="auto">
          <a:xfrm flipV="1">
            <a:off x="3603625" y="2193925"/>
            <a:ext cx="165100" cy="123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8"/>
          <p:cNvSpPr>
            <a:spLocks noChangeShapeType="1"/>
          </p:cNvSpPr>
          <p:nvPr/>
        </p:nvSpPr>
        <p:spPr bwMode="auto">
          <a:xfrm flipH="1" flipV="1">
            <a:off x="395536" y="2528900"/>
            <a:ext cx="1188132" cy="75608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9"/>
          <p:cNvSpPr>
            <a:spLocks noChangeShapeType="1"/>
          </p:cNvSpPr>
          <p:nvPr/>
        </p:nvSpPr>
        <p:spPr bwMode="auto">
          <a:xfrm flipH="1" flipV="1">
            <a:off x="1190625" y="2506663"/>
            <a:ext cx="449263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20"/>
          <p:cNvSpPr>
            <a:spLocks noChangeShapeType="1"/>
          </p:cNvSpPr>
          <p:nvPr/>
        </p:nvSpPr>
        <p:spPr bwMode="auto">
          <a:xfrm flipV="1">
            <a:off x="561975" y="3368675"/>
            <a:ext cx="989013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21"/>
          <p:cNvSpPr txBox="1">
            <a:spLocks noChangeArrowheads="1"/>
          </p:cNvSpPr>
          <p:nvPr/>
        </p:nvSpPr>
        <p:spPr bwMode="auto">
          <a:xfrm>
            <a:off x="1255713" y="5081588"/>
            <a:ext cx="22066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 b="1">
                <a:latin typeface="Times New Roman" charset="0"/>
              </a:rPr>
              <a:t>Aggregated</a:t>
            </a:r>
            <a:br>
              <a:rPr lang="en-GB" sz="3200" b="1">
                <a:latin typeface="Times New Roman" charset="0"/>
              </a:rPr>
            </a:br>
            <a:r>
              <a:rPr lang="en-GB" sz="3200" b="1">
                <a:latin typeface="Times New Roman" charset="0"/>
              </a:rPr>
              <a:t>Outcomes</a:t>
            </a:r>
          </a:p>
        </p:txBody>
      </p:sp>
      <p:sp>
        <p:nvSpPr>
          <p:cNvPr id="29716" name="Text Box 22"/>
          <p:cNvSpPr txBox="1">
            <a:spLocks noChangeArrowheads="1"/>
          </p:cNvSpPr>
          <p:nvPr/>
        </p:nvSpPr>
        <p:spPr bwMode="auto">
          <a:xfrm>
            <a:off x="5314950" y="5192713"/>
            <a:ext cx="2997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>
                <a:latin typeface="Times New Roman" charset="0"/>
              </a:rPr>
              <a:t>Aggregated</a:t>
            </a:r>
            <a:br>
              <a:rPr lang="en-GB" sz="3200">
                <a:latin typeface="Times New Roman" charset="0"/>
              </a:rPr>
            </a:br>
            <a:r>
              <a:rPr lang="en-GB" sz="3200">
                <a:latin typeface="Times New Roman" charset="0"/>
              </a:rPr>
              <a:t>Model Outcomes</a:t>
            </a:r>
          </a:p>
        </p:txBody>
      </p:sp>
      <p:sp>
        <p:nvSpPr>
          <p:cNvPr id="29717" name="AutoShape 23"/>
          <p:cNvSpPr>
            <a:spLocks/>
          </p:cNvSpPr>
          <p:nvPr/>
        </p:nvSpPr>
        <p:spPr bwMode="auto">
          <a:xfrm rot="5400000">
            <a:off x="2103438" y="3771900"/>
            <a:ext cx="336550" cy="2324100"/>
          </a:xfrm>
          <a:prstGeom prst="rightBrace">
            <a:avLst>
              <a:gd name="adj1" fmla="val 57547"/>
              <a:gd name="adj2" fmla="val 4931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18" name="AutoShape 24"/>
          <p:cNvSpPr>
            <a:spLocks/>
          </p:cNvSpPr>
          <p:nvPr/>
        </p:nvSpPr>
        <p:spPr bwMode="auto">
          <a:xfrm rot="5400000">
            <a:off x="6648450" y="3797300"/>
            <a:ext cx="336550" cy="2324100"/>
          </a:xfrm>
          <a:prstGeom prst="rightBrace">
            <a:avLst>
              <a:gd name="adj1" fmla="val 57547"/>
              <a:gd name="adj2" fmla="val 4931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103313" y="2544763"/>
            <a:ext cx="2532062" cy="1727200"/>
            <a:chOff x="738" y="1173"/>
            <a:chExt cx="1595" cy="1360"/>
          </a:xfrm>
        </p:grpSpPr>
        <p:sp>
          <p:nvSpPr>
            <p:cNvPr id="29759" name="Line 26"/>
            <p:cNvSpPr>
              <a:spLocks noChangeShapeType="1"/>
            </p:cNvSpPr>
            <p:nvPr/>
          </p:nvSpPr>
          <p:spPr bwMode="auto">
            <a:xfrm>
              <a:off x="1114" y="1917"/>
              <a:ext cx="66" cy="61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0" name="Line 27"/>
            <p:cNvSpPr>
              <a:spLocks noChangeShapeType="1"/>
            </p:cNvSpPr>
            <p:nvPr/>
          </p:nvSpPr>
          <p:spPr bwMode="auto">
            <a:xfrm flipH="1">
              <a:off x="1701" y="1302"/>
              <a:ext cx="156" cy="122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1" name="Line 28"/>
            <p:cNvSpPr>
              <a:spLocks noChangeShapeType="1"/>
            </p:cNvSpPr>
            <p:nvPr/>
          </p:nvSpPr>
          <p:spPr bwMode="auto">
            <a:xfrm flipH="1">
              <a:off x="2173" y="2068"/>
              <a:ext cx="160" cy="46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2" name="Line 29"/>
            <p:cNvSpPr>
              <a:spLocks noChangeShapeType="1"/>
            </p:cNvSpPr>
            <p:nvPr/>
          </p:nvSpPr>
          <p:spPr bwMode="auto">
            <a:xfrm>
              <a:off x="738" y="1173"/>
              <a:ext cx="188" cy="134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20" name="Rectangle 32"/>
          <p:cNvSpPr>
            <a:spLocks noChangeArrowheads="1"/>
          </p:cNvSpPr>
          <p:nvPr/>
        </p:nvSpPr>
        <p:spPr bwMode="auto">
          <a:xfrm>
            <a:off x="4956175" y="1992313"/>
            <a:ext cx="3717925" cy="18097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149555" name="Line 51"/>
          <p:cNvSpPr>
            <a:spLocks noChangeShapeType="1"/>
          </p:cNvSpPr>
          <p:nvPr/>
        </p:nvSpPr>
        <p:spPr bwMode="auto">
          <a:xfrm>
            <a:off x="3649663" y="5467350"/>
            <a:ext cx="19177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563" name="Line 59"/>
          <p:cNvSpPr>
            <a:spLocks noChangeShapeType="1"/>
          </p:cNvSpPr>
          <p:nvPr/>
        </p:nvSpPr>
        <p:spPr bwMode="auto">
          <a:xfrm>
            <a:off x="3951288" y="4475163"/>
            <a:ext cx="133350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9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20</a:t>
            </a:fld>
            <a:endParaRPr lang="en-GB" sz="1200" dirty="0">
              <a:solidFill>
                <a:schemeClr val="bg2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95536" y="2012766"/>
            <a:ext cx="6419602" cy="1812278"/>
            <a:chOff x="395536" y="2012766"/>
            <a:chExt cx="6419602" cy="1812278"/>
          </a:xfrm>
        </p:grpSpPr>
        <p:sp>
          <p:nvSpPr>
            <p:cNvPr id="6" name="Freeform 5"/>
            <p:cNvSpPr/>
            <p:nvPr/>
          </p:nvSpPr>
          <p:spPr>
            <a:xfrm>
              <a:off x="395536" y="2168860"/>
              <a:ext cx="1764196" cy="1656184"/>
            </a:xfrm>
            <a:custGeom>
              <a:avLst/>
              <a:gdLst>
                <a:gd name="connsiteX0" fmla="*/ 0 w 1348735"/>
                <a:gd name="connsiteY0" fmla="*/ 149832 h 1466444"/>
                <a:gd name="connsiteX1" fmla="*/ 418189 w 1348735"/>
                <a:gd name="connsiteY1" fmla="*/ 10426 h 1466444"/>
                <a:gd name="connsiteX2" fmla="*/ 387212 w 1348735"/>
                <a:gd name="connsiteY2" fmla="*/ 87874 h 1466444"/>
                <a:gd name="connsiteX3" fmla="*/ 960285 w 1348735"/>
                <a:gd name="connsiteY3" fmla="*/ 10426 h 1466444"/>
                <a:gd name="connsiteX4" fmla="*/ 1316520 w 1348735"/>
                <a:gd name="connsiteY4" fmla="*/ 366686 h 1466444"/>
                <a:gd name="connsiteX5" fmla="*/ 1332008 w 1348735"/>
                <a:gd name="connsiteY5" fmla="*/ 552561 h 1466444"/>
                <a:gd name="connsiteX6" fmla="*/ 1316520 w 1348735"/>
                <a:gd name="connsiteY6" fmla="*/ 614519 h 1466444"/>
                <a:gd name="connsiteX7" fmla="*/ 1161635 w 1348735"/>
                <a:gd name="connsiteY7" fmla="*/ 1156653 h 1466444"/>
                <a:gd name="connsiteX8" fmla="*/ 743446 w 1348735"/>
                <a:gd name="connsiteY8" fmla="*/ 1466444 h 1466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48735" h="1466444">
                  <a:moveTo>
                    <a:pt x="0" y="149832"/>
                  </a:moveTo>
                  <a:cubicBezTo>
                    <a:pt x="176827" y="85292"/>
                    <a:pt x="353654" y="20752"/>
                    <a:pt x="418189" y="10426"/>
                  </a:cubicBezTo>
                  <a:cubicBezTo>
                    <a:pt x="482724" y="100"/>
                    <a:pt x="296863" y="87874"/>
                    <a:pt x="387212" y="87874"/>
                  </a:cubicBezTo>
                  <a:cubicBezTo>
                    <a:pt x="477561" y="87874"/>
                    <a:pt x="805400" y="-36043"/>
                    <a:pt x="960285" y="10426"/>
                  </a:cubicBezTo>
                  <a:cubicBezTo>
                    <a:pt x="1115170" y="56895"/>
                    <a:pt x="1254566" y="276330"/>
                    <a:pt x="1316520" y="366686"/>
                  </a:cubicBezTo>
                  <a:cubicBezTo>
                    <a:pt x="1378474" y="457042"/>
                    <a:pt x="1332008" y="511256"/>
                    <a:pt x="1332008" y="552561"/>
                  </a:cubicBezTo>
                  <a:cubicBezTo>
                    <a:pt x="1332008" y="593866"/>
                    <a:pt x="1344915" y="513837"/>
                    <a:pt x="1316520" y="614519"/>
                  </a:cubicBezTo>
                  <a:cubicBezTo>
                    <a:pt x="1288125" y="715201"/>
                    <a:pt x="1257147" y="1014666"/>
                    <a:pt x="1161635" y="1156653"/>
                  </a:cubicBezTo>
                  <a:cubicBezTo>
                    <a:pt x="1066123" y="1298640"/>
                    <a:pt x="743446" y="1466444"/>
                    <a:pt x="743446" y="1466444"/>
                  </a:cubicBezTo>
                </a:path>
              </a:pathLst>
            </a:custGeom>
            <a:noFill/>
            <a:ln w="19050">
              <a:solidFill>
                <a:schemeClr val="accent2"/>
              </a:solidFill>
              <a:prstDash val="dash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2549386" y="2012766"/>
              <a:ext cx="999086" cy="1812278"/>
            </a:xfrm>
            <a:custGeom>
              <a:avLst/>
              <a:gdLst>
                <a:gd name="connsiteX0" fmla="*/ 999086 w 999086"/>
                <a:gd name="connsiteY0" fmla="*/ 0 h 1812278"/>
                <a:gd name="connsiteX1" fmla="*/ 162710 w 999086"/>
                <a:gd name="connsiteY1" fmla="*/ 294302 h 1812278"/>
                <a:gd name="connsiteX2" fmla="*/ 7825 w 999086"/>
                <a:gd name="connsiteY2" fmla="*/ 1037800 h 1812278"/>
                <a:gd name="connsiteX3" fmla="*/ 286617 w 999086"/>
                <a:gd name="connsiteY3" fmla="*/ 1579935 h 1812278"/>
                <a:gd name="connsiteX4" fmla="*/ 751271 w 999086"/>
                <a:gd name="connsiteY4" fmla="*/ 1812278 h 181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99086" h="1812278">
                  <a:moveTo>
                    <a:pt x="999086" y="0"/>
                  </a:moveTo>
                  <a:cubicBezTo>
                    <a:pt x="663503" y="60667"/>
                    <a:pt x="327920" y="121335"/>
                    <a:pt x="162710" y="294302"/>
                  </a:cubicBezTo>
                  <a:cubicBezTo>
                    <a:pt x="-2500" y="467269"/>
                    <a:pt x="-12826" y="823528"/>
                    <a:pt x="7825" y="1037800"/>
                  </a:cubicBezTo>
                  <a:cubicBezTo>
                    <a:pt x="28476" y="1252072"/>
                    <a:pt x="162709" y="1450855"/>
                    <a:pt x="286617" y="1579935"/>
                  </a:cubicBezTo>
                  <a:cubicBezTo>
                    <a:pt x="410525" y="1709015"/>
                    <a:pt x="751271" y="1812278"/>
                    <a:pt x="751271" y="1812278"/>
                  </a:cubicBezTo>
                </a:path>
              </a:pathLst>
            </a:custGeom>
            <a:ln w="19050">
              <a:solidFill>
                <a:schemeClr val="accent2"/>
              </a:solidFill>
              <a:prstDash val="dash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>
              <a:endCxn id="29720" idx="2"/>
            </p:cNvCxnSpPr>
            <p:nvPr/>
          </p:nvCxnSpPr>
          <p:spPr bwMode="auto">
            <a:xfrm>
              <a:off x="6804248" y="2060848"/>
              <a:ext cx="10890" cy="1741215"/>
            </a:xfrm>
            <a:prstGeom prst="line">
              <a:avLst/>
            </a:prstGeom>
            <a:noFill/>
            <a:ln w="38100" cap="flat" cmpd="sng" algn="ctr">
              <a:solidFill>
                <a:schemeClr val="accent2"/>
              </a:solidFill>
              <a:prstDash val="dash"/>
              <a:round/>
              <a:headEnd type="none" w="lg" len="med"/>
              <a:tailEnd type="none" w="lg" len="med"/>
            </a:ln>
            <a:effectLst/>
          </p:spPr>
        </p:cxnSp>
      </p:grpSp>
      <p:grpSp>
        <p:nvGrpSpPr>
          <p:cNvPr id="12" name="Group 11"/>
          <p:cNvGrpSpPr/>
          <p:nvPr/>
        </p:nvGrpSpPr>
        <p:grpSpPr>
          <a:xfrm>
            <a:off x="1547664" y="2240868"/>
            <a:ext cx="6012668" cy="756084"/>
            <a:chOff x="1511660" y="2348880"/>
            <a:chExt cx="6012668" cy="468052"/>
          </a:xfrm>
        </p:grpSpPr>
        <p:sp>
          <p:nvSpPr>
            <p:cNvPr id="75" name="Line 51"/>
            <p:cNvSpPr>
              <a:spLocks noChangeShapeType="1"/>
            </p:cNvSpPr>
            <p:nvPr/>
          </p:nvSpPr>
          <p:spPr bwMode="auto">
            <a:xfrm>
              <a:off x="3563888" y="2348880"/>
              <a:ext cx="3960440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51"/>
            <p:cNvSpPr>
              <a:spLocks noChangeShapeType="1"/>
            </p:cNvSpPr>
            <p:nvPr/>
          </p:nvSpPr>
          <p:spPr bwMode="auto">
            <a:xfrm>
              <a:off x="1511660" y="2816932"/>
              <a:ext cx="428447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076056" y="2001900"/>
            <a:ext cx="1618964" cy="1787140"/>
            <a:chOff x="5221288" y="1893888"/>
            <a:chExt cx="2368550" cy="1917700"/>
          </a:xfrm>
        </p:grpSpPr>
        <p:sp>
          <p:nvSpPr>
            <p:cNvPr id="79" name="Rectangle 35"/>
            <p:cNvSpPr>
              <a:spLocks noChangeArrowheads="1"/>
            </p:cNvSpPr>
            <p:nvPr/>
          </p:nvSpPr>
          <p:spPr bwMode="auto">
            <a:xfrm>
              <a:off x="5221288" y="2254250"/>
              <a:ext cx="989012" cy="3000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0" name="Rectangle 36"/>
            <p:cNvSpPr>
              <a:spLocks noChangeArrowheads="1"/>
            </p:cNvSpPr>
            <p:nvPr/>
          </p:nvSpPr>
          <p:spPr bwMode="auto">
            <a:xfrm>
              <a:off x="6584950" y="2470150"/>
              <a:ext cx="1004888" cy="3127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1" name="Rectangle 37"/>
            <p:cNvSpPr>
              <a:spLocks noChangeArrowheads="1"/>
            </p:cNvSpPr>
            <p:nvPr/>
          </p:nvSpPr>
          <p:spPr bwMode="auto">
            <a:xfrm>
              <a:off x="5295900" y="3117850"/>
              <a:ext cx="1004888" cy="3111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84" name="Line 38"/>
            <p:cNvSpPr>
              <a:spLocks noChangeShapeType="1"/>
            </p:cNvSpPr>
            <p:nvPr/>
          </p:nvSpPr>
          <p:spPr bwMode="auto">
            <a:xfrm>
              <a:off x="7050088" y="2084388"/>
              <a:ext cx="1587" cy="374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39"/>
            <p:cNvSpPr>
              <a:spLocks noChangeShapeType="1"/>
            </p:cNvSpPr>
            <p:nvPr/>
          </p:nvSpPr>
          <p:spPr bwMode="auto">
            <a:xfrm>
              <a:off x="5718175" y="1893888"/>
              <a:ext cx="1588" cy="374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40"/>
            <p:cNvSpPr>
              <a:spLocks noChangeShapeType="1"/>
            </p:cNvSpPr>
            <p:nvPr/>
          </p:nvSpPr>
          <p:spPr bwMode="auto">
            <a:xfrm>
              <a:off x="5761038" y="2554288"/>
              <a:ext cx="14287" cy="563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Line 41"/>
            <p:cNvSpPr>
              <a:spLocks noChangeShapeType="1"/>
            </p:cNvSpPr>
            <p:nvPr/>
          </p:nvSpPr>
          <p:spPr bwMode="auto">
            <a:xfrm flipH="1">
              <a:off x="6300788" y="2782888"/>
              <a:ext cx="719137" cy="442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Line 42"/>
            <p:cNvSpPr>
              <a:spLocks noChangeShapeType="1"/>
            </p:cNvSpPr>
            <p:nvPr/>
          </p:nvSpPr>
          <p:spPr bwMode="auto">
            <a:xfrm>
              <a:off x="6224588" y="2351088"/>
              <a:ext cx="360362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Line 43"/>
            <p:cNvSpPr>
              <a:spLocks noChangeShapeType="1"/>
            </p:cNvSpPr>
            <p:nvPr/>
          </p:nvSpPr>
          <p:spPr bwMode="auto">
            <a:xfrm>
              <a:off x="7124700" y="2782888"/>
              <a:ext cx="1588" cy="1006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Line 44"/>
            <p:cNvSpPr>
              <a:spLocks noChangeShapeType="1"/>
            </p:cNvSpPr>
            <p:nvPr/>
          </p:nvSpPr>
          <p:spPr bwMode="auto">
            <a:xfrm>
              <a:off x="5789613" y="3441700"/>
              <a:ext cx="30162" cy="369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6948264" y="2024844"/>
            <a:ext cx="1618964" cy="1787140"/>
            <a:chOff x="5221288" y="1893888"/>
            <a:chExt cx="2368550" cy="1917700"/>
          </a:xfrm>
        </p:grpSpPr>
        <p:sp>
          <p:nvSpPr>
            <p:cNvPr id="92" name="Rectangle 35"/>
            <p:cNvSpPr>
              <a:spLocks noChangeArrowheads="1"/>
            </p:cNvSpPr>
            <p:nvPr/>
          </p:nvSpPr>
          <p:spPr bwMode="auto">
            <a:xfrm>
              <a:off x="5221288" y="2254250"/>
              <a:ext cx="989012" cy="3000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93" name="Rectangle 36"/>
            <p:cNvSpPr>
              <a:spLocks noChangeArrowheads="1"/>
            </p:cNvSpPr>
            <p:nvPr/>
          </p:nvSpPr>
          <p:spPr bwMode="auto">
            <a:xfrm>
              <a:off x="6584950" y="2470150"/>
              <a:ext cx="1004888" cy="31273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94" name="Rectangle 37"/>
            <p:cNvSpPr>
              <a:spLocks noChangeArrowheads="1"/>
            </p:cNvSpPr>
            <p:nvPr/>
          </p:nvSpPr>
          <p:spPr bwMode="auto">
            <a:xfrm>
              <a:off x="5295900" y="3117850"/>
              <a:ext cx="1004888" cy="3111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95" name="Line 38"/>
            <p:cNvSpPr>
              <a:spLocks noChangeShapeType="1"/>
            </p:cNvSpPr>
            <p:nvPr/>
          </p:nvSpPr>
          <p:spPr bwMode="auto">
            <a:xfrm>
              <a:off x="7050088" y="2084388"/>
              <a:ext cx="1587" cy="374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Line 39"/>
            <p:cNvSpPr>
              <a:spLocks noChangeShapeType="1"/>
            </p:cNvSpPr>
            <p:nvPr/>
          </p:nvSpPr>
          <p:spPr bwMode="auto">
            <a:xfrm>
              <a:off x="5718175" y="1893888"/>
              <a:ext cx="1588" cy="3746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40"/>
            <p:cNvSpPr>
              <a:spLocks noChangeShapeType="1"/>
            </p:cNvSpPr>
            <p:nvPr/>
          </p:nvSpPr>
          <p:spPr bwMode="auto">
            <a:xfrm>
              <a:off x="5761038" y="2554288"/>
              <a:ext cx="14287" cy="5635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Line 41"/>
            <p:cNvSpPr>
              <a:spLocks noChangeShapeType="1"/>
            </p:cNvSpPr>
            <p:nvPr/>
          </p:nvSpPr>
          <p:spPr bwMode="auto">
            <a:xfrm flipH="1">
              <a:off x="6300788" y="2782888"/>
              <a:ext cx="719137" cy="442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Line 42"/>
            <p:cNvSpPr>
              <a:spLocks noChangeShapeType="1"/>
            </p:cNvSpPr>
            <p:nvPr/>
          </p:nvSpPr>
          <p:spPr bwMode="auto">
            <a:xfrm>
              <a:off x="6224588" y="2351088"/>
              <a:ext cx="360362" cy="2857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Line 43"/>
            <p:cNvSpPr>
              <a:spLocks noChangeShapeType="1"/>
            </p:cNvSpPr>
            <p:nvPr/>
          </p:nvSpPr>
          <p:spPr bwMode="auto">
            <a:xfrm>
              <a:off x="7124700" y="2782888"/>
              <a:ext cx="1588" cy="10064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1" name="Line 44"/>
            <p:cNvSpPr>
              <a:spLocks noChangeShapeType="1"/>
            </p:cNvSpPr>
            <p:nvPr/>
          </p:nvSpPr>
          <p:spPr bwMode="auto">
            <a:xfrm>
              <a:off x="5789613" y="3441700"/>
              <a:ext cx="30162" cy="3698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" name="Group 31"/>
          <p:cNvGrpSpPr>
            <a:grpSpLocks/>
          </p:cNvGrpSpPr>
          <p:nvPr/>
        </p:nvGrpSpPr>
        <p:grpSpPr bwMode="auto">
          <a:xfrm>
            <a:off x="5860542" y="3794125"/>
            <a:ext cx="2023826" cy="534975"/>
            <a:chOff x="3808" y="2157"/>
            <a:chExt cx="840" cy="1208"/>
          </a:xfrm>
        </p:grpSpPr>
        <p:sp>
          <p:nvSpPr>
            <p:cNvPr id="104" name="Line 32"/>
            <p:cNvSpPr>
              <a:spLocks noChangeShapeType="1"/>
            </p:cNvSpPr>
            <p:nvPr/>
          </p:nvSpPr>
          <p:spPr bwMode="auto">
            <a:xfrm>
              <a:off x="3808" y="2186"/>
              <a:ext cx="161" cy="1171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Line 33"/>
            <p:cNvSpPr>
              <a:spLocks noChangeShapeType="1"/>
            </p:cNvSpPr>
            <p:nvPr/>
          </p:nvSpPr>
          <p:spPr bwMode="auto">
            <a:xfrm flipH="1">
              <a:off x="4374" y="2157"/>
              <a:ext cx="274" cy="1208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03341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55" grpId="0" animBg="1"/>
      <p:bldP spid="14956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</a:t>
            </a:r>
            <a:r>
              <a:rPr lang="en-GB" dirty="0" smtClean="0"/>
              <a:t>1: </a:t>
            </a:r>
            <a:r>
              <a:rPr lang="en-GB" b="0" i="1" dirty="0">
                <a:solidFill>
                  <a:schemeClr val="accent1"/>
                </a:solidFill>
              </a:rPr>
              <a:t>General Election Forecasting</a:t>
            </a:r>
            <a:endParaRPr lang="en-US" dirty="0">
              <a:solidFill>
                <a:srgbClr val="25A14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3475112" cy="5181600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John </a:t>
            </a:r>
            <a:r>
              <a:rPr lang="en-GB" dirty="0" err="1"/>
              <a:t>Curtice</a:t>
            </a:r>
            <a:r>
              <a:rPr lang="en-GB" dirty="0"/>
              <a:t> (Strathclyde) and David Firth (Warwick) (+ input from others)</a:t>
            </a:r>
          </a:p>
          <a:p>
            <a:r>
              <a:rPr lang="en-GB" dirty="0" smtClean="0"/>
              <a:t>Each constituency is statistically modelled as a three-way split (Lab, Con, LD) based on how much this swung with the general trend according to past data</a:t>
            </a:r>
            <a:endParaRPr lang="en-GB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Introduction to SS. By Bruce Edmonds,  ISS Course, 2011, slide </a:t>
            </a:r>
            <a:fld id="{681C1E74-CF97-7643-9B83-7002B6F05D8D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pic>
        <p:nvPicPr>
          <p:cNvPr id="5" name="Picture 4" descr="map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35896" y="1592796"/>
            <a:ext cx="3571860" cy="4869160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6028984" y="2096852"/>
            <a:ext cx="2287432" cy="1903265"/>
            <a:chOff x="6028984" y="2096852"/>
            <a:chExt cx="2287432" cy="1903265"/>
          </a:xfrm>
        </p:grpSpPr>
        <p:sp>
          <p:nvSpPr>
            <p:cNvPr id="6" name="Isosceles Triangle 5"/>
            <p:cNvSpPr/>
            <p:nvPr/>
          </p:nvSpPr>
          <p:spPr bwMode="auto">
            <a:xfrm rot="13663390">
              <a:off x="6353020" y="2487949"/>
              <a:ext cx="1188132" cy="1836204"/>
            </a:xfrm>
            <a:prstGeom prst="triangle">
              <a:avLst/>
            </a:prstGeom>
            <a:solidFill>
              <a:schemeClr val="bg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7092280" y="2096852"/>
              <a:ext cx="1224136" cy="1188132"/>
            </a:xfrm>
            <a:prstGeom prst="ellipse">
              <a:avLst/>
            </a:prstGeom>
            <a:solidFill>
              <a:schemeClr val="bg1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7344308" y="2420888"/>
              <a:ext cx="756834" cy="540060"/>
              <a:chOff x="7956376" y="4869160"/>
              <a:chExt cx="756834" cy="540060"/>
            </a:xfrm>
          </p:grpSpPr>
          <p:cxnSp>
            <p:nvCxnSpPr>
              <p:cNvPr id="9" name="Straight Connector 8"/>
              <p:cNvCxnSpPr/>
              <p:nvPr/>
            </p:nvCxnSpPr>
            <p:spPr bwMode="auto">
              <a:xfrm>
                <a:off x="7956376" y="4869160"/>
                <a:ext cx="0" cy="54006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none" w="lg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 flipH="1">
                <a:off x="7956376" y="5409220"/>
                <a:ext cx="756834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arrow" w="lg" len="med"/>
                <a:tailEnd type="none" w="lg" len="med"/>
              </a:ln>
              <a:effectLst/>
            </p:spPr>
          </p:cxnSp>
          <p:sp>
            <p:nvSpPr>
              <p:cNvPr id="14" name="Freeform 13"/>
              <p:cNvSpPr/>
              <p:nvPr/>
            </p:nvSpPr>
            <p:spPr>
              <a:xfrm>
                <a:off x="7992380" y="4977172"/>
                <a:ext cx="576064" cy="338627"/>
              </a:xfrm>
              <a:custGeom>
                <a:avLst/>
                <a:gdLst>
                  <a:gd name="connsiteX0" fmla="*/ 0 w 643108"/>
                  <a:gd name="connsiteY0" fmla="*/ 322552 h 338627"/>
                  <a:gd name="connsiteX1" fmla="*/ 128619 w 643108"/>
                  <a:gd name="connsiteY1" fmla="*/ 242177 h 338627"/>
                  <a:gd name="connsiteX2" fmla="*/ 241160 w 643108"/>
                  <a:gd name="connsiteY2" fmla="*/ 1052 h 338627"/>
                  <a:gd name="connsiteX3" fmla="*/ 578785 w 643108"/>
                  <a:gd name="connsiteY3" fmla="*/ 161802 h 338627"/>
                  <a:gd name="connsiteX4" fmla="*/ 643094 w 643108"/>
                  <a:gd name="connsiteY4" fmla="*/ 338627 h 338627"/>
                  <a:gd name="connsiteX5" fmla="*/ 643094 w 643108"/>
                  <a:gd name="connsiteY5" fmla="*/ 338627 h 3386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43108" h="338627">
                    <a:moveTo>
                      <a:pt x="0" y="322552"/>
                    </a:moveTo>
                    <a:cubicBezTo>
                      <a:pt x="44213" y="309156"/>
                      <a:pt x="88426" y="295760"/>
                      <a:pt x="128619" y="242177"/>
                    </a:cubicBezTo>
                    <a:cubicBezTo>
                      <a:pt x="168812" y="188594"/>
                      <a:pt x="166132" y="14448"/>
                      <a:pt x="241160" y="1052"/>
                    </a:cubicBezTo>
                    <a:cubicBezTo>
                      <a:pt x="316188" y="-12344"/>
                      <a:pt x="511796" y="105539"/>
                      <a:pt x="578785" y="161802"/>
                    </a:cubicBezTo>
                    <a:cubicBezTo>
                      <a:pt x="645774" y="218064"/>
                      <a:pt x="643094" y="338627"/>
                      <a:pt x="643094" y="338627"/>
                    </a:cubicBezTo>
                    <a:lnTo>
                      <a:pt x="643094" y="338627"/>
                    </a:lnTo>
                  </a:path>
                </a:pathLst>
              </a:custGeom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7109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ves.jpg"/>
          <p:cNvPicPr>
            <a:picLocks noChangeAspect="1"/>
          </p:cNvPicPr>
          <p:nvPr/>
        </p:nvPicPr>
        <p:blipFill>
          <a:blip r:embed="rId3" cstate="print"/>
          <a:srcRect l="11120" t="10041" r="6801" b="13280"/>
          <a:stretch>
            <a:fillRect/>
          </a:stretch>
        </p:blipFill>
        <p:spPr>
          <a:xfrm>
            <a:off x="-36512" y="1124744"/>
            <a:ext cx="5588226" cy="52205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1: </a:t>
            </a:r>
            <a:r>
              <a:rPr lang="en-GB" b="0" i="1" dirty="0" smtClean="0">
                <a:solidFill>
                  <a:schemeClr val="accent1"/>
                </a:solidFill>
              </a:rPr>
              <a:t>General Election Forecasting</a:t>
            </a:r>
            <a:endParaRPr lang="en-GB" b="0" i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8084" y="1341438"/>
            <a:ext cx="3636404" cy="5147902"/>
          </a:xfrm>
        </p:spPr>
        <p:txBody>
          <a:bodyPr>
            <a:normAutofit/>
          </a:bodyPr>
          <a:lstStyle/>
          <a:p>
            <a:r>
              <a:rPr lang="en-GB" dirty="0"/>
              <a:t>E</a:t>
            </a:r>
            <a:r>
              <a:rPr lang="en-GB" dirty="0" smtClean="0"/>
              <a:t>ach line is the 3-way vote share for each </a:t>
            </a:r>
            <a:r>
              <a:rPr lang="en-GB" dirty="0"/>
              <a:t>constituency in UK general </a:t>
            </a:r>
            <a:r>
              <a:rPr lang="en-GB" dirty="0" smtClean="0"/>
              <a:t>elections, </a:t>
            </a:r>
          </a:p>
          <a:p>
            <a:r>
              <a:rPr lang="en-GB" dirty="0" smtClean="0"/>
              <a:t>green spots show 2005 shares, tail is the 2001 shares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20210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of </a:t>
            </a:r>
            <a:r>
              <a:rPr lang="en-US" dirty="0" err="1" smtClean="0"/>
              <a:t>Microsimulation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Introduction to SS. By Bruce Edmonds,  ISS Course, 2011, slide </a:t>
            </a:r>
            <a:fld id="{681C1E74-CF97-7643-9B83-7002B6F05D8D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323850" y="1844825"/>
            <a:ext cx="3996122" cy="4679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Data-driven</a:t>
            </a:r>
          </a:p>
          <a:p>
            <a:r>
              <a:rPr lang="en-US" dirty="0" smtClean="0"/>
              <a:t>Allows for local differences (context-sensitive)</a:t>
            </a:r>
          </a:p>
          <a:p>
            <a:r>
              <a:rPr lang="en-US" dirty="0" smtClean="0"/>
              <a:t>Assumptions are statistical rather than </a:t>
            </a:r>
            <a:r>
              <a:rPr lang="en-US" dirty="0" err="1" smtClean="0"/>
              <a:t>behavioural</a:t>
            </a:r>
            <a:endParaRPr lang="en-US" dirty="0" smtClean="0"/>
          </a:p>
          <a:p>
            <a:r>
              <a:rPr lang="en-US" dirty="0" smtClean="0"/>
              <a:t>Relates well to maps and hence results are readily communicable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4427984" y="1844824"/>
            <a:ext cx="4536504" cy="48605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Needs a lot of data at the granularity being </a:t>
            </a:r>
            <a:r>
              <a:rPr lang="en-US" dirty="0" err="1" smtClean="0"/>
              <a:t>modelled</a:t>
            </a:r>
            <a:endParaRPr lang="en-US" dirty="0" smtClean="0"/>
          </a:p>
          <a:p>
            <a:r>
              <a:rPr lang="en-US" dirty="0" smtClean="0"/>
              <a:t>Does not (</a:t>
            </a:r>
            <a:r>
              <a:rPr lang="en-US" dirty="0" smtClean="0">
                <a:solidFill>
                  <a:schemeClr val="bg2"/>
                </a:solidFill>
              </a:rPr>
              <a:t>without extension</a:t>
            </a:r>
            <a:r>
              <a:rPr lang="en-US" dirty="0" smtClean="0"/>
              <a:t>) capture interactions between regions</a:t>
            </a:r>
          </a:p>
          <a:p>
            <a:r>
              <a:rPr lang="en-US" dirty="0" smtClean="0"/>
              <a:t>Can take a lot of computer power</a:t>
            </a:r>
          </a:p>
          <a:p>
            <a:r>
              <a:rPr lang="en-US" dirty="0" smtClean="0"/>
              <a:t>Does not result in a simple explanation or abstraction</a:t>
            </a:r>
            <a:endParaRPr lang="en-US" dirty="0"/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1115616" y="1160748"/>
            <a:ext cx="251082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200" b="1" dirty="0" smtClean="0">
                <a:solidFill>
                  <a:schemeClr val="accent1"/>
                </a:solidFill>
              </a:rPr>
              <a:t>Advantages</a:t>
            </a:r>
            <a:endParaRPr lang="en-GB" sz="3200" b="1" dirty="0">
              <a:solidFill>
                <a:schemeClr val="accent1"/>
              </a:solidFill>
            </a:endParaRP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5292080" y="1196752"/>
            <a:ext cx="308129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200" b="1" dirty="0" smtClean="0">
                <a:solidFill>
                  <a:schemeClr val="accent2"/>
                </a:solidFill>
              </a:rPr>
              <a:t>Disadvantages</a:t>
            </a:r>
            <a:endParaRPr lang="en-GB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53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bg2"/>
                </a:solidFill>
              </a:rPr>
              <a:t>Much more about</a:t>
            </a:r>
            <a:br>
              <a:rPr lang="en-US" i="1" dirty="0" smtClean="0">
                <a:solidFill>
                  <a:schemeClr val="bg2"/>
                </a:solidFill>
              </a:rPr>
            </a:br>
            <a:r>
              <a:rPr lang="en-US" dirty="0" smtClean="0"/>
              <a:t>Agent-Based Social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154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Some Key Historical Figures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3000" dirty="0">
                <a:solidFill>
                  <a:schemeClr val="accent1"/>
                </a:solidFill>
                <a:latin typeface="Arial" charset="0"/>
              </a:rPr>
              <a:t>Herbert Simon</a:t>
            </a:r>
          </a:p>
          <a:p>
            <a:pPr lvl="1">
              <a:lnSpc>
                <a:spcPct val="80000"/>
              </a:lnSpc>
            </a:pPr>
            <a:r>
              <a:rPr lang="en-GB" sz="2600" dirty="0">
                <a:latin typeface="Arial" charset="0"/>
              </a:rPr>
              <a:t>Observed administrative behaviour and described it using algorithms – </a:t>
            </a:r>
            <a:r>
              <a:rPr lang="ja-JP" altLang="en-GB" sz="2600" dirty="0">
                <a:latin typeface="Arial" charset="0"/>
              </a:rPr>
              <a:t>‘</a:t>
            </a:r>
            <a:r>
              <a:rPr lang="en-GB" altLang="ja-JP" sz="2600" i="1" dirty="0">
                <a:solidFill>
                  <a:schemeClr val="accent2"/>
                </a:solidFill>
                <a:latin typeface="Arial" charset="0"/>
              </a:rPr>
              <a:t>procedural rationality</a:t>
            </a:r>
            <a:r>
              <a:rPr lang="ja-JP" altLang="en-GB" sz="2600" dirty="0">
                <a:latin typeface="Arial" charset="0"/>
              </a:rPr>
              <a:t>’</a:t>
            </a:r>
            <a:r>
              <a:rPr lang="en-GB" altLang="ja-JP" sz="2600" dirty="0">
                <a:latin typeface="Arial" charset="0"/>
              </a:rPr>
              <a:t> (</a:t>
            </a:r>
            <a:r>
              <a:rPr lang="en-GB" altLang="ja-JP" sz="2600" dirty="0">
                <a:solidFill>
                  <a:schemeClr val="bg2"/>
                </a:solidFill>
                <a:latin typeface="Arial" charset="0"/>
              </a:rPr>
              <a:t>rather than optimisation of utility</a:t>
            </a:r>
            <a:r>
              <a:rPr lang="en-GB" altLang="ja-JP" sz="2600" dirty="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GB" sz="2600" dirty="0">
                <a:latin typeface="Arial" charset="0"/>
              </a:rPr>
              <a:t>Also (</a:t>
            </a:r>
            <a:r>
              <a:rPr lang="en-GB" sz="2600" dirty="0">
                <a:solidFill>
                  <a:schemeClr val="bg2"/>
                </a:solidFill>
                <a:latin typeface="Arial" charset="0"/>
              </a:rPr>
              <a:t>with Alan Newell</a:t>
            </a:r>
            <a:r>
              <a:rPr lang="en-GB" sz="2600" dirty="0">
                <a:latin typeface="Arial" charset="0"/>
              </a:rPr>
              <a:t>) produced first computational models of aspects of cognition</a:t>
            </a:r>
          </a:p>
          <a:p>
            <a:pPr>
              <a:lnSpc>
                <a:spcPct val="80000"/>
              </a:lnSpc>
            </a:pPr>
            <a:r>
              <a:rPr lang="en-GB" sz="3000" dirty="0">
                <a:solidFill>
                  <a:schemeClr val="accent1"/>
                </a:solidFill>
                <a:latin typeface="Arial" charset="0"/>
              </a:rPr>
              <a:t>Thomas Schelling</a:t>
            </a:r>
          </a:p>
          <a:p>
            <a:pPr lvl="1">
              <a:lnSpc>
                <a:spcPct val="80000"/>
              </a:lnSpc>
            </a:pPr>
            <a:r>
              <a:rPr lang="en-GB" sz="2600" dirty="0">
                <a:latin typeface="Arial" charset="0"/>
              </a:rPr>
              <a:t>A simple but effective example of individual-based modelling (</a:t>
            </a:r>
            <a:r>
              <a:rPr lang="en-GB" sz="2600" dirty="0">
                <a:solidFill>
                  <a:schemeClr val="bg2"/>
                </a:solidFill>
                <a:latin typeface="Arial" charset="0"/>
              </a:rPr>
              <a:t>in the coming slides</a:t>
            </a:r>
            <a:r>
              <a:rPr lang="en-GB" sz="2600" dirty="0" smtClean="0">
                <a:latin typeface="Arial" charset="0"/>
              </a:rPr>
              <a:t>) showing power of simulation establishing a micro-macro link</a:t>
            </a:r>
            <a:endParaRPr lang="en-GB" sz="26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3000" dirty="0">
                <a:solidFill>
                  <a:schemeClr val="accent1"/>
                </a:solidFill>
                <a:latin typeface="Arial" charset="0"/>
              </a:rPr>
              <a:t>Mark </a:t>
            </a:r>
            <a:r>
              <a:rPr lang="en-GB" sz="3000" dirty="0" err="1">
                <a:solidFill>
                  <a:schemeClr val="accent1"/>
                </a:solidFill>
                <a:latin typeface="Arial" charset="0"/>
              </a:rPr>
              <a:t>Granovetter</a:t>
            </a:r>
            <a:endParaRPr lang="en-GB" sz="3000" dirty="0">
              <a:solidFill>
                <a:schemeClr val="accent1"/>
              </a:solidFill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GB" sz="2600" dirty="0">
                <a:latin typeface="Arial" charset="0"/>
              </a:rPr>
              <a:t>Distinguished the importance of tracing individual interactions, </a:t>
            </a:r>
            <a:r>
              <a:rPr lang="ja-JP" altLang="en-GB" sz="2600" dirty="0">
                <a:latin typeface="Arial" charset="0"/>
              </a:rPr>
              <a:t>‘</a:t>
            </a:r>
            <a:r>
              <a:rPr lang="en-GB" altLang="ja-JP" sz="2600" i="1" dirty="0">
                <a:solidFill>
                  <a:schemeClr val="accent2"/>
                </a:solidFill>
                <a:latin typeface="Arial" charset="0"/>
              </a:rPr>
              <a:t>social embeddedness</a:t>
            </a:r>
            <a:r>
              <a:rPr lang="ja-JP" altLang="en-GB" sz="2600" dirty="0">
                <a:latin typeface="Arial" charset="0"/>
              </a:rPr>
              <a:t>’</a:t>
            </a:r>
            <a:endParaRPr lang="en-GB" altLang="ja-JP" sz="2600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GB" sz="2600" dirty="0">
                <a:latin typeface="Arial" charset="0"/>
              </a:rPr>
              <a:t>Highlighted such processes and structure (</a:t>
            </a:r>
            <a:r>
              <a:rPr lang="ja-JP" altLang="en-GB" sz="2600" dirty="0">
                <a:solidFill>
                  <a:schemeClr val="bg2"/>
                </a:solidFill>
                <a:latin typeface="Arial" charset="0"/>
              </a:rPr>
              <a:t>‘</a:t>
            </a:r>
            <a:r>
              <a:rPr lang="en-GB" altLang="ja-JP" sz="2600" dirty="0">
                <a:solidFill>
                  <a:schemeClr val="bg2"/>
                </a:solidFill>
                <a:latin typeface="Arial" charset="0"/>
              </a:rPr>
              <a:t>ties</a:t>
            </a:r>
            <a:r>
              <a:rPr lang="ja-JP" altLang="en-GB" sz="2600" dirty="0">
                <a:solidFill>
                  <a:schemeClr val="bg2"/>
                </a:solidFill>
                <a:latin typeface="Arial" charset="0"/>
              </a:rPr>
              <a:t>’</a:t>
            </a:r>
            <a:r>
              <a:rPr lang="en-GB" altLang="ja-JP" sz="2600" dirty="0">
                <a:latin typeface="Arial" charset="0"/>
              </a:rPr>
              <a:t>) </a:t>
            </a:r>
            <a:endParaRPr lang="en-GB" sz="2600" dirty="0">
              <a:latin typeface="Arial" charset="0"/>
            </a:endParaRPr>
          </a:p>
        </p:txBody>
      </p:sp>
      <p:sp>
        <p:nvSpPr>
          <p:cNvPr id="17411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25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703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Individual-based simulation</a:t>
            </a:r>
          </a:p>
        </p:txBody>
      </p:sp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773113" y="1339850"/>
            <a:ext cx="31861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 b="1">
                <a:latin typeface="Times New Roman" charset="0"/>
              </a:rPr>
              <a:t>Observed World</a:t>
            </a:r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5030788" y="1304925"/>
            <a:ext cx="3822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>
                <a:latin typeface="Times New Roman" charset="0"/>
              </a:rPr>
              <a:t>Computational Model</a:t>
            </a:r>
          </a:p>
        </p:txBody>
      </p:sp>
      <p:sp>
        <p:nvSpPr>
          <p:cNvPr id="29700" name="Line 6"/>
          <p:cNvSpPr>
            <a:spLocks noChangeShapeType="1"/>
          </p:cNvSpPr>
          <p:nvPr/>
        </p:nvSpPr>
        <p:spPr bwMode="auto">
          <a:xfrm>
            <a:off x="4473575" y="1295400"/>
            <a:ext cx="0" cy="46624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Rectangle 7"/>
          <p:cNvSpPr>
            <a:spLocks noChangeArrowheads="1"/>
          </p:cNvSpPr>
          <p:nvPr/>
        </p:nvSpPr>
        <p:spPr bwMode="auto">
          <a:xfrm>
            <a:off x="381000" y="2014538"/>
            <a:ext cx="3717925" cy="1809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02" name="Text Box 8"/>
          <p:cNvSpPr txBox="1">
            <a:spLocks noChangeArrowheads="1"/>
          </p:cNvSpPr>
          <p:nvPr/>
        </p:nvSpPr>
        <p:spPr bwMode="auto">
          <a:xfrm>
            <a:off x="1323975" y="4168775"/>
            <a:ext cx="1939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 b="1">
                <a:latin typeface="Times New Roman" charset="0"/>
              </a:rPr>
              <a:t>Outcomes</a:t>
            </a: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5308600" y="4183063"/>
            <a:ext cx="299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>
                <a:latin typeface="Times New Roman" charset="0"/>
              </a:rPr>
              <a:t>Model Outcomes</a:t>
            </a:r>
          </a:p>
        </p:txBody>
      </p:sp>
      <p:sp>
        <p:nvSpPr>
          <p:cNvPr id="29704" name="Oval 10"/>
          <p:cNvSpPr>
            <a:spLocks noChangeArrowheads="1"/>
          </p:cNvSpPr>
          <p:nvPr/>
        </p:nvSpPr>
        <p:spPr bwMode="auto">
          <a:xfrm>
            <a:off x="981075" y="2278063"/>
            <a:ext cx="284163" cy="2397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05" name="Oval 11"/>
          <p:cNvSpPr>
            <a:spLocks noChangeArrowheads="1"/>
          </p:cNvSpPr>
          <p:nvPr/>
        </p:nvSpPr>
        <p:spPr bwMode="auto">
          <a:xfrm>
            <a:off x="2738438" y="2459038"/>
            <a:ext cx="284162" cy="2413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06" name="Oval 12"/>
          <p:cNvSpPr>
            <a:spLocks noChangeArrowheads="1"/>
          </p:cNvSpPr>
          <p:nvPr/>
        </p:nvSpPr>
        <p:spPr bwMode="auto">
          <a:xfrm>
            <a:off x="1568450" y="3203575"/>
            <a:ext cx="284163" cy="239713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07" name="Oval 13"/>
          <p:cNvSpPr>
            <a:spLocks noChangeArrowheads="1"/>
          </p:cNvSpPr>
          <p:nvPr/>
        </p:nvSpPr>
        <p:spPr bwMode="auto">
          <a:xfrm>
            <a:off x="3487738" y="3443288"/>
            <a:ext cx="284162" cy="239712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08" name="Line 14"/>
          <p:cNvSpPr>
            <a:spLocks noChangeShapeType="1"/>
          </p:cNvSpPr>
          <p:nvPr/>
        </p:nvSpPr>
        <p:spPr bwMode="auto">
          <a:xfrm>
            <a:off x="1265238" y="2409825"/>
            <a:ext cx="1484312" cy="168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Line 15"/>
          <p:cNvSpPr>
            <a:spLocks noChangeShapeType="1"/>
          </p:cNvSpPr>
          <p:nvPr/>
        </p:nvSpPr>
        <p:spPr bwMode="auto">
          <a:xfrm flipH="1">
            <a:off x="1820863" y="2674938"/>
            <a:ext cx="989012" cy="5508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Line 16"/>
          <p:cNvSpPr>
            <a:spLocks noChangeShapeType="1"/>
          </p:cNvSpPr>
          <p:nvPr/>
        </p:nvSpPr>
        <p:spPr bwMode="auto">
          <a:xfrm>
            <a:off x="1265238" y="2446338"/>
            <a:ext cx="2233612" cy="1054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Line 17"/>
          <p:cNvSpPr>
            <a:spLocks noChangeShapeType="1"/>
          </p:cNvSpPr>
          <p:nvPr/>
        </p:nvSpPr>
        <p:spPr bwMode="auto">
          <a:xfrm flipV="1">
            <a:off x="3603625" y="2193925"/>
            <a:ext cx="165100" cy="1235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Line 18"/>
          <p:cNvSpPr>
            <a:spLocks noChangeShapeType="1"/>
          </p:cNvSpPr>
          <p:nvPr/>
        </p:nvSpPr>
        <p:spPr bwMode="auto">
          <a:xfrm>
            <a:off x="1835150" y="3357563"/>
            <a:ext cx="16637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Line 19"/>
          <p:cNvSpPr>
            <a:spLocks noChangeShapeType="1"/>
          </p:cNvSpPr>
          <p:nvPr/>
        </p:nvSpPr>
        <p:spPr bwMode="auto">
          <a:xfrm flipH="1" flipV="1">
            <a:off x="1190625" y="2506663"/>
            <a:ext cx="449263" cy="719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Line 20"/>
          <p:cNvSpPr>
            <a:spLocks noChangeShapeType="1"/>
          </p:cNvSpPr>
          <p:nvPr/>
        </p:nvSpPr>
        <p:spPr bwMode="auto">
          <a:xfrm flipV="1">
            <a:off x="561975" y="3368675"/>
            <a:ext cx="989013" cy="2047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Text Box 21"/>
          <p:cNvSpPr txBox="1">
            <a:spLocks noChangeArrowheads="1"/>
          </p:cNvSpPr>
          <p:nvPr/>
        </p:nvSpPr>
        <p:spPr bwMode="auto">
          <a:xfrm>
            <a:off x="1255713" y="5081588"/>
            <a:ext cx="220662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 b="1">
                <a:latin typeface="Times New Roman" charset="0"/>
              </a:rPr>
              <a:t>Aggregated</a:t>
            </a:r>
            <a:br>
              <a:rPr lang="en-GB" sz="3200" b="1">
                <a:latin typeface="Times New Roman" charset="0"/>
              </a:rPr>
            </a:br>
            <a:r>
              <a:rPr lang="en-GB" sz="3200" b="1">
                <a:latin typeface="Times New Roman" charset="0"/>
              </a:rPr>
              <a:t>Outcomes</a:t>
            </a:r>
          </a:p>
        </p:txBody>
      </p:sp>
      <p:sp>
        <p:nvSpPr>
          <p:cNvPr id="29716" name="Text Box 22"/>
          <p:cNvSpPr txBox="1">
            <a:spLocks noChangeArrowheads="1"/>
          </p:cNvSpPr>
          <p:nvPr/>
        </p:nvSpPr>
        <p:spPr bwMode="auto">
          <a:xfrm>
            <a:off x="5314950" y="5192713"/>
            <a:ext cx="2997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GB" sz="3200">
                <a:latin typeface="Times New Roman" charset="0"/>
              </a:rPr>
              <a:t>Aggregated</a:t>
            </a:r>
            <a:br>
              <a:rPr lang="en-GB" sz="3200">
                <a:latin typeface="Times New Roman" charset="0"/>
              </a:rPr>
            </a:br>
            <a:r>
              <a:rPr lang="en-GB" sz="3200">
                <a:latin typeface="Times New Roman" charset="0"/>
              </a:rPr>
              <a:t>Model Outcomes</a:t>
            </a:r>
          </a:p>
        </p:txBody>
      </p:sp>
      <p:sp>
        <p:nvSpPr>
          <p:cNvPr id="29717" name="AutoShape 23"/>
          <p:cNvSpPr>
            <a:spLocks/>
          </p:cNvSpPr>
          <p:nvPr/>
        </p:nvSpPr>
        <p:spPr bwMode="auto">
          <a:xfrm rot="5400000">
            <a:off x="2103438" y="3771900"/>
            <a:ext cx="336550" cy="2324100"/>
          </a:xfrm>
          <a:prstGeom prst="rightBrace">
            <a:avLst>
              <a:gd name="adj1" fmla="val 57547"/>
              <a:gd name="adj2" fmla="val 4931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18" name="AutoShape 24"/>
          <p:cNvSpPr>
            <a:spLocks/>
          </p:cNvSpPr>
          <p:nvPr/>
        </p:nvSpPr>
        <p:spPr bwMode="auto">
          <a:xfrm rot="5400000">
            <a:off x="6648450" y="3797300"/>
            <a:ext cx="336550" cy="2324100"/>
          </a:xfrm>
          <a:prstGeom prst="rightBrace">
            <a:avLst>
              <a:gd name="adj1" fmla="val 57547"/>
              <a:gd name="adj2" fmla="val 4931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103313" y="2544763"/>
            <a:ext cx="2519362" cy="1727200"/>
            <a:chOff x="738" y="1173"/>
            <a:chExt cx="1587" cy="1360"/>
          </a:xfrm>
        </p:grpSpPr>
        <p:sp>
          <p:nvSpPr>
            <p:cNvPr id="29759" name="Line 26"/>
            <p:cNvSpPr>
              <a:spLocks noChangeShapeType="1"/>
            </p:cNvSpPr>
            <p:nvPr/>
          </p:nvSpPr>
          <p:spPr bwMode="auto">
            <a:xfrm>
              <a:off x="1114" y="1917"/>
              <a:ext cx="66" cy="61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0" name="Line 27"/>
            <p:cNvSpPr>
              <a:spLocks noChangeShapeType="1"/>
            </p:cNvSpPr>
            <p:nvPr/>
          </p:nvSpPr>
          <p:spPr bwMode="auto">
            <a:xfrm flipH="1">
              <a:off x="1701" y="1362"/>
              <a:ext cx="189" cy="116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1" name="Line 28"/>
            <p:cNvSpPr>
              <a:spLocks noChangeShapeType="1"/>
            </p:cNvSpPr>
            <p:nvPr/>
          </p:nvSpPr>
          <p:spPr bwMode="auto">
            <a:xfrm flipH="1">
              <a:off x="2173" y="2127"/>
              <a:ext cx="152" cy="40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2" name="Line 29"/>
            <p:cNvSpPr>
              <a:spLocks noChangeShapeType="1"/>
            </p:cNvSpPr>
            <p:nvPr/>
          </p:nvSpPr>
          <p:spPr bwMode="auto">
            <a:xfrm>
              <a:off x="738" y="1173"/>
              <a:ext cx="188" cy="134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3" name="Line 30"/>
            <p:cNvSpPr>
              <a:spLocks noChangeShapeType="1"/>
            </p:cNvSpPr>
            <p:nvPr/>
          </p:nvSpPr>
          <p:spPr bwMode="auto">
            <a:xfrm flipH="1">
              <a:off x="1568" y="1928"/>
              <a:ext cx="66" cy="59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64" name="Line 31"/>
            <p:cNvSpPr>
              <a:spLocks noChangeShapeType="1"/>
            </p:cNvSpPr>
            <p:nvPr/>
          </p:nvSpPr>
          <p:spPr bwMode="auto">
            <a:xfrm flipH="1">
              <a:off x="1436" y="1532"/>
              <a:ext cx="20" cy="93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20" name="Rectangle 32"/>
          <p:cNvSpPr>
            <a:spLocks noChangeArrowheads="1"/>
          </p:cNvSpPr>
          <p:nvPr/>
        </p:nvSpPr>
        <p:spPr bwMode="auto">
          <a:xfrm>
            <a:off x="4956175" y="1992313"/>
            <a:ext cx="3717925" cy="1809750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21" name="Oval 33"/>
          <p:cNvSpPr>
            <a:spLocks noChangeArrowheads="1"/>
          </p:cNvSpPr>
          <p:nvPr/>
        </p:nvSpPr>
        <p:spPr bwMode="auto">
          <a:xfrm>
            <a:off x="5556250" y="2255838"/>
            <a:ext cx="284163" cy="2413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22" name="Oval 34"/>
          <p:cNvSpPr>
            <a:spLocks noChangeArrowheads="1"/>
          </p:cNvSpPr>
          <p:nvPr/>
        </p:nvSpPr>
        <p:spPr bwMode="auto">
          <a:xfrm>
            <a:off x="7313613" y="2384425"/>
            <a:ext cx="319087" cy="293688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23" name="Oval 35"/>
          <p:cNvSpPr>
            <a:spLocks noChangeArrowheads="1"/>
          </p:cNvSpPr>
          <p:nvPr/>
        </p:nvSpPr>
        <p:spPr bwMode="auto">
          <a:xfrm>
            <a:off x="6143625" y="3181350"/>
            <a:ext cx="284163" cy="241300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24" name="Oval 36"/>
          <p:cNvSpPr>
            <a:spLocks noChangeArrowheads="1"/>
          </p:cNvSpPr>
          <p:nvPr/>
        </p:nvSpPr>
        <p:spPr bwMode="auto">
          <a:xfrm>
            <a:off x="8062913" y="3422650"/>
            <a:ext cx="284162" cy="239713"/>
          </a:xfrm>
          <a:prstGeom prst="ellips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25" name="Line 37"/>
          <p:cNvSpPr>
            <a:spLocks noChangeShapeType="1"/>
          </p:cNvSpPr>
          <p:nvPr/>
        </p:nvSpPr>
        <p:spPr bwMode="auto">
          <a:xfrm>
            <a:off x="5840413" y="2389188"/>
            <a:ext cx="1484312" cy="1666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Line 38"/>
          <p:cNvSpPr>
            <a:spLocks noChangeShapeType="1"/>
          </p:cNvSpPr>
          <p:nvPr/>
        </p:nvSpPr>
        <p:spPr bwMode="auto">
          <a:xfrm flipH="1">
            <a:off x="6396038" y="2652713"/>
            <a:ext cx="989012" cy="55086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Line 39"/>
          <p:cNvSpPr>
            <a:spLocks noChangeShapeType="1"/>
          </p:cNvSpPr>
          <p:nvPr/>
        </p:nvSpPr>
        <p:spPr bwMode="auto">
          <a:xfrm>
            <a:off x="5840413" y="2424113"/>
            <a:ext cx="2233612" cy="105568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Line 40"/>
          <p:cNvSpPr>
            <a:spLocks noChangeShapeType="1"/>
          </p:cNvSpPr>
          <p:nvPr/>
        </p:nvSpPr>
        <p:spPr bwMode="auto">
          <a:xfrm flipV="1">
            <a:off x="8178800" y="2173288"/>
            <a:ext cx="165100" cy="12350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Line 41"/>
          <p:cNvSpPr>
            <a:spLocks noChangeShapeType="1"/>
          </p:cNvSpPr>
          <p:nvPr/>
        </p:nvSpPr>
        <p:spPr bwMode="auto">
          <a:xfrm>
            <a:off x="6410325" y="3335338"/>
            <a:ext cx="1663700" cy="2159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Line 42"/>
          <p:cNvSpPr>
            <a:spLocks noChangeShapeType="1"/>
          </p:cNvSpPr>
          <p:nvPr/>
        </p:nvSpPr>
        <p:spPr bwMode="auto">
          <a:xfrm flipH="1" flipV="1">
            <a:off x="5765800" y="2484438"/>
            <a:ext cx="449263" cy="7191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Line 43"/>
          <p:cNvSpPr>
            <a:spLocks noChangeShapeType="1"/>
          </p:cNvSpPr>
          <p:nvPr/>
        </p:nvSpPr>
        <p:spPr bwMode="auto">
          <a:xfrm flipV="1">
            <a:off x="5137150" y="3346450"/>
            <a:ext cx="989013" cy="2047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5678488" y="2522538"/>
            <a:ext cx="2519362" cy="1727200"/>
            <a:chOff x="3620" y="1156"/>
            <a:chExt cx="1587" cy="1360"/>
          </a:xfrm>
        </p:grpSpPr>
        <p:sp>
          <p:nvSpPr>
            <p:cNvPr id="29753" name="Line 45"/>
            <p:cNvSpPr>
              <a:spLocks noChangeShapeType="1"/>
            </p:cNvSpPr>
            <p:nvPr/>
          </p:nvSpPr>
          <p:spPr bwMode="auto">
            <a:xfrm>
              <a:off x="3996" y="1900"/>
              <a:ext cx="66" cy="614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4" name="Line 46"/>
            <p:cNvSpPr>
              <a:spLocks noChangeShapeType="1"/>
            </p:cNvSpPr>
            <p:nvPr/>
          </p:nvSpPr>
          <p:spPr bwMode="auto">
            <a:xfrm flipH="1">
              <a:off x="4583" y="1345"/>
              <a:ext cx="189" cy="1161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5" name="Line 47"/>
            <p:cNvSpPr>
              <a:spLocks noChangeShapeType="1"/>
            </p:cNvSpPr>
            <p:nvPr/>
          </p:nvSpPr>
          <p:spPr bwMode="auto">
            <a:xfrm flipH="1">
              <a:off x="5055" y="2110"/>
              <a:ext cx="152" cy="406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6" name="Line 48"/>
            <p:cNvSpPr>
              <a:spLocks noChangeShapeType="1"/>
            </p:cNvSpPr>
            <p:nvPr/>
          </p:nvSpPr>
          <p:spPr bwMode="auto">
            <a:xfrm>
              <a:off x="3620" y="1156"/>
              <a:ext cx="188" cy="1341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7" name="Line 49"/>
            <p:cNvSpPr>
              <a:spLocks noChangeShapeType="1"/>
            </p:cNvSpPr>
            <p:nvPr/>
          </p:nvSpPr>
          <p:spPr bwMode="auto">
            <a:xfrm flipH="1">
              <a:off x="4450" y="1911"/>
              <a:ext cx="66" cy="595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8" name="Line 50"/>
            <p:cNvSpPr>
              <a:spLocks noChangeShapeType="1"/>
            </p:cNvSpPr>
            <p:nvPr/>
          </p:nvSpPr>
          <p:spPr bwMode="auto">
            <a:xfrm flipH="1">
              <a:off x="4318" y="1515"/>
              <a:ext cx="20" cy="936"/>
            </a:xfrm>
            <a:prstGeom prst="line">
              <a:avLst/>
            </a:prstGeom>
            <a:noFill/>
            <a:ln w="63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555" name="Line 51"/>
          <p:cNvSpPr>
            <a:spLocks noChangeShapeType="1"/>
          </p:cNvSpPr>
          <p:nvPr/>
        </p:nvSpPr>
        <p:spPr bwMode="auto">
          <a:xfrm>
            <a:off x="3649663" y="5467350"/>
            <a:ext cx="19177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1374775" y="2339975"/>
            <a:ext cx="6735763" cy="1285875"/>
            <a:chOff x="909" y="1012"/>
            <a:chExt cx="4243" cy="1012"/>
          </a:xfrm>
        </p:grpSpPr>
        <p:sp>
          <p:nvSpPr>
            <p:cNvPr id="29747" name="Line 53"/>
            <p:cNvSpPr>
              <a:spLocks noChangeShapeType="1"/>
            </p:cNvSpPr>
            <p:nvPr/>
          </p:nvSpPr>
          <p:spPr bwMode="auto">
            <a:xfrm>
              <a:off x="909" y="1012"/>
              <a:ext cx="2531" cy="3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8" name="Line 54"/>
            <p:cNvSpPr>
              <a:spLocks noChangeShapeType="1"/>
            </p:cNvSpPr>
            <p:nvPr/>
          </p:nvSpPr>
          <p:spPr bwMode="auto">
            <a:xfrm flipV="1">
              <a:off x="1260" y="1741"/>
              <a:ext cx="2587" cy="2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49" name="Line 55"/>
            <p:cNvSpPr>
              <a:spLocks noChangeShapeType="1"/>
            </p:cNvSpPr>
            <p:nvPr/>
          </p:nvSpPr>
          <p:spPr bwMode="auto">
            <a:xfrm>
              <a:off x="2450" y="1995"/>
              <a:ext cx="2532" cy="29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0" name="Line 56"/>
            <p:cNvSpPr>
              <a:spLocks noChangeShapeType="1"/>
            </p:cNvSpPr>
            <p:nvPr/>
          </p:nvSpPr>
          <p:spPr bwMode="auto">
            <a:xfrm>
              <a:off x="1995" y="1163"/>
              <a:ext cx="2569" cy="8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1" name="Line 57"/>
            <p:cNvSpPr>
              <a:spLocks noChangeShapeType="1"/>
            </p:cNvSpPr>
            <p:nvPr/>
          </p:nvSpPr>
          <p:spPr bwMode="auto">
            <a:xfrm>
              <a:off x="2441" y="1429"/>
              <a:ext cx="2711" cy="47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52" name="Line 58"/>
            <p:cNvSpPr>
              <a:spLocks noChangeShapeType="1"/>
            </p:cNvSpPr>
            <p:nvPr/>
          </p:nvSpPr>
          <p:spPr bwMode="auto">
            <a:xfrm>
              <a:off x="1628" y="1476"/>
              <a:ext cx="2569" cy="85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9563" name="Line 59"/>
          <p:cNvSpPr>
            <a:spLocks noChangeShapeType="1"/>
          </p:cNvSpPr>
          <p:nvPr/>
        </p:nvSpPr>
        <p:spPr bwMode="auto">
          <a:xfrm>
            <a:off x="3951288" y="4475163"/>
            <a:ext cx="1333500" cy="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sysDot"/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0"/>
          <p:cNvGrpSpPr>
            <a:grpSpLocks/>
          </p:cNvGrpSpPr>
          <p:nvPr/>
        </p:nvGrpSpPr>
        <p:grpSpPr bwMode="auto">
          <a:xfrm>
            <a:off x="7308850" y="2168525"/>
            <a:ext cx="576263" cy="581025"/>
            <a:chOff x="8424428" y="6021288"/>
            <a:chExt cx="576064" cy="581261"/>
          </a:xfrm>
        </p:grpSpPr>
        <p:sp>
          <p:nvSpPr>
            <p:cNvPr id="29740" name="Oval 34"/>
            <p:cNvSpPr>
              <a:spLocks noChangeArrowheads="1"/>
            </p:cNvSpPr>
            <p:nvPr/>
          </p:nvSpPr>
          <p:spPr bwMode="auto">
            <a:xfrm>
              <a:off x="8424428" y="6021288"/>
              <a:ext cx="576064" cy="58126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9741" name="Oval 34"/>
            <p:cNvSpPr>
              <a:spLocks noChangeArrowheads="1"/>
            </p:cNvSpPr>
            <p:nvPr/>
          </p:nvSpPr>
          <p:spPr bwMode="auto">
            <a:xfrm>
              <a:off x="8568444" y="6093296"/>
              <a:ext cx="180020" cy="18002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9742" name="Oval 34"/>
            <p:cNvSpPr>
              <a:spLocks noChangeArrowheads="1"/>
            </p:cNvSpPr>
            <p:nvPr/>
          </p:nvSpPr>
          <p:spPr bwMode="auto">
            <a:xfrm>
              <a:off x="8784468" y="6273316"/>
              <a:ext cx="180020" cy="18002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29743" name="Oval 34"/>
            <p:cNvSpPr>
              <a:spLocks noChangeArrowheads="1"/>
            </p:cNvSpPr>
            <p:nvPr/>
          </p:nvSpPr>
          <p:spPr bwMode="auto">
            <a:xfrm>
              <a:off x="8532440" y="6345324"/>
              <a:ext cx="180020" cy="180020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/>
            </a:p>
          </p:txBody>
        </p:sp>
        <p:cxnSp>
          <p:nvCxnSpPr>
            <p:cNvPr id="29744" name="Straight Connector 66"/>
            <p:cNvCxnSpPr>
              <a:cxnSpLocks noChangeShapeType="1"/>
              <a:stCxn id="29741" idx="5"/>
              <a:endCxn id="29742" idx="1"/>
            </p:cNvCxnSpPr>
            <p:nvPr/>
          </p:nvCxnSpPr>
          <p:spPr bwMode="auto">
            <a:xfrm rot="16200000" flipH="1">
              <a:off x="8740103" y="6228951"/>
              <a:ext cx="52726" cy="88730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45" name="Straight Connector 73"/>
            <p:cNvCxnSpPr>
              <a:cxnSpLocks noChangeShapeType="1"/>
              <a:stCxn id="29743" idx="6"/>
              <a:endCxn id="29742" idx="2"/>
            </p:cNvCxnSpPr>
            <p:nvPr/>
          </p:nvCxnSpPr>
          <p:spPr bwMode="auto">
            <a:xfrm flipV="1">
              <a:off x="8712460" y="6363326"/>
              <a:ext cx="72008" cy="72008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29746" name="Straight Connector 76"/>
            <p:cNvCxnSpPr>
              <a:cxnSpLocks noChangeShapeType="1"/>
              <a:stCxn id="29741" idx="4"/>
              <a:endCxn id="29743" idx="0"/>
            </p:cNvCxnSpPr>
            <p:nvPr/>
          </p:nvCxnSpPr>
          <p:spPr bwMode="auto">
            <a:xfrm rot="5400000">
              <a:off x="8604448" y="6291318"/>
              <a:ext cx="72008" cy="36004"/>
            </a:xfrm>
            <a:prstGeom prst="line">
              <a:avLst/>
            </a:prstGeom>
            <a:noFill/>
            <a:ln w="19050">
              <a:solidFill>
                <a:schemeClr val="accent1"/>
              </a:solidFill>
              <a:round/>
              <a:headEnd type="none" w="lg" len="med"/>
              <a:tailEnd type="none" w="lg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82" name="TextBox 81"/>
          <p:cNvSpPr txBox="1">
            <a:spLocks noChangeArrowheads="1"/>
          </p:cNvSpPr>
          <p:nvPr/>
        </p:nvSpPr>
        <p:spPr bwMode="auto">
          <a:xfrm>
            <a:off x="107950" y="368300"/>
            <a:ext cx="2591842" cy="5857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GB" sz="3200" b="1" dirty="0">
                <a:solidFill>
                  <a:schemeClr val="accent1"/>
                </a:solidFill>
              </a:rPr>
              <a:t>Agent-</a:t>
            </a:r>
          </a:p>
        </p:txBody>
      </p:sp>
      <p:sp>
        <p:nvSpPr>
          <p:cNvPr id="83" name="Smiley Face 82"/>
          <p:cNvSpPr>
            <a:spLocks noChangeArrowheads="1"/>
          </p:cNvSpPr>
          <p:nvPr/>
        </p:nvSpPr>
        <p:spPr bwMode="auto">
          <a:xfrm>
            <a:off x="7308850" y="2133600"/>
            <a:ext cx="647700" cy="6477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25400">
            <a:solidFill>
              <a:schemeClr val="accent1"/>
            </a:solidFill>
            <a:round/>
            <a:headEnd/>
            <a:tailEnd type="none" w="sm" len="sm"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9739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26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54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55" grpId="0" animBg="1"/>
      <p:bldP spid="149563" grpId="0" animBg="1"/>
      <p:bldP spid="82" grpId="0" animBg="1"/>
      <p:bldP spid="8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Micro-Macro Relationships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35088"/>
            <a:ext cx="9144000" cy="504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081213"/>
            <a:ext cx="34194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27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696200" cy="914400"/>
          </a:xfrm>
        </p:spPr>
        <p:txBody>
          <a:bodyPr/>
          <a:lstStyle/>
          <a:p>
            <a:r>
              <a:rPr lang="en-GB">
                <a:latin typeface="Arial" charset="0"/>
              </a:rPr>
              <a:t>Characteristics of agent-based modelling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181600"/>
          </a:xfrm>
        </p:spPr>
        <p:txBody>
          <a:bodyPr/>
          <a:lstStyle/>
          <a:p>
            <a:r>
              <a:rPr lang="en-GB">
                <a:latin typeface="Arial" charset="0"/>
              </a:rPr>
              <a:t>Computational description of process</a:t>
            </a:r>
          </a:p>
          <a:p>
            <a:r>
              <a:rPr lang="en-GB">
                <a:latin typeface="Arial" charset="0"/>
              </a:rPr>
              <a:t>Not usually analytically tractable </a:t>
            </a:r>
          </a:p>
          <a:p>
            <a:r>
              <a:rPr lang="en-GB">
                <a:latin typeface="Arial" charset="0"/>
              </a:rPr>
              <a:t>More context-dependent…</a:t>
            </a:r>
          </a:p>
          <a:p>
            <a:r>
              <a:rPr lang="en-GB">
                <a:latin typeface="Arial" charset="0"/>
              </a:rPr>
              <a:t>… but assumptions are much less drastic</a:t>
            </a:r>
          </a:p>
          <a:p>
            <a:r>
              <a:rPr lang="en-GB">
                <a:latin typeface="Arial" charset="0"/>
              </a:rPr>
              <a:t>Detail of unfolding processes accessible</a:t>
            </a:r>
          </a:p>
          <a:p>
            <a:pPr lvl="1"/>
            <a:r>
              <a:rPr lang="en-GB">
                <a:latin typeface="Arial" charset="0"/>
              </a:rPr>
              <a:t>more criticisable (including by non-experts)</a:t>
            </a:r>
          </a:p>
          <a:p>
            <a:r>
              <a:rPr lang="en-GB">
                <a:latin typeface="Arial" charset="0"/>
              </a:rPr>
              <a:t>Used to explore inherent possibilities</a:t>
            </a:r>
          </a:p>
          <a:p>
            <a:r>
              <a:rPr lang="en-GB">
                <a:latin typeface="Arial" charset="0"/>
              </a:rPr>
              <a:t>Validatable by data, opinion, narrative ...</a:t>
            </a:r>
          </a:p>
          <a:p>
            <a:r>
              <a:rPr lang="en-GB">
                <a:latin typeface="Arial" charset="0"/>
              </a:rPr>
              <a:t>Often very complex themselves</a:t>
            </a:r>
          </a:p>
        </p:txBody>
      </p:sp>
      <p:sp>
        <p:nvSpPr>
          <p:cNvPr id="31747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28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What happens in ABSS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2389188"/>
          </a:xfrm>
        </p:spPr>
        <p:txBody>
          <a:bodyPr/>
          <a:lstStyle/>
          <a:p>
            <a:r>
              <a:rPr lang="en-GB" sz="2400">
                <a:latin typeface="Arial" charset="0"/>
              </a:rPr>
              <a:t>Entities in simulation are decided up</a:t>
            </a:r>
          </a:p>
          <a:p>
            <a:r>
              <a:rPr lang="en-GB" sz="2400">
                <a:latin typeface="Arial" charset="0"/>
              </a:rPr>
              <a:t>Behavioural Rules for each agent specified (</a:t>
            </a:r>
            <a:r>
              <a:rPr lang="en-GB" sz="2400">
                <a:solidFill>
                  <a:schemeClr val="bg2"/>
                </a:solidFill>
                <a:latin typeface="Arial" charset="0"/>
              </a:rPr>
              <a:t>e.g. sets of rules like:</a:t>
            </a:r>
            <a:r>
              <a:rPr lang="en-GB" sz="2400">
                <a:latin typeface="Arial" charset="0"/>
              </a:rPr>
              <a:t> if </a:t>
            </a:r>
            <a:r>
              <a:rPr lang="en-GB" sz="2400" i="1">
                <a:solidFill>
                  <a:srgbClr val="7030A0"/>
                </a:solidFill>
                <a:latin typeface="Arial" charset="0"/>
              </a:rPr>
              <a:t>this has happened </a:t>
            </a:r>
            <a:r>
              <a:rPr lang="en-GB" sz="2400">
                <a:latin typeface="Arial" charset="0"/>
              </a:rPr>
              <a:t>then </a:t>
            </a:r>
            <a:r>
              <a:rPr lang="en-GB" sz="2400" i="1">
                <a:solidFill>
                  <a:srgbClr val="7030A0"/>
                </a:solidFill>
                <a:latin typeface="Arial" charset="0"/>
              </a:rPr>
              <a:t>do this</a:t>
            </a:r>
            <a:r>
              <a:rPr lang="en-GB" sz="2400">
                <a:latin typeface="Arial" charset="0"/>
              </a:rPr>
              <a:t>)</a:t>
            </a:r>
          </a:p>
          <a:p>
            <a:r>
              <a:rPr lang="en-GB" sz="2400">
                <a:latin typeface="Arial" charset="0"/>
              </a:rPr>
              <a:t>Repeatedly evaluated in parallel to see what happens</a:t>
            </a:r>
          </a:p>
          <a:p>
            <a:r>
              <a:rPr lang="en-GB" sz="2400">
                <a:latin typeface="Arial" charset="0"/>
              </a:rPr>
              <a:t>Outcomes are inspected, graphed, pictured, measured and interpreted in different ways</a:t>
            </a:r>
          </a:p>
        </p:txBody>
      </p:sp>
      <p:grpSp>
        <p:nvGrpSpPr>
          <p:cNvPr id="33795" name="Group 5"/>
          <p:cNvGrpSpPr>
            <a:grpSpLocks/>
          </p:cNvGrpSpPr>
          <p:nvPr/>
        </p:nvGrpSpPr>
        <p:grpSpPr bwMode="auto">
          <a:xfrm>
            <a:off x="647700" y="4710113"/>
            <a:ext cx="8153400" cy="1905000"/>
            <a:chOff x="384" y="3024"/>
            <a:chExt cx="5136" cy="1200"/>
          </a:xfrm>
        </p:grpSpPr>
        <p:sp>
          <p:nvSpPr>
            <p:cNvPr id="33839" name="Rectangle 6"/>
            <p:cNvSpPr>
              <a:spLocks noChangeArrowheads="1"/>
            </p:cNvSpPr>
            <p:nvPr/>
          </p:nvSpPr>
          <p:spPr bwMode="auto">
            <a:xfrm>
              <a:off x="384" y="3024"/>
              <a:ext cx="5136" cy="86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imes New Roman" charset="0"/>
              </a:endParaRPr>
            </a:p>
          </p:txBody>
        </p:sp>
        <p:sp>
          <p:nvSpPr>
            <p:cNvPr id="33840" name="Text Box 7"/>
            <p:cNvSpPr txBox="1">
              <a:spLocks noChangeArrowheads="1"/>
            </p:cNvSpPr>
            <p:nvPr/>
          </p:nvSpPr>
          <p:spPr bwMode="auto">
            <a:xfrm>
              <a:off x="2352" y="3936"/>
              <a:ext cx="1104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b="1">
                  <a:latin typeface="Times New Roman" charset="0"/>
                </a:rPr>
                <a:t>Simulation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4610100" y="3789363"/>
            <a:ext cx="4343400" cy="831850"/>
            <a:chOff x="2880" y="2448"/>
            <a:chExt cx="2736" cy="524"/>
          </a:xfrm>
        </p:grpSpPr>
        <p:sp>
          <p:nvSpPr>
            <p:cNvPr id="33837" name="AutoShape 9"/>
            <p:cNvSpPr>
              <a:spLocks/>
            </p:cNvSpPr>
            <p:nvPr/>
          </p:nvSpPr>
          <p:spPr bwMode="auto">
            <a:xfrm rot="-5368526">
              <a:off x="4200" y="1748"/>
              <a:ext cx="192" cy="2256"/>
            </a:xfrm>
            <a:prstGeom prst="rightBrace">
              <a:avLst>
                <a:gd name="adj1" fmla="val 97917"/>
                <a:gd name="adj2" fmla="val 51282"/>
              </a:avLst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>
                <a:latin typeface="Times New Roman" charset="0"/>
              </a:endParaRPr>
            </a:p>
          </p:txBody>
        </p:sp>
        <p:sp>
          <p:nvSpPr>
            <p:cNvPr id="33838" name="Text Box 10"/>
            <p:cNvSpPr txBox="1">
              <a:spLocks noChangeArrowheads="1"/>
            </p:cNvSpPr>
            <p:nvPr/>
          </p:nvSpPr>
          <p:spPr bwMode="auto">
            <a:xfrm>
              <a:off x="2880" y="2448"/>
              <a:ext cx="2736" cy="294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b="1">
                  <a:solidFill>
                    <a:schemeClr val="accent2"/>
                  </a:solidFill>
                  <a:latin typeface="Times New Roman" charset="0"/>
                </a:rPr>
                <a:t>Representations of Outcomes</a:t>
              </a:r>
            </a:p>
          </p:txBody>
        </p:sp>
      </p:grpSp>
      <p:grpSp>
        <p:nvGrpSpPr>
          <p:cNvPr id="5" name="Group 48"/>
          <p:cNvGrpSpPr>
            <a:grpSpLocks/>
          </p:cNvGrpSpPr>
          <p:nvPr/>
        </p:nvGrpSpPr>
        <p:grpSpPr bwMode="auto">
          <a:xfrm>
            <a:off x="215900" y="3897313"/>
            <a:ext cx="3652838" cy="728662"/>
            <a:chOff x="215516" y="3897052"/>
            <a:chExt cx="3653172" cy="729260"/>
          </a:xfrm>
        </p:grpSpPr>
        <p:sp>
          <p:nvSpPr>
            <p:cNvPr id="33835" name="AutoShape 15"/>
            <p:cNvSpPr>
              <a:spLocks/>
            </p:cNvSpPr>
            <p:nvPr/>
          </p:nvSpPr>
          <p:spPr bwMode="auto">
            <a:xfrm rot="-5368526">
              <a:off x="965302" y="4079977"/>
              <a:ext cx="304800" cy="787869"/>
            </a:xfrm>
            <a:prstGeom prst="rightBrace">
              <a:avLst>
                <a:gd name="adj1" fmla="val 27081"/>
                <a:gd name="adj2" fmla="val 51282"/>
              </a:avLst>
            </a:prstGeom>
            <a:noFill/>
            <a:ln w="254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endParaRPr lang="en-US">
                <a:latin typeface="Times New Roman" charset="0"/>
              </a:endParaRPr>
            </a:p>
          </p:txBody>
        </p:sp>
        <p:sp>
          <p:nvSpPr>
            <p:cNvPr id="33836" name="Text Box 16"/>
            <p:cNvSpPr txBox="1">
              <a:spLocks noChangeArrowheads="1"/>
            </p:cNvSpPr>
            <p:nvPr/>
          </p:nvSpPr>
          <p:spPr bwMode="auto">
            <a:xfrm>
              <a:off x="215516" y="3897052"/>
              <a:ext cx="3653172" cy="461665"/>
            </a:xfrm>
            <a:prstGeom prst="rect">
              <a:avLst/>
            </a:prstGeom>
            <a:noFill/>
            <a:ln w="9525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GB" b="1">
                  <a:solidFill>
                    <a:schemeClr val="accent1"/>
                  </a:solidFill>
                  <a:latin typeface="Times New Roman" charset="0"/>
                </a:rPr>
                <a:t>Specification</a:t>
              </a:r>
              <a:r>
                <a:rPr lang="en-GB" b="1">
                  <a:latin typeface="Times New Roman" charset="0"/>
                </a:rPr>
                <a:t> </a:t>
              </a:r>
              <a:r>
                <a:rPr lang="en-GB">
                  <a:latin typeface="Times New Roman" charset="0"/>
                </a:rPr>
                <a:t>(incl. rules)</a:t>
              </a:r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1104900" y="5084763"/>
            <a:ext cx="762000" cy="698500"/>
            <a:chOff x="695" y="3110"/>
            <a:chExt cx="480" cy="440"/>
          </a:xfrm>
        </p:grpSpPr>
        <p:sp>
          <p:nvSpPr>
            <p:cNvPr id="33832" name="Freeform 17"/>
            <p:cNvSpPr>
              <a:spLocks/>
            </p:cNvSpPr>
            <p:nvPr/>
          </p:nvSpPr>
          <p:spPr bwMode="auto">
            <a:xfrm>
              <a:off x="695" y="3110"/>
              <a:ext cx="480" cy="384"/>
            </a:xfrm>
            <a:custGeom>
              <a:avLst/>
              <a:gdLst>
                <a:gd name="T0" fmla="*/ 0 w 480"/>
                <a:gd name="T1" fmla="*/ 0 h 384"/>
                <a:gd name="T2" fmla="*/ 288 w 480"/>
                <a:gd name="T3" fmla="*/ 96 h 384"/>
                <a:gd name="T4" fmla="*/ 480 w 480"/>
                <a:gd name="T5" fmla="*/ 384 h 384"/>
                <a:gd name="T6" fmla="*/ 0 60000 65536"/>
                <a:gd name="T7" fmla="*/ 0 60000 65536"/>
                <a:gd name="T8" fmla="*/ 0 60000 65536"/>
                <a:gd name="T9" fmla="*/ 0 w 480"/>
                <a:gd name="T10" fmla="*/ 0 h 384"/>
                <a:gd name="T11" fmla="*/ 480 w 480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384">
                  <a:moveTo>
                    <a:pt x="0" y="0"/>
                  </a:moveTo>
                  <a:cubicBezTo>
                    <a:pt x="104" y="16"/>
                    <a:pt x="208" y="32"/>
                    <a:pt x="288" y="96"/>
                  </a:cubicBezTo>
                  <a:cubicBezTo>
                    <a:pt x="368" y="160"/>
                    <a:pt x="448" y="336"/>
                    <a:pt x="480" y="384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3" name="Freeform 18"/>
            <p:cNvSpPr>
              <a:spLocks/>
            </p:cNvSpPr>
            <p:nvPr/>
          </p:nvSpPr>
          <p:spPr bwMode="auto">
            <a:xfrm>
              <a:off x="695" y="3158"/>
              <a:ext cx="240" cy="168"/>
            </a:xfrm>
            <a:custGeom>
              <a:avLst/>
              <a:gdLst>
                <a:gd name="T0" fmla="*/ 0 w 240"/>
                <a:gd name="T1" fmla="*/ 144 h 168"/>
                <a:gd name="T2" fmla="*/ 96 w 240"/>
                <a:gd name="T3" fmla="*/ 144 h 168"/>
                <a:gd name="T4" fmla="*/ 240 w 240"/>
                <a:gd name="T5" fmla="*/ 0 h 168"/>
                <a:gd name="T6" fmla="*/ 0 60000 65536"/>
                <a:gd name="T7" fmla="*/ 0 60000 65536"/>
                <a:gd name="T8" fmla="*/ 0 60000 65536"/>
                <a:gd name="T9" fmla="*/ 0 w 240"/>
                <a:gd name="T10" fmla="*/ 0 h 168"/>
                <a:gd name="T11" fmla="*/ 240 w 240"/>
                <a:gd name="T12" fmla="*/ 168 h 1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68">
                  <a:moveTo>
                    <a:pt x="0" y="144"/>
                  </a:moveTo>
                  <a:cubicBezTo>
                    <a:pt x="28" y="156"/>
                    <a:pt x="56" y="168"/>
                    <a:pt x="96" y="144"/>
                  </a:cubicBezTo>
                  <a:cubicBezTo>
                    <a:pt x="136" y="120"/>
                    <a:pt x="188" y="60"/>
                    <a:pt x="240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4" name="Freeform 19"/>
            <p:cNvSpPr>
              <a:spLocks/>
            </p:cNvSpPr>
            <p:nvPr/>
          </p:nvSpPr>
          <p:spPr bwMode="auto">
            <a:xfrm>
              <a:off x="695" y="3206"/>
              <a:ext cx="432" cy="344"/>
            </a:xfrm>
            <a:custGeom>
              <a:avLst/>
              <a:gdLst>
                <a:gd name="T0" fmla="*/ 0 w 432"/>
                <a:gd name="T1" fmla="*/ 336 h 344"/>
                <a:gd name="T2" fmla="*/ 336 w 432"/>
                <a:gd name="T3" fmla="*/ 288 h 344"/>
                <a:gd name="T4" fmla="*/ 432 w 432"/>
                <a:gd name="T5" fmla="*/ 0 h 344"/>
                <a:gd name="T6" fmla="*/ 0 60000 65536"/>
                <a:gd name="T7" fmla="*/ 0 60000 65536"/>
                <a:gd name="T8" fmla="*/ 0 60000 65536"/>
                <a:gd name="T9" fmla="*/ 0 w 432"/>
                <a:gd name="T10" fmla="*/ 0 h 344"/>
                <a:gd name="T11" fmla="*/ 432 w 432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344">
                  <a:moveTo>
                    <a:pt x="0" y="336"/>
                  </a:moveTo>
                  <a:cubicBezTo>
                    <a:pt x="132" y="340"/>
                    <a:pt x="264" y="344"/>
                    <a:pt x="336" y="288"/>
                  </a:cubicBezTo>
                  <a:cubicBezTo>
                    <a:pt x="408" y="232"/>
                    <a:pt x="400" y="48"/>
                    <a:pt x="432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0"/>
          <p:cNvGrpSpPr>
            <a:grpSpLocks/>
          </p:cNvGrpSpPr>
          <p:nvPr/>
        </p:nvGrpSpPr>
        <p:grpSpPr bwMode="auto">
          <a:xfrm>
            <a:off x="1562100" y="4894263"/>
            <a:ext cx="1143000" cy="952500"/>
            <a:chOff x="960" y="3144"/>
            <a:chExt cx="720" cy="600"/>
          </a:xfrm>
        </p:grpSpPr>
        <p:sp>
          <p:nvSpPr>
            <p:cNvPr id="33829" name="Freeform 21"/>
            <p:cNvSpPr>
              <a:spLocks/>
            </p:cNvSpPr>
            <p:nvPr/>
          </p:nvSpPr>
          <p:spPr bwMode="auto">
            <a:xfrm>
              <a:off x="960" y="3144"/>
              <a:ext cx="720" cy="280"/>
            </a:xfrm>
            <a:custGeom>
              <a:avLst/>
              <a:gdLst>
                <a:gd name="T0" fmla="*/ 0 w 720"/>
                <a:gd name="T1" fmla="*/ 120 h 280"/>
                <a:gd name="T2" fmla="*/ 240 w 720"/>
                <a:gd name="T3" fmla="*/ 24 h 280"/>
                <a:gd name="T4" fmla="*/ 432 w 720"/>
                <a:gd name="T5" fmla="*/ 264 h 280"/>
                <a:gd name="T6" fmla="*/ 720 w 720"/>
                <a:gd name="T7" fmla="*/ 120 h 2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280"/>
                <a:gd name="T14" fmla="*/ 720 w 720"/>
                <a:gd name="T15" fmla="*/ 280 h 2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280">
                  <a:moveTo>
                    <a:pt x="0" y="120"/>
                  </a:moveTo>
                  <a:cubicBezTo>
                    <a:pt x="84" y="60"/>
                    <a:pt x="168" y="0"/>
                    <a:pt x="240" y="24"/>
                  </a:cubicBezTo>
                  <a:cubicBezTo>
                    <a:pt x="312" y="48"/>
                    <a:pt x="352" y="248"/>
                    <a:pt x="432" y="264"/>
                  </a:cubicBezTo>
                  <a:cubicBezTo>
                    <a:pt x="512" y="280"/>
                    <a:pt x="616" y="200"/>
                    <a:pt x="720" y="12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0" name="Freeform 22"/>
            <p:cNvSpPr>
              <a:spLocks/>
            </p:cNvSpPr>
            <p:nvPr/>
          </p:nvSpPr>
          <p:spPr bwMode="auto">
            <a:xfrm>
              <a:off x="1152" y="3168"/>
              <a:ext cx="480" cy="480"/>
            </a:xfrm>
            <a:custGeom>
              <a:avLst/>
              <a:gdLst>
                <a:gd name="T0" fmla="*/ 0 w 480"/>
                <a:gd name="T1" fmla="*/ 480 h 480"/>
                <a:gd name="T2" fmla="*/ 336 w 480"/>
                <a:gd name="T3" fmla="*/ 384 h 480"/>
                <a:gd name="T4" fmla="*/ 336 w 480"/>
                <a:gd name="T5" fmla="*/ 96 h 480"/>
                <a:gd name="T6" fmla="*/ 480 w 480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480"/>
                <a:gd name="T14" fmla="*/ 480 w 48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480">
                  <a:moveTo>
                    <a:pt x="0" y="480"/>
                  </a:moveTo>
                  <a:cubicBezTo>
                    <a:pt x="140" y="464"/>
                    <a:pt x="280" y="448"/>
                    <a:pt x="336" y="384"/>
                  </a:cubicBezTo>
                  <a:cubicBezTo>
                    <a:pt x="392" y="320"/>
                    <a:pt x="312" y="160"/>
                    <a:pt x="336" y="96"/>
                  </a:cubicBezTo>
                  <a:cubicBezTo>
                    <a:pt x="360" y="32"/>
                    <a:pt x="420" y="16"/>
                    <a:pt x="480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31" name="Freeform 23"/>
            <p:cNvSpPr>
              <a:spLocks/>
            </p:cNvSpPr>
            <p:nvPr/>
          </p:nvSpPr>
          <p:spPr bwMode="auto">
            <a:xfrm>
              <a:off x="1064" y="3648"/>
              <a:ext cx="616" cy="96"/>
            </a:xfrm>
            <a:custGeom>
              <a:avLst/>
              <a:gdLst>
                <a:gd name="T0" fmla="*/ 88 w 616"/>
                <a:gd name="T1" fmla="*/ 0 h 96"/>
                <a:gd name="T2" fmla="*/ 88 w 616"/>
                <a:gd name="T3" fmla="*/ 96 h 96"/>
                <a:gd name="T4" fmla="*/ 616 w 616"/>
                <a:gd name="T5" fmla="*/ 0 h 96"/>
                <a:gd name="T6" fmla="*/ 0 60000 65536"/>
                <a:gd name="T7" fmla="*/ 0 60000 65536"/>
                <a:gd name="T8" fmla="*/ 0 60000 65536"/>
                <a:gd name="T9" fmla="*/ 0 w 616"/>
                <a:gd name="T10" fmla="*/ 0 h 96"/>
                <a:gd name="T11" fmla="*/ 616 w 61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16" h="96">
                  <a:moveTo>
                    <a:pt x="88" y="0"/>
                  </a:moveTo>
                  <a:cubicBezTo>
                    <a:pt x="44" y="48"/>
                    <a:pt x="0" y="96"/>
                    <a:pt x="88" y="96"/>
                  </a:cubicBezTo>
                  <a:cubicBezTo>
                    <a:pt x="176" y="96"/>
                    <a:pt x="396" y="48"/>
                    <a:pt x="61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2781300" y="5008563"/>
            <a:ext cx="685800" cy="762000"/>
            <a:chOff x="1728" y="3216"/>
            <a:chExt cx="432" cy="480"/>
          </a:xfrm>
        </p:grpSpPr>
        <p:sp>
          <p:nvSpPr>
            <p:cNvPr id="33826" name="Freeform 25"/>
            <p:cNvSpPr>
              <a:spLocks/>
            </p:cNvSpPr>
            <p:nvPr/>
          </p:nvSpPr>
          <p:spPr bwMode="auto">
            <a:xfrm>
              <a:off x="1728" y="3216"/>
              <a:ext cx="432" cy="456"/>
            </a:xfrm>
            <a:custGeom>
              <a:avLst/>
              <a:gdLst>
                <a:gd name="T0" fmla="*/ 0 w 432"/>
                <a:gd name="T1" fmla="*/ 432 h 456"/>
                <a:gd name="T2" fmla="*/ 192 w 432"/>
                <a:gd name="T3" fmla="*/ 384 h 456"/>
                <a:gd name="T4" fmla="*/ 432 w 432"/>
                <a:gd name="T5" fmla="*/ 0 h 456"/>
                <a:gd name="T6" fmla="*/ 0 60000 65536"/>
                <a:gd name="T7" fmla="*/ 0 60000 65536"/>
                <a:gd name="T8" fmla="*/ 0 60000 65536"/>
                <a:gd name="T9" fmla="*/ 0 w 432"/>
                <a:gd name="T10" fmla="*/ 0 h 456"/>
                <a:gd name="T11" fmla="*/ 432 w 432"/>
                <a:gd name="T12" fmla="*/ 456 h 4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456">
                  <a:moveTo>
                    <a:pt x="0" y="432"/>
                  </a:moveTo>
                  <a:cubicBezTo>
                    <a:pt x="60" y="444"/>
                    <a:pt x="120" y="456"/>
                    <a:pt x="192" y="384"/>
                  </a:cubicBezTo>
                  <a:cubicBezTo>
                    <a:pt x="264" y="312"/>
                    <a:pt x="348" y="156"/>
                    <a:pt x="432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7" name="Freeform 26"/>
            <p:cNvSpPr>
              <a:spLocks/>
            </p:cNvSpPr>
            <p:nvPr/>
          </p:nvSpPr>
          <p:spPr bwMode="auto">
            <a:xfrm>
              <a:off x="1728" y="3648"/>
              <a:ext cx="432" cy="48"/>
            </a:xfrm>
            <a:custGeom>
              <a:avLst/>
              <a:gdLst>
                <a:gd name="T0" fmla="*/ 0 w 432"/>
                <a:gd name="T1" fmla="*/ 0 h 48"/>
                <a:gd name="T2" fmla="*/ 240 w 432"/>
                <a:gd name="T3" fmla="*/ 48 h 48"/>
                <a:gd name="T4" fmla="*/ 432 w 432"/>
                <a:gd name="T5" fmla="*/ 0 h 48"/>
                <a:gd name="T6" fmla="*/ 0 60000 65536"/>
                <a:gd name="T7" fmla="*/ 0 60000 65536"/>
                <a:gd name="T8" fmla="*/ 0 60000 65536"/>
                <a:gd name="T9" fmla="*/ 0 w 432"/>
                <a:gd name="T10" fmla="*/ 0 h 48"/>
                <a:gd name="T11" fmla="*/ 432 w 43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48">
                  <a:moveTo>
                    <a:pt x="0" y="0"/>
                  </a:moveTo>
                  <a:cubicBezTo>
                    <a:pt x="84" y="24"/>
                    <a:pt x="168" y="48"/>
                    <a:pt x="240" y="48"/>
                  </a:cubicBezTo>
                  <a:cubicBezTo>
                    <a:pt x="312" y="48"/>
                    <a:pt x="372" y="24"/>
                    <a:pt x="432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8" name="Freeform 27"/>
            <p:cNvSpPr>
              <a:spLocks/>
            </p:cNvSpPr>
            <p:nvPr/>
          </p:nvSpPr>
          <p:spPr bwMode="auto">
            <a:xfrm>
              <a:off x="1728" y="3216"/>
              <a:ext cx="432" cy="272"/>
            </a:xfrm>
            <a:custGeom>
              <a:avLst/>
              <a:gdLst>
                <a:gd name="T0" fmla="*/ 0 w 432"/>
                <a:gd name="T1" fmla="*/ 0 h 272"/>
                <a:gd name="T2" fmla="*/ 96 w 432"/>
                <a:gd name="T3" fmla="*/ 48 h 272"/>
                <a:gd name="T4" fmla="*/ 144 w 432"/>
                <a:gd name="T5" fmla="*/ 240 h 272"/>
                <a:gd name="T6" fmla="*/ 432 w 432"/>
                <a:gd name="T7" fmla="*/ 240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272"/>
                <a:gd name="T14" fmla="*/ 432 w 432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272">
                  <a:moveTo>
                    <a:pt x="0" y="0"/>
                  </a:moveTo>
                  <a:cubicBezTo>
                    <a:pt x="36" y="4"/>
                    <a:pt x="72" y="8"/>
                    <a:pt x="96" y="48"/>
                  </a:cubicBezTo>
                  <a:cubicBezTo>
                    <a:pt x="120" y="88"/>
                    <a:pt x="88" y="208"/>
                    <a:pt x="144" y="240"/>
                  </a:cubicBezTo>
                  <a:cubicBezTo>
                    <a:pt x="200" y="272"/>
                    <a:pt x="316" y="256"/>
                    <a:pt x="432" y="24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3619500" y="4856163"/>
            <a:ext cx="2362200" cy="952500"/>
            <a:chOff x="2256" y="3120"/>
            <a:chExt cx="1488" cy="600"/>
          </a:xfrm>
        </p:grpSpPr>
        <p:sp>
          <p:nvSpPr>
            <p:cNvPr id="33817" name="Freeform 29"/>
            <p:cNvSpPr>
              <a:spLocks/>
            </p:cNvSpPr>
            <p:nvPr/>
          </p:nvSpPr>
          <p:spPr bwMode="auto">
            <a:xfrm>
              <a:off x="2256" y="3240"/>
              <a:ext cx="480" cy="384"/>
            </a:xfrm>
            <a:custGeom>
              <a:avLst/>
              <a:gdLst>
                <a:gd name="T0" fmla="*/ 0 w 480"/>
                <a:gd name="T1" fmla="*/ 0 h 384"/>
                <a:gd name="T2" fmla="*/ 288 w 480"/>
                <a:gd name="T3" fmla="*/ 96 h 384"/>
                <a:gd name="T4" fmla="*/ 480 w 480"/>
                <a:gd name="T5" fmla="*/ 384 h 384"/>
                <a:gd name="T6" fmla="*/ 0 60000 65536"/>
                <a:gd name="T7" fmla="*/ 0 60000 65536"/>
                <a:gd name="T8" fmla="*/ 0 60000 65536"/>
                <a:gd name="T9" fmla="*/ 0 w 480"/>
                <a:gd name="T10" fmla="*/ 0 h 384"/>
                <a:gd name="T11" fmla="*/ 480 w 480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384">
                  <a:moveTo>
                    <a:pt x="0" y="0"/>
                  </a:moveTo>
                  <a:cubicBezTo>
                    <a:pt x="104" y="16"/>
                    <a:pt x="208" y="32"/>
                    <a:pt x="288" y="96"/>
                  </a:cubicBezTo>
                  <a:cubicBezTo>
                    <a:pt x="368" y="160"/>
                    <a:pt x="448" y="336"/>
                    <a:pt x="480" y="384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8" name="Freeform 30"/>
            <p:cNvSpPr>
              <a:spLocks/>
            </p:cNvSpPr>
            <p:nvPr/>
          </p:nvSpPr>
          <p:spPr bwMode="auto">
            <a:xfrm>
              <a:off x="2256" y="3288"/>
              <a:ext cx="240" cy="168"/>
            </a:xfrm>
            <a:custGeom>
              <a:avLst/>
              <a:gdLst>
                <a:gd name="T0" fmla="*/ 0 w 240"/>
                <a:gd name="T1" fmla="*/ 144 h 168"/>
                <a:gd name="T2" fmla="*/ 96 w 240"/>
                <a:gd name="T3" fmla="*/ 144 h 168"/>
                <a:gd name="T4" fmla="*/ 240 w 240"/>
                <a:gd name="T5" fmla="*/ 0 h 168"/>
                <a:gd name="T6" fmla="*/ 0 60000 65536"/>
                <a:gd name="T7" fmla="*/ 0 60000 65536"/>
                <a:gd name="T8" fmla="*/ 0 60000 65536"/>
                <a:gd name="T9" fmla="*/ 0 w 240"/>
                <a:gd name="T10" fmla="*/ 0 h 168"/>
                <a:gd name="T11" fmla="*/ 240 w 240"/>
                <a:gd name="T12" fmla="*/ 168 h 1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68">
                  <a:moveTo>
                    <a:pt x="0" y="144"/>
                  </a:moveTo>
                  <a:cubicBezTo>
                    <a:pt x="28" y="156"/>
                    <a:pt x="56" y="168"/>
                    <a:pt x="96" y="144"/>
                  </a:cubicBezTo>
                  <a:cubicBezTo>
                    <a:pt x="136" y="120"/>
                    <a:pt x="188" y="60"/>
                    <a:pt x="240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9" name="Freeform 31"/>
            <p:cNvSpPr>
              <a:spLocks/>
            </p:cNvSpPr>
            <p:nvPr/>
          </p:nvSpPr>
          <p:spPr bwMode="auto">
            <a:xfrm>
              <a:off x="2256" y="3336"/>
              <a:ext cx="432" cy="344"/>
            </a:xfrm>
            <a:custGeom>
              <a:avLst/>
              <a:gdLst>
                <a:gd name="T0" fmla="*/ 0 w 432"/>
                <a:gd name="T1" fmla="*/ 336 h 344"/>
                <a:gd name="T2" fmla="*/ 336 w 432"/>
                <a:gd name="T3" fmla="*/ 288 h 344"/>
                <a:gd name="T4" fmla="*/ 432 w 432"/>
                <a:gd name="T5" fmla="*/ 0 h 344"/>
                <a:gd name="T6" fmla="*/ 0 60000 65536"/>
                <a:gd name="T7" fmla="*/ 0 60000 65536"/>
                <a:gd name="T8" fmla="*/ 0 60000 65536"/>
                <a:gd name="T9" fmla="*/ 0 w 432"/>
                <a:gd name="T10" fmla="*/ 0 h 344"/>
                <a:gd name="T11" fmla="*/ 432 w 432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344">
                  <a:moveTo>
                    <a:pt x="0" y="336"/>
                  </a:moveTo>
                  <a:cubicBezTo>
                    <a:pt x="132" y="340"/>
                    <a:pt x="264" y="344"/>
                    <a:pt x="336" y="288"/>
                  </a:cubicBezTo>
                  <a:cubicBezTo>
                    <a:pt x="408" y="232"/>
                    <a:pt x="400" y="48"/>
                    <a:pt x="432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0" name="Freeform 32"/>
            <p:cNvSpPr>
              <a:spLocks/>
            </p:cNvSpPr>
            <p:nvPr/>
          </p:nvSpPr>
          <p:spPr bwMode="auto">
            <a:xfrm>
              <a:off x="2544" y="3120"/>
              <a:ext cx="720" cy="280"/>
            </a:xfrm>
            <a:custGeom>
              <a:avLst/>
              <a:gdLst>
                <a:gd name="T0" fmla="*/ 0 w 720"/>
                <a:gd name="T1" fmla="*/ 120 h 280"/>
                <a:gd name="T2" fmla="*/ 240 w 720"/>
                <a:gd name="T3" fmla="*/ 24 h 280"/>
                <a:gd name="T4" fmla="*/ 432 w 720"/>
                <a:gd name="T5" fmla="*/ 264 h 280"/>
                <a:gd name="T6" fmla="*/ 720 w 720"/>
                <a:gd name="T7" fmla="*/ 120 h 2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280"/>
                <a:gd name="T14" fmla="*/ 720 w 720"/>
                <a:gd name="T15" fmla="*/ 280 h 2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280">
                  <a:moveTo>
                    <a:pt x="0" y="120"/>
                  </a:moveTo>
                  <a:cubicBezTo>
                    <a:pt x="84" y="60"/>
                    <a:pt x="168" y="0"/>
                    <a:pt x="240" y="24"/>
                  </a:cubicBezTo>
                  <a:cubicBezTo>
                    <a:pt x="312" y="48"/>
                    <a:pt x="352" y="248"/>
                    <a:pt x="432" y="264"/>
                  </a:cubicBezTo>
                  <a:cubicBezTo>
                    <a:pt x="512" y="280"/>
                    <a:pt x="616" y="200"/>
                    <a:pt x="720" y="12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1" name="Freeform 33"/>
            <p:cNvSpPr>
              <a:spLocks/>
            </p:cNvSpPr>
            <p:nvPr/>
          </p:nvSpPr>
          <p:spPr bwMode="auto">
            <a:xfrm>
              <a:off x="2736" y="3144"/>
              <a:ext cx="480" cy="480"/>
            </a:xfrm>
            <a:custGeom>
              <a:avLst/>
              <a:gdLst>
                <a:gd name="T0" fmla="*/ 0 w 480"/>
                <a:gd name="T1" fmla="*/ 480 h 480"/>
                <a:gd name="T2" fmla="*/ 336 w 480"/>
                <a:gd name="T3" fmla="*/ 384 h 480"/>
                <a:gd name="T4" fmla="*/ 336 w 480"/>
                <a:gd name="T5" fmla="*/ 96 h 480"/>
                <a:gd name="T6" fmla="*/ 480 w 480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480"/>
                <a:gd name="T14" fmla="*/ 480 w 48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480">
                  <a:moveTo>
                    <a:pt x="0" y="480"/>
                  </a:moveTo>
                  <a:cubicBezTo>
                    <a:pt x="140" y="464"/>
                    <a:pt x="280" y="448"/>
                    <a:pt x="336" y="384"/>
                  </a:cubicBezTo>
                  <a:cubicBezTo>
                    <a:pt x="392" y="320"/>
                    <a:pt x="312" y="160"/>
                    <a:pt x="336" y="96"/>
                  </a:cubicBezTo>
                  <a:cubicBezTo>
                    <a:pt x="360" y="32"/>
                    <a:pt x="420" y="16"/>
                    <a:pt x="480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2" name="Freeform 34"/>
            <p:cNvSpPr>
              <a:spLocks/>
            </p:cNvSpPr>
            <p:nvPr/>
          </p:nvSpPr>
          <p:spPr bwMode="auto">
            <a:xfrm>
              <a:off x="2648" y="3624"/>
              <a:ext cx="616" cy="96"/>
            </a:xfrm>
            <a:custGeom>
              <a:avLst/>
              <a:gdLst>
                <a:gd name="T0" fmla="*/ 88 w 616"/>
                <a:gd name="T1" fmla="*/ 0 h 96"/>
                <a:gd name="T2" fmla="*/ 88 w 616"/>
                <a:gd name="T3" fmla="*/ 96 h 96"/>
                <a:gd name="T4" fmla="*/ 616 w 616"/>
                <a:gd name="T5" fmla="*/ 0 h 96"/>
                <a:gd name="T6" fmla="*/ 0 60000 65536"/>
                <a:gd name="T7" fmla="*/ 0 60000 65536"/>
                <a:gd name="T8" fmla="*/ 0 60000 65536"/>
                <a:gd name="T9" fmla="*/ 0 w 616"/>
                <a:gd name="T10" fmla="*/ 0 h 96"/>
                <a:gd name="T11" fmla="*/ 616 w 61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16" h="96">
                  <a:moveTo>
                    <a:pt x="88" y="0"/>
                  </a:moveTo>
                  <a:cubicBezTo>
                    <a:pt x="44" y="48"/>
                    <a:pt x="0" y="96"/>
                    <a:pt x="88" y="96"/>
                  </a:cubicBezTo>
                  <a:cubicBezTo>
                    <a:pt x="176" y="96"/>
                    <a:pt x="396" y="48"/>
                    <a:pt x="61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3" name="Freeform 35"/>
            <p:cNvSpPr>
              <a:spLocks/>
            </p:cNvSpPr>
            <p:nvPr/>
          </p:nvSpPr>
          <p:spPr bwMode="auto">
            <a:xfrm>
              <a:off x="3312" y="3192"/>
              <a:ext cx="432" cy="456"/>
            </a:xfrm>
            <a:custGeom>
              <a:avLst/>
              <a:gdLst>
                <a:gd name="T0" fmla="*/ 0 w 432"/>
                <a:gd name="T1" fmla="*/ 432 h 456"/>
                <a:gd name="T2" fmla="*/ 192 w 432"/>
                <a:gd name="T3" fmla="*/ 384 h 456"/>
                <a:gd name="T4" fmla="*/ 432 w 432"/>
                <a:gd name="T5" fmla="*/ 0 h 456"/>
                <a:gd name="T6" fmla="*/ 0 60000 65536"/>
                <a:gd name="T7" fmla="*/ 0 60000 65536"/>
                <a:gd name="T8" fmla="*/ 0 60000 65536"/>
                <a:gd name="T9" fmla="*/ 0 w 432"/>
                <a:gd name="T10" fmla="*/ 0 h 456"/>
                <a:gd name="T11" fmla="*/ 432 w 432"/>
                <a:gd name="T12" fmla="*/ 456 h 4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456">
                  <a:moveTo>
                    <a:pt x="0" y="432"/>
                  </a:moveTo>
                  <a:cubicBezTo>
                    <a:pt x="60" y="444"/>
                    <a:pt x="120" y="456"/>
                    <a:pt x="192" y="384"/>
                  </a:cubicBezTo>
                  <a:cubicBezTo>
                    <a:pt x="264" y="312"/>
                    <a:pt x="348" y="156"/>
                    <a:pt x="432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4" name="Freeform 36"/>
            <p:cNvSpPr>
              <a:spLocks/>
            </p:cNvSpPr>
            <p:nvPr/>
          </p:nvSpPr>
          <p:spPr bwMode="auto">
            <a:xfrm>
              <a:off x="3312" y="3624"/>
              <a:ext cx="432" cy="48"/>
            </a:xfrm>
            <a:custGeom>
              <a:avLst/>
              <a:gdLst>
                <a:gd name="T0" fmla="*/ 0 w 432"/>
                <a:gd name="T1" fmla="*/ 0 h 48"/>
                <a:gd name="T2" fmla="*/ 240 w 432"/>
                <a:gd name="T3" fmla="*/ 48 h 48"/>
                <a:gd name="T4" fmla="*/ 432 w 432"/>
                <a:gd name="T5" fmla="*/ 0 h 48"/>
                <a:gd name="T6" fmla="*/ 0 60000 65536"/>
                <a:gd name="T7" fmla="*/ 0 60000 65536"/>
                <a:gd name="T8" fmla="*/ 0 60000 65536"/>
                <a:gd name="T9" fmla="*/ 0 w 432"/>
                <a:gd name="T10" fmla="*/ 0 h 48"/>
                <a:gd name="T11" fmla="*/ 432 w 43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48">
                  <a:moveTo>
                    <a:pt x="0" y="0"/>
                  </a:moveTo>
                  <a:cubicBezTo>
                    <a:pt x="84" y="24"/>
                    <a:pt x="168" y="48"/>
                    <a:pt x="240" y="48"/>
                  </a:cubicBezTo>
                  <a:cubicBezTo>
                    <a:pt x="312" y="48"/>
                    <a:pt x="372" y="24"/>
                    <a:pt x="432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25" name="Freeform 37"/>
            <p:cNvSpPr>
              <a:spLocks/>
            </p:cNvSpPr>
            <p:nvPr/>
          </p:nvSpPr>
          <p:spPr bwMode="auto">
            <a:xfrm>
              <a:off x="3312" y="3192"/>
              <a:ext cx="432" cy="272"/>
            </a:xfrm>
            <a:custGeom>
              <a:avLst/>
              <a:gdLst>
                <a:gd name="T0" fmla="*/ 0 w 432"/>
                <a:gd name="T1" fmla="*/ 0 h 272"/>
                <a:gd name="T2" fmla="*/ 96 w 432"/>
                <a:gd name="T3" fmla="*/ 48 h 272"/>
                <a:gd name="T4" fmla="*/ 144 w 432"/>
                <a:gd name="T5" fmla="*/ 240 h 272"/>
                <a:gd name="T6" fmla="*/ 432 w 432"/>
                <a:gd name="T7" fmla="*/ 240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272"/>
                <a:gd name="T14" fmla="*/ 432 w 432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272">
                  <a:moveTo>
                    <a:pt x="0" y="0"/>
                  </a:moveTo>
                  <a:cubicBezTo>
                    <a:pt x="36" y="4"/>
                    <a:pt x="72" y="8"/>
                    <a:pt x="96" y="48"/>
                  </a:cubicBezTo>
                  <a:cubicBezTo>
                    <a:pt x="120" y="88"/>
                    <a:pt x="88" y="208"/>
                    <a:pt x="144" y="240"/>
                  </a:cubicBezTo>
                  <a:cubicBezTo>
                    <a:pt x="200" y="272"/>
                    <a:pt x="316" y="256"/>
                    <a:pt x="432" y="24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6134100" y="4856163"/>
            <a:ext cx="2362200" cy="952500"/>
            <a:chOff x="3840" y="3120"/>
            <a:chExt cx="1488" cy="600"/>
          </a:xfrm>
        </p:grpSpPr>
        <p:sp>
          <p:nvSpPr>
            <p:cNvPr id="33808" name="Freeform 39"/>
            <p:cNvSpPr>
              <a:spLocks/>
            </p:cNvSpPr>
            <p:nvPr/>
          </p:nvSpPr>
          <p:spPr bwMode="auto">
            <a:xfrm>
              <a:off x="3840" y="3240"/>
              <a:ext cx="480" cy="384"/>
            </a:xfrm>
            <a:custGeom>
              <a:avLst/>
              <a:gdLst>
                <a:gd name="T0" fmla="*/ 0 w 480"/>
                <a:gd name="T1" fmla="*/ 0 h 384"/>
                <a:gd name="T2" fmla="*/ 288 w 480"/>
                <a:gd name="T3" fmla="*/ 96 h 384"/>
                <a:gd name="T4" fmla="*/ 480 w 480"/>
                <a:gd name="T5" fmla="*/ 384 h 384"/>
                <a:gd name="T6" fmla="*/ 0 60000 65536"/>
                <a:gd name="T7" fmla="*/ 0 60000 65536"/>
                <a:gd name="T8" fmla="*/ 0 60000 65536"/>
                <a:gd name="T9" fmla="*/ 0 w 480"/>
                <a:gd name="T10" fmla="*/ 0 h 384"/>
                <a:gd name="T11" fmla="*/ 480 w 480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0" h="384">
                  <a:moveTo>
                    <a:pt x="0" y="0"/>
                  </a:moveTo>
                  <a:cubicBezTo>
                    <a:pt x="104" y="16"/>
                    <a:pt x="208" y="32"/>
                    <a:pt x="288" y="96"/>
                  </a:cubicBezTo>
                  <a:cubicBezTo>
                    <a:pt x="368" y="160"/>
                    <a:pt x="448" y="336"/>
                    <a:pt x="480" y="384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09" name="Freeform 40"/>
            <p:cNvSpPr>
              <a:spLocks/>
            </p:cNvSpPr>
            <p:nvPr/>
          </p:nvSpPr>
          <p:spPr bwMode="auto">
            <a:xfrm>
              <a:off x="3840" y="3288"/>
              <a:ext cx="240" cy="168"/>
            </a:xfrm>
            <a:custGeom>
              <a:avLst/>
              <a:gdLst>
                <a:gd name="T0" fmla="*/ 0 w 240"/>
                <a:gd name="T1" fmla="*/ 144 h 168"/>
                <a:gd name="T2" fmla="*/ 96 w 240"/>
                <a:gd name="T3" fmla="*/ 144 h 168"/>
                <a:gd name="T4" fmla="*/ 240 w 240"/>
                <a:gd name="T5" fmla="*/ 0 h 168"/>
                <a:gd name="T6" fmla="*/ 0 60000 65536"/>
                <a:gd name="T7" fmla="*/ 0 60000 65536"/>
                <a:gd name="T8" fmla="*/ 0 60000 65536"/>
                <a:gd name="T9" fmla="*/ 0 w 240"/>
                <a:gd name="T10" fmla="*/ 0 h 168"/>
                <a:gd name="T11" fmla="*/ 240 w 240"/>
                <a:gd name="T12" fmla="*/ 168 h 1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68">
                  <a:moveTo>
                    <a:pt x="0" y="144"/>
                  </a:moveTo>
                  <a:cubicBezTo>
                    <a:pt x="28" y="156"/>
                    <a:pt x="56" y="168"/>
                    <a:pt x="96" y="144"/>
                  </a:cubicBezTo>
                  <a:cubicBezTo>
                    <a:pt x="136" y="120"/>
                    <a:pt x="188" y="60"/>
                    <a:pt x="240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0" name="Freeform 41"/>
            <p:cNvSpPr>
              <a:spLocks/>
            </p:cNvSpPr>
            <p:nvPr/>
          </p:nvSpPr>
          <p:spPr bwMode="auto">
            <a:xfrm>
              <a:off x="3840" y="3336"/>
              <a:ext cx="432" cy="344"/>
            </a:xfrm>
            <a:custGeom>
              <a:avLst/>
              <a:gdLst>
                <a:gd name="T0" fmla="*/ 0 w 432"/>
                <a:gd name="T1" fmla="*/ 336 h 344"/>
                <a:gd name="T2" fmla="*/ 336 w 432"/>
                <a:gd name="T3" fmla="*/ 288 h 344"/>
                <a:gd name="T4" fmla="*/ 432 w 432"/>
                <a:gd name="T5" fmla="*/ 0 h 344"/>
                <a:gd name="T6" fmla="*/ 0 60000 65536"/>
                <a:gd name="T7" fmla="*/ 0 60000 65536"/>
                <a:gd name="T8" fmla="*/ 0 60000 65536"/>
                <a:gd name="T9" fmla="*/ 0 w 432"/>
                <a:gd name="T10" fmla="*/ 0 h 344"/>
                <a:gd name="T11" fmla="*/ 432 w 432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344">
                  <a:moveTo>
                    <a:pt x="0" y="336"/>
                  </a:moveTo>
                  <a:cubicBezTo>
                    <a:pt x="132" y="340"/>
                    <a:pt x="264" y="344"/>
                    <a:pt x="336" y="288"/>
                  </a:cubicBezTo>
                  <a:cubicBezTo>
                    <a:pt x="408" y="232"/>
                    <a:pt x="400" y="48"/>
                    <a:pt x="432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1" name="Freeform 42"/>
            <p:cNvSpPr>
              <a:spLocks/>
            </p:cNvSpPr>
            <p:nvPr/>
          </p:nvSpPr>
          <p:spPr bwMode="auto">
            <a:xfrm>
              <a:off x="4128" y="3120"/>
              <a:ext cx="720" cy="280"/>
            </a:xfrm>
            <a:custGeom>
              <a:avLst/>
              <a:gdLst>
                <a:gd name="T0" fmla="*/ 0 w 720"/>
                <a:gd name="T1" fmla="*/ 120 h 280"/>
                <a:gd name="T2" fmla="*/ 240 w 720"/>
                <a:gd name="T3" fmla="*/ 24 h 280"/>
                <a:gd name="T4" fmla="*/ 432 w 720"/>
                <a:gd name="T5" fmla="*/ 264 h 280"/>
                <a:gd name="T6" fmla="*/ 720 w 720"/>
                <a:gd name="T7" fmla="*/ 120 h 2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0"/>
                <a:gd name="T13" fmla="*/ 0 h 280"/>
                <a:gd name="T14" fmla="*/ 720 w 720"/>
                <a:gd name="T15" fmla="*/ 280 h 2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0" h="280">
                  <a:moveTo>
                    <a:pt x="0" y="120"/>
                  </a:moveTo>
                  <a:cubicBezTo>
                    <a:pt x="84" y="60"/>
                    <a:pt x="168" y="0"/>
                    <a:pt x="240" y="24"/>
                  </a:cubicBezTo>
                  <a:cubicBezTo>
                    <a:pt x="312" y="48"/>
                    <a:pt x="352" y="248"/>
                    <a:pt x="432" y="264"/>
                  </a:cubicBezTo>
                  <a:cubicBezTo>
                    <a:pt x="512" y="280"/>
                    <a:pt x="616" y="200"/>
                    <a:pt x="720" y="12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2" name="Freeform 43"/>
            <p:cNvSpPr>
              <a:spLocks/>
            </p:cNvSpPr>
            <p:nvPr/>
          </p:nvSpPr>
          <p:spPr bwMode="auto">
            <a:xfrm>
              <a:off x="4320" y="3144"/>
              <a:ext cx="480" cy="480"/>
            </a:xfrm>
            <a:custGeom>
              <a:avLst/>
              <a:gdLst>
                <a:gd name="T0" fmla="*/ 0 w 480"/>
                <a:gd name="T1" fmla="*/ 480 h 480"/>
                <a:gd name="T2" fmla="*/ 336 w 480"/>
                <a:gd name="T3" fmla="*/ 384 h 480"/>
                <a:gd name="T4" fmla="*/ 336 w 480"/>
                <a:gd name="T5" fmla="*/ 96 h 480"/>
                <a:gd name="T6" fmla="*/ 480 w 480"/>
                <a:gd name="T7" fmla="*/ 0 h 48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80"/>
                <a:gd name="T13" fmla="*/ 0 h 480"/>
                <a:gd name="T14" fmla="*/ 480 w 480"/>
                <a:gd name="T15" fmla="*/ 480 h 48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80" h="480">
                  <a:moveTo>
                    <a:pt x="0" y="480"/>
                  </a:moveTo>
                  <a:cubicBezTo>
                    <a:pt x="140" y="464"/>
                    <a:pt x="280" y="448"/>
                    <a:pt x="336" y="384"/>
                  </a:cubicBezTo>
                  <a:cubicBezTo>
                    <a:pt x="392" y="320"/>
                    <a:pt x="312" y="160"/>
                    <a:pt x="336" y="96"/>
                  </a:cubicBezTo>
                  <a:cubicBezTo>
                    <a:pt x="360" y="32"/>
                    <a:pt x="420" y="16"/>
                    <a:pt x="480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3" name="Freeform 44"/>
            <p:cNvSpPr>
              <a:spLocks/>
            </p:cNvSpPr>
            <p:nvPr/>
          </p:nvSpPr>
          <p:spPr bwMode="auto">
            <a:xfrm>
              <a:off x="4232" y="3624"/>
              <a:ext cx="616" cy="96"/>
            </a:xfrm>
            <a:custGeom>
              <a:avLst/>
              <a:gdLst>
                <a:gd name="T0" fmla="*/ 88 w 616"/>
                <a:gd name="T1" fmla="*/ 0 h 96"/>
                <a:gd name="T2" fmla="*/ 88 w 616"/>
                <a:gd name="T3" fmla="*/ 96 h 96"/>
                <a:gd name="T4" fmla="*/ 616 w 616"/>
                <a:gd name="T5" fmla="*/ 0 h 96"/>
                <a:gd name="T6" fmla="*/ 0 60000 65536"/>
                <a:gd name="T7" fmla="*/ 0 60000 65536"/>
                <a:gd name="T8" fmla="*/ 0 60000 65536"/>
                <a:gd name="T9" fmla="*/ 0 w 616"/>
                <a:gd name="T10" fmla="*/ 0 h 96"/>
                <a:gd name="T11" fmla="*/ 616 w 616"/>
                <a:gd name="T12" fmla="*/ 96 h 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16" h="96">
                  <a:moveTo>
                    <a:pt x="88" y="0"/>
                  </a:moveTo>
                  <a:cubicBezTo>
                    <a:pt x="44" y="48"/>
                    <a:pt x="0" y="96"/>
                    <a:pt x="88" y="96"/>
                  </a:cubicBezTo>
                  <a:cubicBezTo>
                    <a:pt x="176" y="96"/>
                    <a:pt x="396" y="48"/>
                    <a:pt x="616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4" name="Freeform 45"/>
            <p:cNvSpPr>
              <a:spLocks/>
            </p:cNvSpPr>
            <p:nvPr/>
          </p:nvSpPr>
          <p:spPr bwMode="auto">
            <a:xfrm>
              <a:off x="4896" y="3192"/>
              <a:ext cx="432" cy="456"/>
            </a:xfrm>
            <a:custGeom>
              <a:avLst/>
              <a:gdLst>
                <a:gd name="T0" fmla="*/ 0 w 432"/>
                <a:gd name="T1" fmla="*/ 432 h 456"/>
                <a:gd name="T2" fmla="*/ 192 w 432"/>
                <a:gd name="T3" fmla="*/ 384 h 456"/>
                <a:gd name="T4" fmla="*/ 432 w 432"/>
                <a:gd name="T5" fmla="*/ 0 h 456"/>
                <a:gd name="T6" fmla="*/ 0 60000 65536"/>
                <a:gd name="T7" fmla="*/ 0 60000 65536"/>
                <a:gd name="T8" fmla="*/ 0 60000 65536"/>
                <a:gd name="T9" fmla="*/ 0 w 432"/>
                <a:gd name="T10" fmla="*/ 0 h 456"/>
                <a:gd name="T11" fmla="*/ 432 w 432"/>
                <a:gd name="T12" fmla="*/ 456 h 4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456">
                  <a:moveTo>
                    <a:pt x="0" y="432"/>
                  </a:moveTo>
                  <a:cubicBezTo>
                    <a:pt x="60" y="444"/>
                    <a:pt x="120" y="456"/>
                    <a:pt x="192" y="384"/>
                  </a:cubicBezTo>
                  <a:cubicBezTo>
                    <a:pt x="264" y="312"/>
                    <a:pt x="348" y="156"/>
                    <a:pt x="432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5" name="Freeform 46"/>
            <p:cNvSpPr>
              <a:spLocks/>
            </p:cNvSpPr>
            <p:nvPr/>
          </p:nvSpPr>
          <p:spPr bwMode="auto">
            <a:xfrm>
              <a:off x="4896" y="3624"/>
              <a:ext cx="432" cy="48"/>
            </a:xfrm>
            <a:custGeom>
              <a:avLst/>
              <a:gdLst>
                <a:gd name="T0" fmla="*/ 0 w 432"/>
                <a:gd name="T1" fmla="*/ 0 h 48"/>
                <a:gd name="T2" fmla="*/ 240 w 432"/>
                <a:gd name="T3" fmla="*/ 48 h 48"/>
                <a:gd name="T4" fmla="*/ 432 w 432"/>
                <a:gd name="T5" fmla="*/ 0 h 48"/>
                <a:gd name="T6" fmla="*/ 0 60000 65536"/>
                <a:gd name="T7" fmla="*/ 0 60000 65536"/>
                <a:gd name="T8" fmla="*/ 0 60000 65536"/>
                <a:gd name="T9" fmla="*/ 0 w 432"/>
                <a:gd name="T10" fmla="*/ 0 h 48"/>
                <a:gd name="T11" fmla="*/ 432 w 432"/>
                <a:gd name="T12" fmla="*/ 48 h 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48">
                  <a:moveTo>
                    <a:pt x="0" y="0"/>
                  </a:moveTo>
                  <a:cubicBezTo>
                    <a:pt x="84" y="24"/>
                    <a:pt x="168" y="48"/>
                    <a:pt x="240" y="48"/>
                  </a:cubicBezTo>
                  <a:cubicBezTo>
                    <a:pt x="312" y="48"/>
                    <a:pt x="372" y="24"/>
                    <a:pt x="432" y="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816" name="Freeform 47"/>
            <p:cNvSpPr>
              <a:spLocks/>
            </p:cNvSpPr>
            <p:nvPr/>
          </p:nvSpPr>
          <p:spPr bwMode="auto">
            <a:xfrm>
              <a:off x="4896" y="3192"/>
              <a:ext cx="432" cy="272"/>
            </a:xfrm>
            <a:custGeom>
              <a:avLst/>
              <a:gdLst>
                <a:gd name="T0" fmla="*/ 0 w 432"/>
                <a:gd name="T1" fmla="*/ 0 h 272"/>
                <a:gd name="T2" fmla="*/ 96 w 432"/>
                <a:gd name="T3" fmla="*/ 48 h 272"/>
                <a:gd name="T4" fmla="*/ 144 w 432"/>
                <a:gd name="T5" fmla="*/ 240 h 272"/>
                <a:gd name="T6" fmla="*/ 432 w 432"/>
                <a:gd name="T7" fmla="*/ 240 h 27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32"/>
                <a:gd name="T13" fmla="*/ 0 h 272"/>
                <a:gd name="T14" fmla="*/ 432 w 432"/>
                <a:gd name="T15" fmla="*/ 272 h 27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32" h="272">
                  <a:moveTo>
                    <a:pt x="0" y="0"/>
                  </a:moveTo>
                  <a:cubicBezTo>
                    <a:pt x="36" y="4"/>
                    <a:pt x="72" y="8"/>
                    <a:pt x="96" y="48"/>
                  </a:cubicBezTo>
                  <a:cubicBezTo>
                    <a:pt x="120" y="88"/>
                    <a:pt x="88" y="208"/>
                    <a:pt x="144" y="240"/>
                  </a:cubicBezTo>
                  <a:cubicBezTo>
                    <a:pt x="200" y="272"/>
                    <a:pt x="316" y="256"/>
                    <a:pt x="432" y="240"/>
                  </a:cubicBezTo>
                </a:path>
              </a:pathLst>
            </a:custGeom>
            <a:noFill/>
            <a:ln w="9525">
              <a:solidFill>
                <a:schemeClr val="bg2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" name="Group 47"/>
          <p:cNvGrpSpPr>
            <a:grpSpLocks/>
          </p:cNvGrpSpPr>
          <p:nvPr/>
        </p:nvGrpSpPr>
        <p:grpSpPr bwMode="auto">
          <a:xfrm>
            <a:off x="839788" y="4872038"/>
            <a:ext cx="228600" cy="990600"/>
            <a:chOff x="839651" y="4871715"/>
            <a:chExt cx="228600" cy="990600"/>
          </a:xfrm>
        </p:grpSpPr>
        <p:sp>
          <p:nvSpPr>
            <p:cNvPr id="33805" name="Oval 48"/>
            <p:cNvSpPr>
              <a:spLocks noChangeArrowheads="1"/>
            </p:cNvSpPr>
            <p:nvPr/>
          </p:nvSpPr>
          <p:spPr bwMode="auto">
            <a:xfrm>
              <a:off x="839651" y="5633715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806" name="Oval 49"/>
            <p:cNvSpPr>
              <a:spLocks noChangeArrowheads="1"/>
            </p:cNvSpPr>
            <p:nvPr/>
          </p:nvSpPr>
          <p:spPr bwMode="auto">
            <a:xfrm>
              <a:off x="839651" y="5252715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807" name="Oval 50"/>
            <p:cNvSpPr>
              <a:spLocks noChangeArrowheads="1"/>
            </p:cNvSpPr>
            <p:nvPr/>
          </p:nvSpPr>
          <p:spPr bwMode="auto">
            <a:xfrm>
              <a:off x="839651" y="4871715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3804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29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What is a 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FontTx/>
              <a:buNone/>
              <a:defRPr/>
            </a:pPr>
            <a:r>
              <a:rPr lang="en-GB" b="1" i="1" dirty="0" smtClean="0">
                <a:solidFill>
                  <a:schemeClr val="accent1"/>
                </a:solidFill>
                <a:ea typeface="+mn-ea"/>
                <a:cs typeface="+mn-cs"/>
              </a:rPr>
              <a:t>Something, </a:t>
            </a:r>
            <a:r>
              <a:rPr lang="en-GB" b="1" i="1" dirty="0" smtClean="0">
                <a:solidFill>
                  <a:schemeClr val="tx2"/>
                </a:solidFill>
                <a:ea typeface="+mn-ea"/>
                <a:cs typeface="+mn-cs"/>
              </a:rPr>
              <a:t>A</a:t>
            </a:r>
            <a:r>
              <a:rPr lang="en-GB" b="1" i="1" dirty="0" smtClean="0">
                <a:solidFill>
                  <a:schemeClr val="accent1"/>
                </a:solidFill>
                <a:ea typeface="+mn-ea"/>
                <a:cs typeface="+mn-cs"/>
              </a:rPr>
              <a:t>, that is used to understand or answer questions about something else, </a:t>
            </a:r>
            <a:r>
              <a:rPr lang="en-GB" b="1" i="1" dirty="0" smtClean="0">
                <a:solidFill>
                  <a:schemeClr val="accent2"/>
                </a:solidFill>
                <a:ea typeface="+mn-ea"/>
                <a:cs typeface="+mn-cs"/>
              </a:rPr>
              <a:t>B</a:t>
            </a:r>
          </a:p>
          <a:p>
            <a:pPr>
              <a:defRPr/>
            </a:pPr>
            <a:r>
              <a:rPr lang="en-GB" dirty="0" err="1" smtClean="0">
                <a:solidFill>
                  <a:schemeClr val="bg2"/>
                </a:solidFill>
                <a:ea typeface="+mn-ea"/>
                <a:cs typeface="+mn-cs"/>
              </a:rPr>
              <a:t>e.g</a:t>
            </a:r>
            <a:r>
              <a:rPr lang="en-GB" dirty="0" smtClean="0">
                <a:ea typeface="+mn-ea"/>
                <a:cs typeface="+mn-cs"/>
              </a:rPr>
              <a:t>: A scale model to test in a wind tunnel</a:t>
            </a:r>
          </a:p>
          <a:p>
            <a:pPr>
              <a:defRPr/>
            </a:pPr>
            <a:r>
              <a:rPr lang="en-GB" dirty="0" err="1" smtClean="0">
                <a:solidFill>
                  <a:schemeClr val="bg2"/>
                </a:solidFill>
                <a:ea typeface="+mn-ea"/>
                <a:cs typeface="+mn-cs"/>
              </a:rPr>
              <a:t>e.g</a:t>
            </a:r>
            <a:r>
              <a:rPr lang="en-GB" dirty="0" smtClean="0">
                <a:ea typeface="+mn-ea"/>
                <a:cs typeface="+mn-cs"/>
              </a:rPr>
              <a:t>: The official accounts of a business</a:t>
            </a:r>
          </a:p>
          <a:p>
            <a:pPr>
              <a:defRPr/>
            </a:pPr>
            <a:r>
              <a:rPr lang="en-GB" dirty="0" err="1" smtClean="0">
                <a:solidFill>
                  <a:schemeClr val="bg2"/>
                </a:solidFill>
                <a:ea typeface="+mn-ea"/>
                <a:cs typeface="+mn-cs"/>
              </a:rPr>
              <a:t>e.g</a:t>
            </a:r>
            <a:r>
              <a:rPr lang="en-GB" dirty="0" smtClean="0">
                <a:ea typeface="+mn-ea"/>
                <a:cs typeface="+mn-cs"/>
              </a:rPr>
              <a:t>: The minutes of a meeting</a:t>
            </a:r>
          </a:p>
          <a:p>
            <a:pPr>
              <a:defRPr/>
            </a:pPr>
            <a:r>
              <a:rPr lang="en-GB" dirty="0" err="1" smtClean="0">
                <a:solidFill>
                  <a:schemeClr val="bg2"/>
                </a:solidFill>
                <a:ea typeface="+mn-ea"/>
                <a:cs typeface="+mn-cs"/>
              </a:rPr>
              <a:t>e.g</a:t>
            </a:r>
            <a:r>
              <a:rPr lang="en-GB" dirty="0" smtClean="0">
                <a:ea typeface="+mn-ea"/>
                <a:cs typeface="+mn-cs"/>
              </a:rPr>
              <a:t>: A flow chart of a legal process</a:t>
            </a:r>
          </a:p>
          <a:p>
            <a:pPr>
              <a:defRPr/>
            </a:pPr>
            <a:r>
              <a:rPr lang="en-GB" dirty="0" err="1" smtClean="0">
                <a:solidFill>
                  <a:schemeClr val="bg2"/>
                </a:solidFill>
                <a:ea typeface="+mn-ea"/>
                <a:cs typeface="+mn-cs"/>
              </a:rPr>
              <a:t>e.g</a:t>
            </a:r>
            <a:r>
              <a:rPr lang="en-GB" dirty="0" smtClean="0">
                <a:ea typeface="+mn-ea"/>
                <a:cs typeface="+mn-cs"/>
              </a:rPr>
              <a:t>: A memory of a past event</a:t>
            </a:r>
          </a:p>
          <a:p>
            <a:pPr>
              <a:defRPr/>
            </a:pPr>
            <a:r>
              <a:rPr lang="en-GB" dirty="0" err="1" smtClean="0">
                <a:solidFill>
                  <a:schemeClr val="bg2"/>
                </a:solidFill>
                <a:ea typeface="+mn-ea"/>
                <a:cs typeface="+mn-cs"/>
              </a:rPr>
              <a:t>e.g</a:t>
            </a:r>
            <a:r>
              <a:rPr lang="en-GB" dirty="0" smtClean="0">
                <a:ea typeface="+mn-ea"/>
                <a:cs typeface="+mn-cs"/>
              </a:rPr>
              <a:t>: A computer simulation of the weather</a:t>
            </a:r>
          </a:p>
          <a:p>
            <a:pPr>
              <a:defRPr/>
            </a:pPr>
            <a:r>
              <a:rPr lang="en-GB" dirty="0" err="1" smtClean="0">
                <a:solidFill>
                  <a:schemeClr val="bg2"/>
                </a:solidFill>
                <a:ea typeface="+mn-ea"/>
                <a:cs typeface="+mn-cs"/>
              </a:rPr>
              <a:t>e.g</a:t>
            </a:r>
            <a:r>
              <a:rPr lang="en-GB" dirty="0" smtClean="0">
                <a:ea typeface="+mn-ea"/>
                <a:cs typeface="+mn-cs"/>
              </a:rPr>
              <a:t>: The analogy of fashion as a virus</a:t>
            </a:r>
          </a:p>
          <a:p>
            <a:pPr algn="ctr">
              <a:buFontTx/>
              <a:buNone/>
              <a:defRPr/>
            </a:pPr>
            <a:r>
              <a:rPr lang="en-GB" i="1" dirty="0" smtClean="0">
                <a:ea typeface="+mn-ea"/>
                <a:cs typeface="+mn-cs"/>
              </a:rPr>
              <a:t>Models usually abstract certain features and have other features that are irrelevant to what is modelled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 bwMode="auto">
          <a:xfrm>
            <a:off x="0" y="6669088"/>
            <a:ext cx="9144000" cy="1889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rgbClr val="656565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rgbClr val="656565"/>
                </a:solidFill>
              </a:rPr>
              <a:pPr>
                <a:defRPr/>
              </a:pPr>
              <a:t>3</a:t>
            </a:fld>
            <a:endParaRPr lang="en-GB" sz="1200" dirty="0">
              <a:solidFill>
                <a:srgbClr val="6565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240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Example </a:t>
            </a:r>
            <a:r>
              <a:rPr lang="en-GB" dirty="0" smtClean="0">
                <a:latin typeface="Arial" charset="0"/>
              </a:rPr>
              <a:t>2: </a:t>
            </a:r>
            <a:r>
              <a:rPr lang="en-GB" b="0" i="1" dirty="0">
                <a:solidFill>
                  <a:srgbClr val="7030A0"/>
                </a:solidFill>
                <a:latin typeface="Arial" charset="0"/>
              </a:rPr>
              <a:t>Schelling</a:t>
            </a:r>
            <a:r>
              <a:rPr lang="ja-JP" altLang="en-GB" b="0" i="1" dirty="0">
                <a:solidFill>
                  <a:srgbClr val="7030A0"/>
                </a:solidFill>
                <a:latin typeface="Arial" charset="0"/>
              </a:rPr>
              <a:t>’</a:t>
            </a:r>
            <a:r>
              <a:rPr lang="en-GB" altLang="ja-JP" b="0" i="1" dirty="0">
                <a:solidFill>
                  <a:srgbClr val="7030A0"/>
                </a:solidFill>
                <a:latin typeface="Arial" charset="0"/>
              </a:rPr>
              <a:t>s Segregation Model</a:t>
            </a:r>
            <a:endParaRPr lang="en-GB" dirty="0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304800" y="1290638"/>
            <a:ext cx="3910013" cy="36861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GB" sz="2000">
                <a:latin typeface="Arial" charset="0"/>
              </a:rPr>
              <a:t>Schelling, Thomas C. 1971. Dynamic Models of Segregation. </a:t>
            </a:r>
            <a:r>
              <a:rPr lang="en-GB" sz="2000" i="1">
                <a:latin typeface="Arial" charset="0"/>
              </a:rPr>
              <a:t>Journal of Mathematical Sociology</a:t>
            </a:r>
            <a:r>
              <a:rPr lang="en-GB" sz="2000">
                <a:latin typeface="Arial" charset="0"/>
              </a:rPr>
              <a:t> </a:t>
            </a:r>
            <a:r>
              <a:rPr lang="en-GB" sz="2000" b="1">
                <a:latin typeface="Arial" charset="0"/>
              </a:rPr>
              <a:t>1</a:t>
            </a:r>
            <a:r>
              <a:rPr lang="en-GB" sz="2000">
                <a:latin typeface="Arial" charset="0"/>
              </a:rPr>
              <a:t>:143-186.</a:t>
            </a:r>
          </a:p>
          <a:p>
            <a:pPr marL="0" indent="0" algn="just">
              <a:buFontTx/>
              <a:buNone/>
            </a:pPr>
            <a:r>
              <a:rPr lang="en-GB" sz="2400" b="1" i="1">
                <a:latin typeface="Arial" charset="0"/>
              </a:rPr>
              <a:t>Rule:  </a:t>
            </a:r>
            <a:r>
              <a:rPr lang="en-GB" sz="2400">
                <a:solidFill>
                  <a:schemeClr val="accent1"/>
                </a:solidFill>
                <a:latin typeface="Arial" charset="0"/>
              </a:rPr>
              <a:t>each iteration, each dot looks at its neighbours and if less than 30% are the same colour as itself, it moves to a random empty square</a:t>
            </a:r>
          </a:p>
        </p:txBody>
      </p:sp>
      <p:pic>
        <p:nvPicPr>
          <p:cNvPr id="35843" name="Picture 12" descr="schel0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285875"/>
            <a:ext cx="4572000" cy="524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schel1.gi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285875"/>
            <a:ext cx="4549775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schel2.gi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285875"/>
            <a:ext cx="4572000" cy="524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schel3.gi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285875"/>
            <a:ext cx="4549775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schel4.gif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285875"/>
            <a:ext cx="4549775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schel5.gif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285875"/>
            <a:ext cx="4549775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schel6.gif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285875"/>
            <a:ext cx="4549775" cy="521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schel7.gif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8" y="1285875"/>
            <a:ext cx="4572000" cy="524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95288" y="5084763"/>
            <a:ext cx="3744912" cy="141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b="1" i="1"/>
              <a:t>Conclusion: </a:t>
            </a:r>
            <a:br>
              <a:rPr lang="en-GB" b="1" i="1"/>
            </a:br>
            <a:r>
              <a:rPr lang="en-GB" i="1">
                <a:solidFill>
                  <a:schemeClr val="accent2"/>
                </a:solidFill>
              </a:rPr>
              <a:t>Segregation </a:t>
            </a:r>
            <a:r>
              <a:rPr lang="en-GB" i="1">
                <a:solidFill>
                  <a:srgbClr val="7030A0"/>
                </a:solidFill>
              </a:rPr>
              <a:t>can</a:t>
            </a:r>
            <a:r>
              <a:rPr lang="en-GB" i="1">
                <a:solidFill>
                  <a:schemeClr val="accent2"/>
                </a:solidFill>
              </a:rPr>
              <a:t> result from wanting only a few neighbours of a like colour</a:t>
            </a:r>
          </a:p>
          <a:p>
            <a:pPr eaLnBrk="1" hangingPunct="1"/>
            <a:endParaRPr lang="en-GB"/>
          </a:p>
        </p:txBody>
      </p:sp>
      <p:sp>
        <p:nvSpPr>
          <p:cNvPr id="35852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30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Simple, Conceptual Simulations Such as </a:t>
            </a:r>
            <a:r>
              <a:rPr lang="en-GB">
                <a:solidFill>
                  <a:srgbClr val="7030A0"/>
                </a:solidFill>
                <a:latin typeface="Arial" charset="0"/>
              </a:rPr>
              <a:t>Schelling</a:t>
            </a:r>
            <a:r>
              <a:rPr lang="ja-JP" altLang="en-GB">
                <a:solidFill>
                  <a:srgbClr val="7030A0"/>
                </a:solidFill>
                <a:latin typeface="Arial" charset="0"/>
              </a:rPr>
              <a:t>’</a:t>
            </a:r>
            <a:r>
              <a:rPr lang="en-GB" altLang="ja-JP">
                <a:solidFill>
                  <a:srgbClr val="7030A0"/>
                </a:solidFill>
                <a:latin typeface="Arial" charset="0"/>
              </a:rPr>
              <a:t>s</a:t>
            </a:r>
            <a:endParaRPr lang="en-GB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304800" y="1308100"/>
            <a:ext cx="84582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3000">
                <a:latin typeface="Arial" charset="0"/>
              </a:rPr>
              <a:t>Are highly suggestive</a:t>
            </a:r>
          </a:p>
          <a:p>
            <a:pPr>
              <a:lnSpc>
                <a:spcPct val="90000"/>
              </a:lnSpc>
            </a:pPr>
            <a:r>
              <a:rPr lang="en-GB" sz="3000">
                <a:latin typeface="Arial" charset="0"/>
              </a:rPr>
              <a:t>Once you play with them, you start to </a:t>
            </a:r>
            <a:r>
              <a:rPr lang="ja-JP" altLang="en-GB" sz="3000">
                <a:latin typeface="Arial" charset="0"/>
              </a:rPr>
              <a:t>“</a:t>
            </a:r>
            <a:r>
              <a:rPr lang="en-GB" altLang="ja-JP" sz="3000">
                <a:latin typeface="Arial" charset="0"/>
              </a:rPr>
              <a:t>see</a:t>
            </a:r>
            <a:r>
              <a:rPr lang="ja-JP" altLang="en-GB" sz="3000">
                <a:latin typeface="Arial" charset="0"/>
              </a:rPr>
              <a:t>”</a:t>
            </a:r>
            <a:r>
              <a:rPr lang="en-GB" altLang="ja-JP" sz="3000">
                <a:latin typeface="Arial" charset="0"/>
              </a:rPr>
              <a:t> the world in terms of you model – a strong version of Kuhn</a:t>
            </a:r>
            <a:r>
              <a:rPr lang="ja-JP" altLang="en-GB" sz="3000">
                <a:latin typeface="Arial" charset="0"/>
              </a:rPr>
              <a:t>’</a:t>
            </a:r>
            <a:r>
              <a:rPr lang="en-GB" altLang="ja-JP" sz="3000">
                <a:latin typeface="Arial" charset="0"/>
              </a:rPr>
              <a:t>s </a:t>
            </a:r>
            <a:r>
              <a:rPr lang="en-GB" altLang="ja-JP" sz="3000" i="1">
                <a:latin typeface="Arial" charset="0"/>
              </a:rPr>
              <a:t>theoretical spectacles</a:t>
            </a:r>
          </a:p>
          <a:p>
            <a:pPr>
              <a:lnSpc>
                <a:spcPct val="90000"/>
              </a:lnSpc>
            </a:pPr>
            <a:r>
              <a:rPr lang="en-GB" sz="3000">
                <a:latin typeface="Arial" charset="0"/>
              </a:rPr>
              <a:t>They can help persuade beyond the limit of their reliability</a:t>
            </a:r>
          </a:p>
          <a:p>
            <a:pPr>
              <a:lnSpc>
                <a:spcPct val="90000"/>
              </a:lnSpc>
            </a:pPr>
            <a:r>
              <a:rPr lang="en-GB" sz="3000">
                <a:latin typeface="Arial" charset="0"/>
              </a:rPr>
              <a:t>They may well not be directly related to any observations of social phenomena</a:t>
            </a:r>
          </a:p>
          <a:p>
            <a:pPr>
              <a:lnSpc>
                <a:spcPct val="90000"/>
              </a:lnSpc>
            </a:pPr>
            <a:r>
              <a:rPr lang="en-GB" sz="3000">
                <a:latin typeface="Arial" charset="0"/>
              </a:rPr>
              <a:t>Are more a model of an idea than any observed phenomena</a:t>
            </a:r>
          </a:p>
          <a:p>
            <a:pPr>
              <a:lnSpc>
                <a:spcPct val="90000"/>
              </a:lnSpc>
            </a:pPr>
            <a:r>
              <a:rPr lang="en-GB" sz="3000">
                <a:latin typeface="Arial" charset="0"/>
              </a:rPr>
              <a:t>Can be used as a counter-example</a:t>
            </a:r>
          </a:p>
          <a:p>
            <a:pPr>
              <a:lnSpc>
                <a:spcPct val="90000"/>
              </a:lnSpc>
            </a:pPr>
            <a:endParaRPr lang="en-GB" sz="3000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GB" sz="3000">
              <a:latin typeface="Arial" charset="0"/>
            </a:endParaRPr>
          </a:p>
        </p:txBody>
      </p:sp>
      <p:sp>
        <p:nvSpPr>
          <p:cNvPr id="37891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31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Modelling a concept of something</a:t>
            </a:r>
          </a:p>
        </p:txBody>
      </p:sp>
      <p:grpSp>
        <p:nvGrpSpPr>
          <p:cNvPr id="39938" name="Group 23"/>
          <p:cNvGrpSpPr>
            <a:grpSpLocks/>
          </p:cNvGrpSpPr>
          <p:nvPr/>
        </p:nvGrpSpPr>
        <p:grpSpPr bwMode="auto">
          <a:xfrm>
            <a:off x="1752600" y="1447800"/>
            <a:ext cx="6019800" cy="469900"/>
            <a:chOff x="1056" y="1104"/>
            <a:chExt cx="3792" cy="296"/>
          </a:xfrm>
        </p:grpSpPr>
        <p:sp>
          <p:nvSpPr>
            <p:cNvPr id="39962" name="Text Box 5"/>
            <p:cNvSpPr txBox="1">
              <a:spLocks noChangeArrowheads="1"/>
            </p:cNvSpPr>
            <p:nvPr/>
          </p:nvSpPr>
          <p:spPr bwMode="auto">
            <a:xfrm>
              <a:off x="2112" y="1104"/>
              <a:ext cx="1632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/>
                <a:t>Phenomena</a:t>
              </a:r>
            </a:p>
          </p:txBody>
        </p:sp>
        <p:sp>
          <p:nvSpPr>
            <p:cNvPr id="39963" name="Line 6"/>
            <p:cNvSpPr>
              <a:spLocks noChangeShapeType="1"/>
            </p:cNvSpPr>
            <p:nvPr/>
          </p:nvSpPr>
          <p:spPr bwMode="auto">
            <a:xfrm>
              <a:off x="1056" y="1248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64" name="Line 7"/>
            <p:cNvSpPr>
              <a:spLocks noChangeShapeType="1"/>
            </p:cNvSpPr>
            <p:nvPr/>
          </p:nvSpPr>
          <p:spPr bwMode="auto">
            <a:xfrm>
              <a:off x="3744" y="1248"/>
              <a:ext cx="11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1752600" y="3657600"/>
            <a:ext cx="6019800" cy="469900"/>
            <a:chOff x="1104" y="2304"/>
            <a:chExt cx="3792" cy="296"/>
          </a:xfrm>
        </p:grpSpPr>
        <p:sp>
          <p:nvSpPr>
            <p:cNvPr id="39959" name="Text Box 26"/>
            <p:cNvSpPr txBox="1">
              <a:spLocks noChangeArrowheads="1"/>
            </p:cNvSpPr>
            <p:nvPr/>
          </p:nvSpPr>
          <p:spPr bwMode="auto">
            <a:xfrm>
              <a:off x="2112" y="2304"/>
              <a:ext cx="1728" cy="29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/>
                <a:t>conceptual model</a:t>
              </a:r>
            </a:p>
          </p:txBody>
        </p:sp>
        <p:sp>
          <p:nvSpPr>
            <p:cNvPr id="39960" name="Line 27"/>
            <p:cNvSpPr>
              <a:spLocks noChangeShapeType="1"/>
            </p:cNvSpPr>
            <p:nvPr/>
          </p:nvSpPr>
          <p:spPr bwMode="auto">
            <a:xfrm>
              <a:off x="1104" y="2448"/>
              <a:ext cx="100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61" name="Line 28"/>
            <p:cNvSpPr>
              <a:spLocks noChangeShapeType="1"/>
            </p:cNvSpPr>
            <p:nvPr/>
          </p:nvSpPr>
          <p:spPr bwMode="auto">
            <a:xfrm>
              <a:off x="3840" y="2448"/>
              <a:ext cx="1056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9940" name="Group 33"/>
          <p:cNvGrpSpPr>
            <a:grpSpLocks/>
          </p:cNvGrpSpPr>
          <p:nvPr/>
        </p:nvGrpSpPr>
        <p:grpSpPr bwMode="auto">
          <a:xfrm>
            <a:off x="1752600" y="3886200"/>
            <a:ext cx="6019800" cy="2451100"/>
            <a:chOff x="1104" y="2448"/>
            <a:chExt cx="3792" cy="1544"/>
          </a:xfrm>
        </p:grpSpPr>
        <p:grpSp>
          <p:nvGrpSpPr>
            <p:cNvPr id="39952" name="Group 24"/>
            <p:cNvGrpSpPr>
              <a:grpSpLocks/>
            </p:cNvGrpSpPr>
            <p:nvPr/>
          </p:nvGrpSpPr>
          <p:grpSpPr bwMode="auto">
            <a:xfrm>
              <a:off x="1104" y="3696"/>
              <a:ext cx="3792" cy="296"/>
              <a:chOff x="1056" y="2880"/>
              <a:chExt cx="3792" cy="296"/>
            </a:xfrm>
          </p:grpSpPr>
          <p:sp>
            <p:nvSpPr>
              <p:cNvPr id="39956" name="Text Box 10"/>
              <p:cNvSpPr txBox="1">
                <a:spLocks noChangeArrowheads="1"/>
              </p:cNvSpPr>
              <p:nvPr/>
            </p:nvSpPr>
            <p:spPr bwMode="auto">
              <a:xfrm>
                <a:off x="2208" y="2880"/>
                <a:ext cx="1488" cy="29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en-GB"/>
                  <a:t>Model</a:t>
                </a:r>
              </a:p>
            </p:txBody>
          </p:sp>
          <p:sp>
            <p:nvSpPr>
              <p:cNvPr id="39957" name="Line 12"/>
              <p:cNvSpPr>
                <a:spLocks noChangeShapeType="1"/>
              </p:cNvSpPr>
              <p:nvPr/>
            </p:nvSpPr>
            <p:spPr bwMode="auto">
              <a:xfrm>
                <a:off x="1056" y="3024"/>
                <a:ext cx="115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58" name="Line 15"/>
              <p:cNvSpPr>
                <a:spLocks noChangeShapeType="1"/>
              </p:cNvSpPr>
              <p:nvPr/>
            </p:nvSpPr>
            <p:spPr bwMode="auto">
              <a:xfrm>
                <a:off x="3696" y="3024"/>
                <a:ext cx="115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39953" name="Group 32"/>
            <p:cNvGrpSpPr>
              <a:grpSpLocks/>
            </p:cNvGrpSpPr>
            <p:nvPr/>
          </p:nvGrpSpPr>
          <p:grpSpPr bwMode="auto">
            <a:xfrm>
              <a:off x="1104" y="2448"/>
              <a:ext cx="3792" cy="1344"/>
              <a:chOff x="1104" y="2448"/>
              <a:chExt cx="3792" cy="1344"/>
            </a:xfrm>
          </p:grpSpPr>
          <p:sp>
            <p:nvSpPr>
              <p:cNvPr id="39954" name="Line 29"/>
              <p:cNvSpPr>
                <a:spLocks noChangeShapeType="1"/>
              </p:cNvSpPr>
              <p:nvPr/>
            </p:nvSpPr>
            <p:spPr bwMode="auto">
              <a:xfrm>
                <a:off x="1104" y="2448"/>
                <a:ext cx="0" cy="13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955" name="Line 30"/>
              <p:cNvSpPr>
                <a:spLocks noChangeShapeType="1"/>
              </p:cNvSpPr>
              <p:nvPr/>
            </p:nvSpPr>
            <p:spPr bwMode="auto">
              <a:xfrm>
                <a:off x="4896" y="2448"/>
                <a:ext cx="0" cy="1344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dash"/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3779838" y="4149725"/>
            <a:ext cx="1908175" cy="1447800"/>
            <a:chOff x="3779912" y="4149080"/>
            <a:chExt cx="1908212" cy="1448544"/>
          </a:xfrm>
        </p:grpSpPr>
        <p:sp>
          <p:nvSpPr>
            <p:cNvPr id="39947" name="TextBox 22"/>
            <p:cNvSpPr txBox="1">
              <a:spLocks noChangeArrowheads="1"/>
            </p:cNvSpPr>
            <p:nvPr/>
          </p:nvSpPr>
          <p:spPr bwMode="auto">
            <a:xfrm>
              <a:off x="3887924" y="4581128"/>
              <a:ext cx="18002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2000">
                  <a:solidFill>
                    <a:schemeClr val="accent1"/>
                  </a:solidFill>
                </a:rPr>
                <a:t>Exploration with model</a:t>
              </a:r>
            </a:p>
          </p:txBody>
        </p:sp>
        <p:grpSp>
          <p:nvGrpSpPr>
            <p:cNvPr id="39948" name="Group 28"/>
            <p:cNvGrpSpPr>
              <a:grpSpLocks/>
            </p:cNvGrpSpPr>
            <p:nvPr/>
          </p:nvGrpSpPr>
          <p:grpSpPr bwMode="auto">
            <a:xfrm>
              <a:off x="3779912" y="4149080"/>
              <a:ext cx="1899828" cy="1448544"/>
              <a:chOff x="3923928" y="4248708"/>
              <a:chExt cx="1899828" cy="1448544"/>
            </a:xfrm>
          </p:grpSpPr>
          <p:sp>
            <p:nvSpPr>
              <p:cNvPr id="26" name="Arc 25"/>
              <p:cNvSpPr/>
              <p:nvPr/>
            </p:nvSpPr>
            <p:spPr bwMode="auto">
              <a:xfrm>
                <a:off x="3923928" y="4364656"/>
                <a:ext cx="1873286" cy="1332596"/>
              </a:xfrm>
              <a:prstGeom prst="arc">
                <a:avLst/>
              </a:prstGeom>
              <a:noFill/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lg" len="med"/>
                <a:tailEnd type="none" w="lg" len="me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GB">
                  <a:ea typeface="+mn-ea"/>
                  <a:cs typeface="+mn-cs"/>
                </a:endParaRPr>
              </a:p>
            </p:txBody>
          </p:sp>
          <p:sp>
            <p:nvSpPr>
              <p:cNvPr id="27" name="Arc 26"/>
              <p:cNvSpPr/>
              <p:nvPr/>
            </p:nvSpPr>
            <p:spPr bwMode="auto">
              <a:xfrm flipH="1">
                <a:off x="3995366" y="4364656"/>
                <a:ext cx="1828836" cy="1332596"/>
              </a:xfrm>
              <a:prstGeom prst="arc">
                <a:avLst>
                  <a:gd name="adj1" fmla="val 16200000"/>
                  <a:gd name="adj2" fmla="val 21498661"/>
                </a:avLst>
              </a:prstGeom>
              <a:noFill/>
              <a:ln w="19050" cap="flat" cmpd="sng" algn="ctr">
                <a:solidFill>
                  <a:schemeClr val="accent1"/>
                </a:solidFill>
                <a:prstDash val="solid"/>
                <a:round/>
                <a:headEnd type="none" w="lg" len="med"/>
                <a:tailEnd type="none" w="lg" len="me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GB">
                  <a:ea typeface="+mn-ea"/>
                  <a:cs typeface="+mn-cs"/>
                </a:endParaRPr>
              </a:p>
            </p:txBody>
          </p:sp>
          <p:sp>
            <p:nvSpPr>
              <p:cNvPr id="28" name="Arc 27"/>
              <p:cNvSpPr/>
              <p:nvPr/>
            </p:nvSpPr>
            <p:spPr bwMode="auto">
              <a:xfrm flipH="1" flipV="1">
                <a:off x="3995366" y="4248708"/>
                <a:ext cx="1828836" cy="1448544"/>
              </a:xfrm>
              <a:prstGeom prst="arc">
                <a:avLst>
                  <a:gd name="adj1" fmla="val 16200000"/>
                  <a:gd name="adj2" fmla="val 21498661"/>
                </a:avLst>
              </a:prstGeom>
              <a:noFill/>
              <a:ln w="19050" cap="flat" cmpd="sng" algn="ctr">
                <a:solidFill>
                  <a:schemeClr val="accent1"/>
                </a:solidFill>
                <a:prstDash val="solid"/>
                <a:round/>
                <a:headEnd type="arrow" w="lg" len="lg"/>
                <a:tailEnd type="none" w="lg" len="lg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GB"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9" name="Group 34"/>
          <p:cNvGrpSpPr>
            <a:grpSpLocks/>
          </p:cNvGrpSpPr>
          <p:nvPr/>
        </p:nvGrpSpPr>
        <p:grpSpPr bwMode="auto">
          <a:xfrm>
            <a:off x="3743325" y="2062163"/>
            <a:ext cx="1946275" cy="1403350"/>
            <a:chOff x="3743114" y="2061642"/>
            <a:chExt cx="1946598" cy="1403362"/>
          </a:xfrm>
        </p:grpSpPr>
        <p:sp>
          <p:nvSpPr>
            <p:cNvPr id="39944" name="TextBox 30"/>
            <p:cNvSpPr txBox="1">
              <a:spLocks noChangeArrowheads="1"/>
            </p:cNvSpPr>
            <p:nvPr/>
          </p:nvSpPr>
          <p:spPr bwMode="auto">
            <a:xfrm>
              <a:off x="3995936" y="2456892"/>
              <a:ext cx="144142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GB" sz="2000">
                  <a:solidFill>
                    <a:srgbClr val="7030A0"/>
                  </a:solidFill>
                </a:rPr>
                <a:t>Analogical</a:t>
              </a:r>
              <a:br>
                <a:rPr lang="en-GB" sz="2000">
                  <a:solidFill>
                    <a:srgbClr val="7030A0"/>
                  </a:solidFill>
                </a:rPr>
              </a:br>
              <a:r>
                <a:rPr lang="en-GB" sz="2000">
                  <a:solidFill>
                    <a:srgbClr val="7030A0"/>
                  </a:solidFill>
                </a:rPr>
                <a:t>Application</a:t>
              </a:r>
            </a:p>
          </p:txBody>
        </p:sp>
        <p:cxnSp>
          <p:nvCxnSpPr>
            <p:cNvPr id="39945" name="Straight Arrow Connector 32"/>
            <p:cNvCxnSpPr>
              <a:cxnSpLocks noChangeShapeType="1"/>
            </p:cNvCxnSpPr>
            <p:nvPr/>
          </p:nvCxnSpPr>
          <p:spPr bwMode="auto">
            <a:xfrm rot="5400000" flipH="1" flipV="1">
              <a:off x="3059832" y="2744924"/>
              <a:ext cx="1368152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ash"/>
              <a:round/>
              <a:headEnd type="none" w="lg" len="med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39946" name="Straight Arrow Connector 33"/>
            <p:cNvCxnSpPr>
              <a:cxnSpLocks noChangeShapeType="1"/>
            </p:cNvCxnSpPr>
            <p:nvPr/>
          </p:nvCxnSpPr>
          <p:spPr bwMode="auto">
            <a:xfrm rot="5400000" flipH="1" flipV="1">
              <a:off x="5004842" y="2780134"/>
              <a:ext cx="1368152" cy="158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prstDash val="sysDash"/>
              <a:round/>
              <a:headEnd type="none" w="lg" len="med"/>
              <a:tailEnd type="arrow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</p:grpSp>
      <p:sp>
        <p:nvSpPr>
          <p:cNvPr id="39943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32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Some Criteria for Judging a Model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solidFill>
                  <a:srgbClr val="000000"/>
                </a:solidFill>
                <a:latin typeface="Arial" charset="0"/>
                <a:cs typeface="Times New Roman" charset="0"/>
              </a:rPr>
              <a:t>Soundness of design</a:t>
            </a:r>
          </a:p>
          <a:p>
            <a:pPr lvl="1">
              <a:lnSpc>
                <a:spcPct val="90000"/>
              </a:lnSpc>
            </a:pPr>
            <a:r>
              <a:rPr lang="en-GB">
                <a:solidFill>
                  <a:srgbClr val="000000"/>
                </a:solidFill>
                <a:latin typeface="Arial" charset="0"/>
                <a:cs typeface="Times New Roman" charset="0"/>
              </a:rPr>
              <a:t>w.r.t. knowledge of how the object works</a:t>
            </a:r>
          </a:p>
          <a:p>
            <a:pPr lvl="1">
              <a:lnSpc>
                <a:spcPct val="90000"/>
              </a:lnSpc>
            </a:pPr>
            <a:r>
              <a:rPr lang="en-GB">
                <a:solidFill>
                  <a:srgbClr val="000000"/>
                </a:solidFill>
                <a:latin typeface="Arial" charset="0"/>
                <a:cs typeface="Times New Roman" charset="0"/>
              </a:rPr>
              <a:t>w.r.t. tradition in a field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000000"/>
                </a:solidFill>
                <a:latin typeface="Arial" charset="0"/>
                <a:cs typeface="Times New Roman" charset="0"/>
              </a:rPr>
              <a:t>Accuracy (lack of error)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000000"/>
                </a:solidFill>
                <a:latin typeface="Arial" charset="0"/>
                <a:cs typeface="Times New Roman" charset="0"/>
              </a:rPr>
              <a:t>Simplicity (ease in communication, construction, comprehension etc.)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000000"/>
                </a:solidFill>
                <a:latin typeface="Arial" charset="0"/>
                <a:cs typeface="Times New Roman" charset="0"/>
              </a:rPr>
              <a:t>Generality (when you can safely use it)</a:t>
            </a:r>
          </a:p>
          <a:p>
            <a:pPr>
              <a:lnSpc>
                <a:spcPct val="90000"/>
              </a:lnSpc>
            </a:pPr>
            <a:r>
              <a:rPr lang="en-GB">
                <a:solidFill>
                  <a:srgbClr val="000000"/>
                </a:solidFill>
                <a:latin typeface="Arial" charset="0"/>
                <a:cs typeface="Times New Roman" charset="0"/>
              </a:rPr>
              <a:t>Sensitivity (relates to goals and object)</a:t>
            </a:r>
            <a:endParaRPr lang="en-GB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GB">
                <a:latin typeface="Arial" charset="0"/>
              </a:rPr>
              <a:t>Plausibility (of design, process and results)</a:t>
            </a:r>
          </a:p>
          <a:p>
            <a:pPr>
              <a:lnSpc>
                <a:spcPct val="90000"/>
              </a:lnSpc>
            </a:pPr>
            <a:r>
              <a:rPr lang="en-GB">
                <a:latin typeface="Arial" charset="0"/>
              </a:rPr>
              <a:t>Cost (time, effort, etc.)</a:t>
            </a:r>
          </a:p>
        </p:txBody>
      </p:sp>
      <p:sp>
        <p:nvSpPr>
          <p:cNvPr id="41987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33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Some modelling trade-offs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438400" y="1752600"/>
            <a:ext cx="3657600" cy="4343400"/>
            <a:chOff x="1872" y="864"/>
            <a:chExt cx="2304" cy="2736"/>
          </a:xfrm>
        </p:grpSpPr>
        <p:sp>
          <p:nvSpPr>
            <p:cNvPr id="203780" name="Line 4"/>
            <p:cNvSpPr>
              <a:spLocks noChangeShapeType="1"/>
            </p:cNvSpPr>
            <p:nvPr/>
          </p:nvSpPr>
          <p:spPr bwMode="auto">
            <a:xfrm>
              <a:off x="2640" y="864"/>
              <a:ext cx="1104" cy="27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03781" name="Line 5"/>
            <p:cNvSpPr>
              <a:spLocks noChangeShapeType="1"/>
            </p:cNvSpPr>
            <p:nvPr/>
          </p:nvSpPr>
          <p:spPr bwMode="auto">
            <a:xfrm flipV="1">
              <a:off x="3744" y="1776"/>
              <a:ext cx="432" cy="18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03782" name="Line 6"/>
            <p:cNvSpPr>
              <a:spLocks noChangeShapeType="1"/>
            </p:cNvSpPr>
            <p:nvPr/>
          </p:nvSpPr>
          <p:spPr bwMode="auto">
            <a:xfrm>
              <a:off x="2640" y="864"/>
              <a:ext cx="1536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203783" name="Line 7"/>
            <p:cNvSpPr>
              <a:spLocks noChangeShapeType="1"/>
            </p:cNvSpPr>
            <p:nvPr/>
          </p:nvSpPr>
          <p:spPr bwMode="auto">
            <a:xfrm flipH="1">
              <a:off x="1872" y="864"/>
              <a:ext cx="768" cy="19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GB"/>
            </a:p>
          </p:txBody>
        </p:sp>
        <p:sp>
          <p:nvSpPr>
            <p:cNvPr id="203784" name="Line 8"/>
            <p:cNvSpPr>
              <a:spLocks noChangeShapeType="1"/>
            </p:cNvSpPr>
            <p:nvPr/>
          </p:nvSpPr>
          <p:spPr bwMode="auto">
            <a:xfrm>
              <a:off x="1872" y="2832"/>
              <a:ext cx="1872" cy="7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  <p:sp>
          <p:nvSpPr>
            <p:cNvPr id="203785" name="Line 9"/>
            <p:cNvSpPr>
              <a:spLocks noChangeShapeType="1"/>
            </p:cNvSpPr>
            <p:nvPr/>
          </p:nvSpPr>
          <p:spPr bwMode="auto">
            <a:xfrm flipV="1">
              <a:off x="1872" y="1776"/>
              <a:ext cx="2304" cy="105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GB"/>
            </a:p>
          </p:txBody>
        </p:sp>
      </p:grpSp>
      <p:sp>
        <p:nvSpPr>
          <p:cNvPr id="203786" name="Text Box 10"/>
          <p:cNvSpPr txBox="1">
            <a:spLocks noChangeArrowheads="1"/>
          </p:cNvSpPr>
          <p:nvPr/>
        </p:nvSpPr>
        <p:spPr bwMode="auto">
          <a:xfrm>
            <a:off x="2895600" y="1219200"/>
            <a:ext cx="14224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simplicity</a:t>
            </a:r>
          </a:p>
        </p:txBody>
      </p:sp>
      <p:sp>
        <p:nvSpPr>
          <p:cNvPr id="203788" name="Text Box 12"/>
          <p:cNvSpPr txBox="1">
            <a:spLocks noChangeArrowheads="1"/>
          </p:cNvSpPr>
          <p:nvPr/>
        </p:nvSpPr>
        <p:spPr bwMode="auto">
          <a:xfrm>
            <a:off x="6172200" y="2971800"/>
            <a:ext cx="1508125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accent2"/>
                </a:solidFill>
              </a:rPr>
              <a:t>generality</a:t>
            </a:r>
          </a:p>
        </p:txBody>
      </p:sp>
      <p:sp>
        <p:nvSpPr>
          <p:cNvPr id="203789" name="Text Box 13"/>
          <p:cNvSpPr txBox="1">
            <a:spLocks noChangeArrowheads="1"/>
          </p:cNvSpPr>
          <p:nvPr/>
        </p:nvSpPr>
        <p:spPr bwMode="auto">
          <a:xfrm>
            <a:off x="3954574" y="6019800"/>
            <a:ext cx="519725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Lack of error</a:t>
            </a:r>
            <a:r>
              <a:rPr lang="en-GB" dirty="0"/>
              <a:t> (</a:t>
            </a:r>
            <a:r>
              <a:rPr lang="en-GB" dirty="0">
                <a:solidFill>
                  <a:schemeClr val="bg2"/>
                </a:solidFill>
              </a:rPr>
              <a:t>accuracy of </a:t>
            </a:r>
            <a:r>
              <a:rPr lang="en-GB" dirty="0" smtClean="0">
                <a:solidFill>
                  <a:schemeClr val="bg2"/>
                </a:solidFill>
              </a:rPr>
              <a:t>outcomes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203790" name="Text Box 14"/>
          <p:cNvSpPr txBox="1">
            <a:spLocks noChangeArrowheads="1"/>
          </p:cNvSpPr>
          <p:nvPr/>
        </p:nvSpPr>
        <p:spPr bwMode="auto">
          <a:xfrm>
            <a:off x="381000" y="4724400"/>
            <a:ext cx="2514600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realism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(</a:t>
            </a:r>
            <a:r>
              <a:rPr lang="en-GB" dirty="0">
                <a:solidFill>
                  <a:schemeClr val="bg2"/>
                </a:solidFill>
              </a:rPr>
              <a:t>design reflects observations</a:t>
            </a:r>
            <a:r>
              <a:rPr lang="en-GB" dirty="0"/>
              <a:t>)</a:t>
            </a:r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0"/>
          </p:nvPr>
        </p:nvSpPr>
        <p:spPr bwMode="auto">
          <a:xfrm>
            <a:off x="0" y="6669088"/>
            <a:ext cx="9144000" cy="1889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34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457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charset="0"/>
                <a:cs typeface="Times New Roman" charset="0"/>
              </a:rPr>
              <a:t>Example </a:t>
            </a:r>
            <a:r>
              <a:rPr lang="en-GB" dirty="0" smtClean="0">
                <a:latin typeface="Arial" charset="0"/>
                <a:cs typeface="Times New Roman" charset="0"/>
              </a:rPr>
              <a:t>3: </a:t>
            </a:r>
            <a:r>
              <a:rPr lang="en-GB" b="0" i="1" dirty="0">
                <a:solidFill>
                  <a:schemeClr val="accent1"/>
                </a:solidFill>
                <a:latin typeface="Arial" charset="0"/>
                <a:cs typeface="Times New Roman" charset="0"/>
              </a:rPr>
              <a:t>A model of social influence and water demand </a:t>
            </a:r>
            <a:endParaRPr lang="en-GB" dirty="0">
              <a:solidFill>
                <a:srgbClr val="000000"/>
              </a:solidFill>
              <a:latin typeface="Arial" charset="0"/>
              <a:cs typeface="Times New Roman" charset="0"/>
            </a:endParaRPr>
          </a:p>
        </p:txBody>
      </p:sp>
      <p:sp>
        <p:nvSpPr>
          <p:cNvPr id="50178" name="Rectangle 5"/>
          <p:cNvSpPr>
            <a:spLocks noChangeArrowheads="1"/>
          </p:cNvSpPr>
          <p:nvPr/>
        </p:nvSpPr>
        <p:spPr bwMode="auto">
          <a:xfrm>
            <a:off x="2671763" y="23860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5017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4800600"/>
          </a:xfrm>
        </p:spPr>
        <p:txBody>
          <a:bodyPr/>
          <a:lstStyle/>
          <a:p>
            <a:r>
              <a:rPr lang="en-GB">
                <a:latin typeface="Arial" charset="0"/>
              </a:rPr>
              <a:t>Investigate the possible impact of social influence between households on patterns of water consumption</a:t>
            </a:r>
          </a:p>
          <a:p>
            <a:r>
              <a:rPr lang="en-GB">
                <a:latin typeface="Arial" charset="0"/>
              </a:rPr>
              <a:t>Design and detailed behavioural outcomes from simulation validated against expert and stakeholder opinion at each stage</a:t>
            </a:r>
          </a:p>
          <a:p>
            <a:r>
              <a:rPr lang="en-GB">
                <a:latin typeface="Arial" charset="0"/>
              </a:rPr>
              <a:t>Some of the inputs are real data</a:t>
            </a:r>
          </a:p>
          <a:p>
            <a:r>
              <a:rPr lang="en-GB">
                <a:latin typeface="Arial" charset="0"/>
              </a:rPr>
              <a:t>Characteristics of resulting aggregate time series validated against similar real data</a:t>
            </a:r>
          </a:p>
        </p:txBody>
      </p:sp>
      <p:sp>
        <p:nvSpPr>
          <p:cNvPr id="50180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35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  <a:cs typeface="Times New Roman" charset="0"/>
              </a:rPr>
              <a:t>Type, context, purpose</a:t>
            </a:r>
            <a:endParaRPr lang="en-GB">
              <a:latin typeface="Arial" charset="0"/>
            </a:endParaRP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>
                <a:solidFill>
                  <a:schemeClr val="accent1"/>
                </a:solidFill>
                <a:latin typeface="Arial" charset="0"/>
              </a:rPr>
              <a:t>Type</a:t>
            </a:r>
            <a:r>
              <a:rPr lang="en-GB">
                <a:latin typeface="Arial" charset="0"/>
              </a:rPr>
              <a:t>: A complex agent-based descriptive simulation integrating a variety of streams of evidence </a:t>
            </a:r>
          </a:p>
          <a:p>
            <a:r>
              <a:rPr lang="en-GB">
                <a:solidFill>
                  <a:schemeClr val="accent1"/>
                </a:solidFill>
                <a:latin typeface="Arial" charset="0"/>
              </a:rPr>
              <a:t>Context</a:t>
            </a:r>
            <a:r>
              <a:rPr lang="en-GB">
                <a:latin typeface="Arial" charset="0"/>
              </a:rPr>
              <a:t>: statistical and other models of domestic water demand under different climate change scenarios</a:t>
            </a:r>
          </a:p>
          <a:p>
            <a:r>
              <a:rPr lang="en-GB">
                <a:solidFill>
                  <a:schemeClr val="accent1"/>
                </a:solidFill>
                <a:latin typeface="Arial" charset="0"/>
              </a:rPr>
              <a:t>Purposes</a:t>
            </a:r>
            <a:r>
              <a:rPr lang="en-GB">
                <a:latin typeface="Arial" charset="0"/>
              </a:rPr>
              <a:t>: </a:t>
            </a:r>
          </a:p>
          <a:p>
            <a:pPr lvl="1"/>
            <a:r>
              <a:rPr lang="en-GB">
                <a:latin typeface="Arial" charset="0"/>
              </a:rPr>
              <a:t>to critique the assumptions that may be implicit in the other models</a:t>
            </a:r>
          </a:p>
          <a:p>
            <a:pPr lvl="1"/>
            <a:r>
              <a:rPr lang="en-GB">
                <a:latin typeface="Arial" charset="0"/>
              </a:rPr>
              <a:t>to demonstrate an alternative</a:t>
            </a:r>
          </a:p>
        </p:txBody>
      </p:sp>
      <p:sp>
        <p:nvSpPr>
          <p:cNvPr id="52227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36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i="1">
                <a:latin typeface="Arial" charset="0"/>
              </a:rPr>
              <a:t>Simulation structure</a:t>
            </a: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304800" y="1447800"/>
          <a:ext cx="8458200" cy="4641850"/>
        </p:xfrm>
        <a:graphic>
          <a:graphicData uri="http://schemas.openxmlformats.org/presentationml/2006/ole">
            <p:oleObj spid="_x0000_s54291" r:id="rId4" imgW="5070348" imgH="2776728" progId="Word.Picture.8">
              <p:embed/>
            </p:oleObj>
          </a:graphicData>
        </a:graphic>
      </p:graphicFrame>
      <p:sp>
        <p:nvSpPr>
          <p:cNvPr id="54275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37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i="1">
                <a:latin typeface="Arial" charset="0"/>
              </a:rPr>
              <a:t>Some of the household influence structure</a:t>
            </a:r>
          </a:p>
        </p:txBody>
      </p:sp>
      <p:sp>
        <p:nvSpPr>
          <p:cNvPr id="60418" name="Rectangle 4"/>
          <p:cNvSpPr>
            <a:spLocks noChangeArrowheads="1"/>
          </p:cNvSpPr>
          <p:nvPr/>
        </p:nvSpPr>
        <p:spPr bwMode="auto">
          <a:xfrm>
            <a:off x="1938338" y="1357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60419" name="Rectangle 7"/>
          <p:cNvSpPr>
            <a:spLocks noChangeArrowheads="1"/>
          </p:cNvSpPr>
          <p:nvPr/>
        </p:nvSpPr>
        <p:spPr bwMode="auto">
          <a:xfrm>
            <a:off x="1938338" y="13573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/>
          </a:p>
        </p:txBody>
      </p:sp>
      <p:pic>
        <p:nvPicPr>
          <p:cNvPr id="6042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103313"/>
            <a:ext cx="7315200" cy="575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i="1">
                <a:latin typeface="Arial" charset="0"/>
              </a:rPr>
              <a:t>Example results</a:t>
            </a:r>
          </a:p>
        </p:txBody>
      </p:sp>
      <p:pic>
        <p:nvPicPr>
          <p:cNvPr id="6246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713" b="8928"/>
          <a:stretch>
            <a:fillRect/>
          </a:stretch>
        </p:blipFill>
        <p:spPr bwMode="auto">
          <a:xfrm>
            <a:off x="0" y="1219200"/>
            <a:ext cx="8534400" cy="525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7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39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consequence of this…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That if you are </a:t>
            </a:r>
            <a:r>
              <a:rPr lang="en-US" dirty="0" smtClean="0">
                <a:solidFill>
                  <a:schemeClr val="accent1"/>
                </a:solidFill>
              </a:rPr>
              <a:t>only </a:t>
            </a:r>
            <a:r>
              <a:rPr lang="en-US" dirty="0" smtClean="0"/>
              <a:t>exploring a model to find out about the model, then this is useless, unless…:</a:t>
            </a:r>
          </a:p>
          <a:p>
            <a:r>
              <a:rPr lang="en-US" dirty="0" smtClean="0"/>
              <a:t>This understanding helps one understand other models, for example:</a:t>
            </a:r>
          </a:p>
          <a:p>
            <a:pPr lvl="1"/>
            <a:r>
              <a:rPr lang="en-US" dirty="0" smtClean="0"/>
              <a:t>An idea about something – </a:t>
            </a:r>
            <a:r>
              <a:rPr lang="en-US" i="1" dirty="0" smtClean="0"/>
              <a:t>this is generally private but not publically useful knowledge</a:t>
            </a:r>
          </a:p>
          <a:p>
            <a:pPr lvl="1"/>
            <a:r>
              <a:rPr lang="en-US" dirty="0" smtClean="0"/>
              <a:t>Or is of SUCH generality it informs us about </a:t>
            </a:r>
            <a:r>
              <a:rPr lang="en-US" i="1" dirty="0" smtClean="0">
                <a:solidFill>
                  <a:schemeClr val="accent1"/>
                </a:solidFill>
              </a:rPr>
              <a:t>SO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many other models that it is worth adsorbing</a:t>
            </a:r>
          </a:p>
          <a:p>
            <a:r>
              <a:rPr lang="en-US" dirty="0" smtClean="0"/>
              <a:t>Normally we use a model to tell us about something else, something observed (</a:t>
            </a:r>
            <a:r>
              <a:rPr lang="en-US" dirty="0" smtClean="0">
                <a:solidFill>
                  <a:schemeClr val="bg2"/>
                </a:solidFill>
              </a:rPr>
              <a:t>maybe via intermediate models, such as data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Introduction to SS. By Bruce Edmonds,  ISS Course, 2011, slide </a:t>
            </a:r>
            <a:fld id="{681C1E74-CF97-7643-9B83-7002B6F05D8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93274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Conclusions from Water Demand Example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>
                <a:latin typeface="Arial" charset="0"/>
              </a:rPr>
              <a:t>The use of a concrete descriptive simulation model allowed the detailed criticism and, hence, improvement of the model </a:t>
            </a:r>
          </a:p>
          <a:p>
            <a:pPr>
              <a:lnSpc>
                <a:spcPct val="90000"/>
              </a:lnSpc>
            </a:pPr>
            <a:r>
              <a:rPr lang="en-GB">
                <a:latin typeface="Arial" charset="0"/>
              </a:rPr>
              <a:t>The inclusion of social influence resulted in aggregate water demand patterns with many of the characteristics of observed demand patterns</a:t>
            </a:r>
          </a:p>
          <a:p>
            <a:pPr>
              <a:lnSpc>
                <a:spcPct val="90000"/>
              </a:lnSpc>
            </a:pPr>
            <a:r>
              <a:rPr lang="en-GB">
                <a:latin typeface="Arial" charset="0"/>
              </a:rPr>
              <a:t>The model established how it </a:t>
            </a:r>
            <a:r>
              <a:rPr lang="en-GB" i="1">
                <a:latin typeface="Arial" charset="0"/>
              </a:rPr>
              <a:t>was possible that</a:t>
            </a:r>
            <a:r>
              <a:rPr lang="en-GB">
                <a:latin typeface="Arial" charset="0"/>
              </a:rPr>
              <a:t> processes of mutual social influence could result in widely differing patterns of consumption that were self-reinforcing</a:t>
            </a:r>
          </a:p>
        </p:txBody>
      </p:sp>
      <p:sp>
        <p:nvSpPr>
          <p:cNvPr id="64515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40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latin typeface="Arial" charset="0"/>
              </a:rPr>
              <a:t>What </a:t>
            </a:r>
            <a:r>
              <a:rPr lang="en-GB" sz="3200">
                <a:solidFill>
                  <a:schemeClr val="accent1"/>
                </a:solidFill>
                <a:latin typeface="Arial" charset="0"/>
              </a:rPr>
              <a:t>ABSS</a:t>
            </a:r>
            <a:r>
              <a:rPr lang="en-GB" sz="3200">
                <a:latin typeface="Arial" charset="0"/>
              </a:rPr>
              <a:t> Can 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GB" dirty="0" smtClean="0">
                <a:ea typeface="+mn-ea"/>
                <a:cs typeface="+mn-cs"/>
              </a:rPr>
              <a:t>ABSS can allow the production and examination of sets of possible complicated processes both emergent and immergent</a:t>
            </a:r>
          </a:p>
          <a:p>
            <a:pPr>
              <a:defRPr/>
            </a:pPr>
            <a:r>
              <a:rPr lang="en-GB" dirty="0" smtClean="0">
                <a:ea typeface="+mn-ea"/>
                <a:cs typeface="+mn-cs"/>
              </a:rPr>
              <a:t>Using a precise (</a:t>
            </a:r>
            <a:r>
              <a:rPr lang="en-GB" dirty="0" smtClean="0">
                <a:solidFill>
                  <a:schemeClr val="bg2"/>
                </a:solidFill>
                <a:ea typeface="+mn-ea"/>
                <a:cs typeface="+mn-cs"/>
              </a:rPr>
              <a:t>well-defined and replicable</a:t>
            </a:r>
            <a:r>
              <a:rPr lang="en-GB" dirty="0" smtClean="0">
                <a:ea typeface="+mn-ea"/>
                <a:cs typeface="+mn-cs"/>
              </a:rPr>
              <a:t>) language (</a:t>
            </a:r>
            <a:r>
              <a:rPr lang="en-GB" dirty="0" smtClean="0">
                <a:solidFill>
                  <a:schemeClr val="bg2"/>
                </a:solidFill>
                <a:ea typeface="+mn-ea"/>
                <a:cs typeface="+mn-cs"/>
              </a:rPr>
              <a:t>a computer program</a:t>
            </a:r>
            <a:r>
              <a:rPr lang="en-GB" dirty="0" smtClean="0">
                <a:ea typeface="+mn-ea"/>
                <a:cs typeface="+mn-cs"/>
              </a:rPr>
              <a:t>)</a:t>
            </a:r>
          </a:p>
          <a:p>
            <a:pPr>
              <a:defRPr/>
            </a:pPr>
            <a:r>
              <a:rPr lang="en-GB" dirty="0" smtClean="0">
                <a:ea typeface="+mn-ea"/>
                <a:cs typeface="+mn-cs"/>
              </a:rPr>
              <a:t>But one which allows the tracing of very complicated interactions</a:t>
            </a:r>
          </a:p>
          <a:p>
            <a:pPr>
              <a:defRPr/>
            </a:pPr>
            <a:r>
              <a:rPr lang="en-GB" dirty="0" smtClean="0">
                <a:ea typeface="+mn-ea"/>
                <a:cs typeface="+mn-cs"/>
              </a:rPr>
              <a:t>And thus does not need the strong assumptions that analytic approaches require to obtain their proofs</a:t>
            </a:r>
          </a:p>
          <a:p>
            <a:pPr>
              <a:defRPr/>
            </a:pPr>
            <a:r>
              <a:rPr lang="en-GB" dirty="0" smtClean="0">
                <a:ea typeface="+mn-ea"/>
                <a:cs typeface="+mn-cs"/>
              </a:rPr>
              <a:t>It allows the indefinite experimentation and examination of outcomes (</a:t>
            </a:r>
            <a:r>
              <a:rPr lang="en-GB" i="1" dirty="0" smtClean="0">
                <a:solidFill>
                  <a:schemeClr val="accent1"/>
                </a:solidFill>
                <a:ea typeface="+mn-ea"/>
                <a:cs typeface="+mn-cs"/>
              </a:rPr>
              <a:t>in vitro</a:t>
            </a:r>
            <a:r>
              <a:rPr lang="en-GB" dirty="0" smtClean="0">
                <a:ea typeface="+mn-ea"/>
                <a:cs typeface="+mn-cs"/>
              </a:rPr>
              <a:t>)</a:t>
            </a:r>
          </a:p>
          <a:p>
            <a:pPr>
              <a:defRPr/>
            </a:pPr>
            <a:r>
              <a:rPr lang="en-GB" dirty="0" smtClean="0">
                <a:ea typeface="+mn-ea"/>
                <a:cs typeface="+mn-cs"/>
              </a:rPr>
              <a:t>Which can inform our understanding of some of the complex interactions that may be involved in observed (</a:t>
            </a:r>
            <a:r>
              <a:rPr lang="en-GB" i="1" dirty="0" smtClean="0">
                <a:solidFill>
                  <a:schemeClr val="accent2"/>
                </a:solidFill>
                <a:ea typeface="+mn-ea"/>
                <a:cs typeface="+mn-cs"/>
              </a:rPr>
              <a:t>in vivo</a:t>
            </a:r>
            <a:r>
              <a:rPr lang="en-GB" dirty="0" smtClean="0">
                <a:ea typeface="+mn-ea"/>
                <a:cs typeface="+mn-cs"/>
              </a:rPr>
              <a:t>) social phenomena</a:t>
            </a:r>
          </a:p>
          <a:p>
            <a:pPr>
              <a:defRPr/>
            </a:pPr>
            <a:endParaRPr lang="en-GB" dirty="0" smtClean="0">
              <a:ea typeface="+mn-ea"/>
              <a:cs typeface="+mn-cs"/>
            </a:endParaRPr>
          </a:p>
          <a:p>
            <a:pPr>
              <a:defRPr/>
            </a:pPr>
            <a:endParaRPr lang="en-GB" dirty="0">
              <a:ea typeface="+mn-ea"/>
              <a:cs typeface="+mn-cs"/>
            </a:endParaRPr>
          </a:p>
        </p:txBody>
      </p:sp>
      <p:sp>
        <p:nvSpPr>
          <p:cNvPr id="76803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41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236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12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>
                <a:solidFill>
                  <a:srgbClr val="660066"/>
                </a:solidFill>
              </a:rPr>
              <a:t>in vitro </a:t>
            </a:r>
            <a:r>
              <a:rPr lang="en-US" dirty="0"/>
              <a:t>and </a:t>
            </a:r>
            <a:r>
              <a:rPr lang="en-US" i="1" dirty="0">
                <a:solidFill>
                  <a:schemeClr val="accent1"/>
                </a:solidFill>
              </a:rPr>
              <a:t>in </a:t>
            </a:r>
            <a:r>
              <a:rPr lang="en-US" i="1" dirty="0" smtClean="0">
                <a:solidFill>
                  <a:schemeClr val="accent1"/>
                </a:solidFill>
              </a:rPr>
              <a:t>vivo</a:t>
            </a:r>
            <a:r>
              <a:rPr lang="en-US" dirty="0" smtClean="0"/>
              <a:t> analogy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306144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>
                <a:solidFill>
                  <a:srgbClr val="25A14B"/>
                </a:solidFill>
              </a:rPr>
              <a:t>In vivo </a:t>
            </a:r>
            <a:r>
              <a:rPr lang="en-US" dirty="0" smtClean="0"/>
              <a:t>is what happens in real life, e.g. between complex chemicals in the cell</a:t>
            </a:r>
          </a:p>
          <a:p>
            <a:pPr lvl="1"/>
            <a:r>
              <a:rPr lang="en-US" dirty="0" smtClean="0"/>
              <a:t>Any data or experiments here involve the whole complex context of the target system</a:t>
            </a:r>
          </a:p>
          <a:p>
            <a:pPr lvl="1"/>
            <a:r>
              <a:rPr lang="en-US" dirty="0" smtClean="0"/>
              <a:t>But these are often so complex its impossible to detangle the interactions at this level</a:t>
            </a:r>
          </a:p>
          <a:p>
            <a:r>
              <a:rPr lang="en-US" i="1" dirty="0" smtClean="0">
                <a:solidFill>
                  <a:srgbClr val="660066"/>
                </a:solidFill>
              </a:rPr>
              <a:t>In vitro </a:t>
            </a:r>
            <a:r>
              <a:rPr lang="en-US" dirty="0" smtClean="0"/>
              <a:t>is what happens in the test tube with selected chemicals, it is a model of of the cell</a:t>
            </a:r>
          </a:p>
          <a:p>
            <a:pPr lvl="1"/>
            <a:r>
              <a:rPr lang="en-US" dirty="0" smtClean="0"/>
              <a:t>This allows experiments and probes to tease out how some of the complex interactions occur</a:t>
            </a:r>
          </a:p>
          <a:p>
            <a:pPr lvl="1"/>
            <a:r>
              <a:rPr lang="en-US" dirty="0" smtClean="0"/>
              <a:t>But you never know if back in the cell these may be overwhelmed or subverted by other interactions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 Introduction to SS. By Bruce Edmonds,  ISS Course, 2011, slide </a:t>
            </a:r>
            <a:fld id="{3C2F30E4-F52B-2A4B-B690-613C61759CCF}" type="slidenum">
              <a:rPr lang="en-GB" smtClean="0"/>
              <a:pPr>
                <a:defRPr/>
              </a:pPr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6404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latin typeface="Arial" charset="0"/>
              </a:rPr>
              <a:t>Discursive vs Simulation Approaches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736725"/>
            <a:ext cx="4232275" cy="4824413"/>
          </a:xfrm>
        </p:spPr>
        <p:txBody>
          <a:bodyPr/>
          <a:lstStyle/>
          <a:p>
            <a:r>
              <a:rPr lang="en-GB" sz="2600">
                <a:latin typeface="Arial" charset="0"/>
              </a:rPr>
              <a:t>Rich, semantic, meaningful, flexible</a:t>
            </a:r>
          </a:p>
          <a:p>
            <a:r>
              <a:rPr lang="en-GB" sz="2600">
                <a:latin typeface="Arial" charset="0"/>
              </a:rPr>
              <a:t>But imprecise</a:t>
            </a:r>
          </a:p>
          <a:p>
            <a:r>
              <a:rPr lang="en-GB" sz="2600">
                <a:latin typeface="Arial" charset="0"/>
              </a:rPr>
              <a:t>Map to what is observed is often complex and implicit</a:t>
            </a:r>
          </a:p>
          <a:p>
            <a:r>
              <a:rPr lang="en-GB" sz="2600">
                <a:latin typeface="Arial" charset="0"/>
              </a:rPr>
              <a:t>Difficult to keep track of complicated interactions and outcomes</a:t>
            </a:r>
          </a:p>
          <a:p>
            <a:r>
              <a:rPr lang="en-GB" sz="2600">
                <a:latin typeface="Arial" charset="0"/>
              </a:rPr>
              <a:t>Has </a:t>
            </a:r>
            <a:r>
              <a:rPr lang="ja-JP" altLang="en-GB" sz="2600">
                <a:latin typeface="Arial" charset="0"/>
              </a:rPr>
              <a:t>“</a:t>
            </a:r>
            <a:r>
              <a:rPr lang="en-GB" altLang="ja-JP" sz="2600">
                <a:latin typeface="Arial" charset="0"/>
              </a:rPr>
              <a:t>pre-prepared</a:t>
            </a:r>
            <a:r>
              <a:rPr lang="ja-JP" altLang="en-GB" sz="2600">
                <a:latin typeface="Arial" charset="0"/>
              </a:rPr>
              <a:t>”</a:t>
            </a:r>
            <a:r>
              <a:rPr lang="en-GB" altLang="ja-JP" sz="2600">
                <a:latin typeface="Arial" charset="0"/>
              </a:rPr>
              <a:t> meaning and referents</a:t>
            </a:r>
            <a:endParaRPr lang="en-GB" sz="2600">
              <a:latin typeface="Arial" charset="0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4608513" y="1736725"/>
            <a:ext cx="423068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600" kern="0" dirty="0">
                <a:latin typeface="+mn-lt"/>
                <a:ea typeface="+mn-ea"/>
                <a:cs typeface="+mn-cs"/>
              </a:rPr>
              <a:t>Precise, well defined, replicable, flexible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600" kern="0" dirty="0">
                <a:latin typeface="+mn-lt"/>
                <a:ea typeface="+mn-ea"/>
                <a:cs typeface="+mn-cs"/>
              </a:rPr>
              <a:t>But </a:t>
            </a:r>
            <a:r>
              <a:rPr lang="en-GB" sz="2600" kern="0" dirty="0">
                <a:ea typeface="+mn-ea"/>
                <a:cs typeface="+mn-cs"/>
              </a:rPr>
              <a:t>brittle</a:t>
            </a:r>
            <a:endParaRPr lang="en-GB" sz="2600" kern="0" dirty="0">
              <a:latin typeface="+mn-lt"/>
              <a:ea typeface="+mn-ea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600" kern="0" dirty="0">
                <a:latin typeface="+mn-lt"/>
                <a:ea typeface="+mn-ea"/>
                <a:cs typeface="+mn-cs"/>
              </a:rPr>
              <a:t>Semantically thin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600" kern="0" dirty="0">
                <a:latin typeface="+mn-lt"/>
                <a:ea typeface="+mn-ea"/>
                <a:cs typeface="+mn-cs"/>
              </a:rPr>
              <a:t>Map to observed </a:t>
            </a:r>
            <a:r>
              <a:rPr lang="en-GB" sz="2600" i="1" kern="0" dirty="0">
                <a:latin typeface="+mn-lt"/>
                <a:ea typeface="+mn-ea"/>
                <a:cs typeface="+mn-cs"/>
              </a:rPr>
              <a:t>can be</a:t>
            </a:r>
            <a:r>
              <a:rPr lang="en-GB" sz="2600" kern="0" dirty="0">
                <a:latin typeface="+mn-lt"/>
                <a:ea typeface="+mn-ea"/>
                <a:cs typeface="+mn-cs"/>
              </a:rPr>
              <a:t> explicit and more direct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600" kern="0" dirty="0">
                <a:latin typeface="+mn-lt"/>
                <a:ea typeface="+mn-ea"/>
                <a:cs typeface="+mn-cs"/>
              </a:rPr>
              <a:t>Good at keeping track of complicated interactions and outcomes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sz="2600" kern="0" dirty="0">
                <a:latin typeface="+mn-lt"/>
                <a:ea typeface="+mn-ea"/>
                <a:cs typeface="+mn-cs"/>
              </a:rPr>
              <a:t>Meaning needs to be established through use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GB" sz="2600" kern="0" dirty="0">
              <a:latin typeface="+mn-lt"/>
              <a:ea typeface="+mn-ea"/>
              <a:cs typeface="+mn-cs"/>
            </a:endParaRPr>
          </a:p>
        </p:txBody>
      </p:sp>
      <p:sp>
        <p:nvSpPr>
          <p:cNvPr id="72708" name="TextBox 7"/>
          <p:cNvSpPr txBox="1">
            <a:spLocks noChangeArrowheads="1"/>
          </p:cNvSpPr>
          <p:nvPr/>
        </p:nvSpPr>
        <p:spPr bwMode="auto">
          <a:xfrm>
            <a:off x="250825" y="1223963"/>
            <a:ext cx="36449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200" b="1">
                <a:solidFill>
                  <a:schemeClr val="accent1"/>
                </a:solidFill>
              </a:rPr>
              <a:t>Natural Language</a:t>
            </a:r>
          </a:p>
        </p:txBody>
      </p:sp>
      <p:sp>
        <p:nvSpPr>
          <p:cNvPr id="72709" name="TextBox 8"/>
          <p:cNvSpPr txBox="1">
            <a:spLocks noChangeArrowheads="1"/>
          </p:cNvSpPr>
          <p:nvPr/>
        </p:nvSpPr>
        <p:spPr bwMode="auto">
          <a:xfrm>
            <a:off x="4564063" y="1223963"/>
            <a:ext cx="4330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200" b="1">
                <a:solidFill>
                  <a:schemeClr val="accent2"/>
                </a:solidFill>
              </a:rPr>
              <a:t>Computer Simulation</a:t>
            </a:r>
          </a:p>
        </p:txBody>
      </p:sp>
      <p:sp>
        <p:nvSpPr>
          <p:cNvPr id="72710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44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>
                <a:latin typeface="Arial" charset="0"/>
              </a:rPr>
              <a:t>Analytic vs Simulation Approaches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736725"/>
            <a:ext cx="4232275" cy="4824413"/>
          </a:xfrm>
        </p:spPr>
        <p:txBody>
          <a:bodyPr/>
          <a:lstStyle/>
          <a:p>
            <a:r>
              <a:rPr lang="en-GB" sz="2400" dirty="0">
                <a:latin typeface="Arial" charset="0"/>
              </a:rPr>
              <a:t>Precise, well defined, replicable</a:t>
            </a:r>
          </a:p>
          <a:p>
            <a:r>
              <a:rPr lang="en-GB" sz="2400" dirty="0">
                <a:latin typeface="Arial" charset="0"/>
              </a:rPr>
              <a:t>Very brittle</a:t>
            </a:r>
          </a:p>
          <a:p>
            <a:r>
              <a:rPr lang="en-GB" sz="2400" dirty="0">
                <a:latin typeface="Arial" charset="0"/>
              </a:rPr>
              <a:t>Not Semantic</a:t>
            </a:r>
          </a:p>
          <a:p>
            <a:r>
              <a:rPr lang="en-GB" sz="2400" dirty="0">
                <a:latin typeface="Arial" charset="0"/>
              </a:rPr>
              <a:t>Map to observed can be indirect and/or difficult to establish</a:t>
            </a:r>
          </a:p>
          <a:p>
            <a:r>
              <a:rPr lang="en-GB" sz="2400" dirty="0">
                <a:latin typeface="Arial" charset="0"/>
              </a:rPr>
              <a:t>Strong checkable inference </a:t>
            </a:r>
          </a:p>
          <a:p>
            <a:r>
              <a:rPr lang="en-GB" sz="2400" dirty="0">
                <a:latin typeface="Arial" charset="0"/>
              </a:rPr>
              <a:t>General characterisation of outcomes</a:t>
            </a:r>
          </a:p>
          <a:p>
            <a:r>
              <a:rPr lang="en-GB" sz="2400" dirty="0">
                <a:latin typeface="Arial" charset="0"/>
              </a:rPr>
              <a:t>Requires </a:t>
            </a:r>
            <a:r>
              <a:rPr lang="en-GB" sz="2400" i="1" dirty="0">
                <a:latin typeface="Arial" charset="0"/>
              </a:rPr>
              <a:t>strong</a:t>
            </a:r>
            <a:r>
              <a:rPr lang="en-GB" sz="2400" dirty="0">
                <a:latin typeface="Arial" charset="0"/>
              </a:rPr>
              <a:t> assumptions to work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4608513" y="1736725"/>
            <a:ext cx="423068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kern="0" dirty="0">
                <a:latin typeface="+mn-lt"/>
                <a:ea typeface="+mn-ea"/>
                <a:cs typeface="+mn-cs"/>
              </a:rPr>
              <a:t>Precise, well defined, replicable, flexible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kern="0" dirty="0">
                <a:latin typeface="+mn-lt"/>
                <a:ea typeface="+mn-ea"/>
                <a:cs typeface="+mn-cs"/>
              </a:rPr>
              <a:t>More expressive descriptive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kern="0" dirty="0">
                <a:latin typeface="+mn-lt"/>
                <a:ea typeface="+mn-ea"/>
                <a:cs typeface="+mn-cs"/>
              </a:rPr>
              <a:t>Semantically thin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kern="0" dirty="0">
                <a:latin typeface="+mn-lt"/>
                <a:ea typeface="+mn-ea"/>
                <a:cs typeface="+mn-cs"/>
              </a:rPr>
              <a:t>Map to observed </a:t>
            </a:r>
            <a:r>
              <a:rPr lang="en-GB" i="1" kern="0" dirty="0">
                <a:latin typeface="+mn-lt"/>
                <a:ea typeface="+mn-ea"/>
                <a:cs typeface="+mn-cs"/>
              </a:rPr>
              <a:t>can be</a:t>
            </a:r>
            <a:r>
              <a:rPr lang="en-GB" kern="0" dirty="0">
                <a:latin typeface="+mn-lt"/>
                <a:ea typeface="+mn-ea"/>
                <a:cs typeface="+mn-cs"/>
              </a:rPr>
              <a:t> explicit and more direct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kern="0" dirty="0">
                <a:latin typeface="+mn-lt"/>
                <a:ea typeface="+mn-ea"/>
                <a:cs typeface="+mn-cs"/>
              </a:rPr>
              <a:t>Inference is more contingent, (sets of) example outcomes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GB" kern="0" dirty="0">
                <a:latin typeface="+mn-lt"/>
                <a:ea typeface="+mn-ea"/>
                <a:cs typeface="+mn-cs"/>
              </a:rPr>
              <a:t>Can relate more easily to a broader range of evidence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endParaRPr lang="en-GB" kern="0" dirty="0">
              <a:latin typeface="+mn-lt"/>
              <a:ea typeface="+mn-ea"/>
              <a:cs typeface="+mn-cs"/>
            </a:endParaRPr>
          </a:p>
        </p:txBody>
      </p:sp>
      <p:sp>
        <p:nvSpPr>
          <p:cNvPr id="74756" name="TextBox 7"/>
          <p:cNvSpPr txBox="1">
            <a:spLocks noChangeArrowheads="1"/>
          </p:cNvSpPr>
          <p:nvPr/>
        </p:nvSpPr>
        <p:spPr bwMode="auto">
          <a:xfrm>
            <a:off x="250825" y="1223963"/>
            <a:ext cx="3803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200" b="1" dirty="0">
                <a:solidFill>
                  <a:schemeClr val="accent1"/>
                </a:solidFill>
              </a:rPr>
              <a:t>Analytic Modelling</a:t>
            </a:r>
          </a:p>
        </p:txBody>
      </p:sp>
      <p:sp>
        <p:nvSpPr>
          <p:cNvPr id="74757" name="TextBox 8"/>
          <p:cNvSpPr txBox="1">
            <a:spLocks noChangeArrowheads="1"/>
          </p:cNvSpPr>
          <p:nvPr/>
        </p:nvSpPr>
        <p:spPr bwMode="auto">
          <a:xfrm>
            <a:off x="4564063" y="1223963"/>
            <a:ext cx="4330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200" b="1">
                <a:solidFill>
                  <a:schemeClr val="accent2"/>
                </a:solidFill>
              </a:rPr>
              <a:t>Computer Simulation</a:t>
            </a:r>
          </a:p>
        </p:txBody>
      </p:sp>
      <p:sp>
        <p:nvSpPr>
          <p:cNvPr id="74758" name="Footer Placeholder 5"/>
          <p:cNvSpPr>
            <a:spLocks noGrp="1"/>
          </p:cNvSpPr>
          <p:nvPr>
            <p:ph type="ftr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chemeClr val="bg2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chemeClr val="bg2"/>
                </a:solidFill>
              </a:rPr>
              <a:pPr>
                <a:defRPr/>
              </a:pPr>
              <a:t>45</a:t>
            </a:fld>
            <a:endParaRPr lang="en-GB" sz="12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GB">
                <a:latin typeface="Arial" charset="0"/>
              </a:rPr>
              <a:t>The End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9144000" cy="4797151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GB" sz="2000" i="1" dirty="0" smtClean="0">
                <a:solidFill>
                  <a:srgbClr val="656565"/>
                </a:solidFill>
                <a:latin typeface="Arial" charset="0"/>
              </a:rPr>
              <a:t>These slides are accessible from the ‘slides’ link on the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 smtClean="0">
                <a:latin typeface="Arial" charset="0"/>
              </a:rPr>
              <a:t>Introduction </a:t>
            </a:r>
            <a:r>
              <a:rPr lang="en-GB" sz="2000" dirty="0">
                <a:latin typeface="Arial" charset="0"/>
              </a:rPr>
              <a:t>to Social Simulation Course Page</a:t>
            </a:r>
          </a:p>
          <a:p>
            <a:pPr algn="ctr">
              <a:lnSpc>
                <a:spcPct val="90000"/>
              </a:lnSpc>
              <a:buNone/>
            </a:pP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http</a:t>
            </a:r>
            <a:r>
              <a:rPr lang="en-GB" sz="2000" dirty="0">
                <a:solidFill>
                  <a:schemeClr val="bg2"/>
                </a:solidFill>
                <a:latin typeface="Arial" charset="0"/>
              </a:rPr>
              <a:t>://</a:t>
            </a:r>
            <a:r>
              <a:rPr lang="en-GB" sz="2000" dirty="0" err="1">
                <a:solidFill>
                  <a:schemeClr val="accent1"/>
                </a:solidFill>
                <a:latin typeface="Arial" charset="0"/>
              </a:rPr>
              <a:t>sites.google.com</a:t>
            </a:r>
            <a:r>
              <a:rPr lang="en-GB" sz="2000" dirty="0">
                <a:solidFill>
                  <a:schemeClr val="accent1"/>
                </a:solidFill>
                <a:latin typeface="Arial" charset="0"/>
              </a:rPr>
              <a:t>/site/</a:t>
            </a:r>
            <a:r>
              <a:rPr lang="en-GB" sz="2000" dirty="0" err="1" smtClean="0">
                <a:solidFill>
                  <a:schemeClr val="accent1"/>
                </a:solidFill>
                <a:latin typeface="Arial" charset="0"/>
              </a:rPr>
              <a:t>socialsimulationcourse</a:t>
            </a: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endParaRPr lang="en-GB" sz="2000" dirty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None/>
            </a:pPr>
            <a:endParaRPr lang="en-GB" sz="2000" dirty="0" smtClean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 smtClean="0">
                <a:latin typeface="Arial" charset="0"/>
              </a:rPr>
              <a:t>Bruce </a:t>
            </a:r>
            <a:r>
              <a:rPr lang="en-GB" sz="2000" dirty="0">
                <a:latin typeface="Arial" charset="0"/>
              </a:rPr>
              <a:t>Edmonds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http://</a:t>
            </a:r>
            <a:r>
              <a:rPr lang="en-GB" sz="2000" dirty="0" err="1">
                <a:solidFill>
                  <a:schemeClr val="accent1"/>
                </a:solidFill>
                <a:latin typeface="Arial" charset="0"/>
              </a:rPr>
              <a:t>bruce.edmonds.name</a:t>
            </a:r>
            <a:endParaRPr lang="en-GB" sz="2000" dirty="0">
              <a:solidFill>
                <a:schemeClr val="accent1"/>
              </a:solidFill>
              <a:latin typeface="Arial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latin typeface="Arial" charset="0"/>
              </a:rPr>
              <a:t>Centre for Policy Modelling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http://</a:t>
            </a:r>
            <a:r>
              <a:rPr lang="en-GB" sz="2000" dirty="0" err="1">
                <a:solidFill>
                  <a:schemeClr val="accent1"/>
                </a:solidFill>
                <a:latin typeface="Arial" charset="0"/>
              </a:rPr>
              <a:t>cfpm.org</a:t>
            </a:r>
            <a:r>
              <a:rPr lang="en-GB" sz="2000" dirty="0">
                <a:solidFill>
                  <a:schemeClr val="accent1"/>
                </a:solidFill>
                <a:latin typeface="Arial" charset="0"/>
              </a:rPr>
              <a:t>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latin typeface="Arial" charset="0"/>
              </a:rPr>
              <a:t>Manchester Metropolitan Business School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http://</a:t>
            </a:r>
            <a:r>
              <a:rPr lang="en-GB" sz="2000" dirty="0" smtClean="0">
                <a:solidFill>
                  <a:schemeClr val="accent1"/>
                </a:solidFill>
                <a:latin typeface="Arial" charset="0"/>
              </a:rPr>
              <a:t>www.business.mmu.ac.uk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GB" sz="2000" dirty="0">
                <a:latin typeface="Arial" charset="0"/>
              </a:rPr>
              <a:t>NeISS Portal</a:t>
            </a:r>
          </a:p>
          <a:p>
            <a:pPr algn="ctr">
              <a:lnSpc>
                <a:spcPct val="90000"/>
              </a:lnSpc>
              <a:buNone/>
            </a:pPr>
            <a:r>
              <a:rPr lang="en-GB" sz="2000" dirty="0">
                <a:solidFill>
                  <a:schemeClr val="bg2"/>
                </a:solidFill>
                <a:latin typeface="Arial" charset="0"/>
              </a:rPr>
              <a:t>http:/</a:t>
            </a:r>
            <a:r>
              <a:rPr lang="en-GB" sz="2000" dirty="0" smtClean="0">
                <a:solidFill>
                  <a:schemeClr val="bg2"/>
                </a:solidFill>
                <a:latin typeface="Arial" charset="0"/>
              </a:rPr>
              <a:t>/</a:t>
            </a:r>
            <a:r>
              <a:rPr lang="en-GB" sz="2000" dirty="0" err="1" smtClean="0">
                <a:solidFill>
                  <a:schemeClr val="accent1"/>
                </a:solidFill>
                <a:latin typeface="Arial" charset="0"/>
              </a:rPr>
              <a:t>www.neiss.org.uk</a:t>
            </a:r>
            <a:endParaRPr lang="en-GB" sz="2000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Arial" charset="0"/>
              </a:rPr>
              <a:t>What is a </a:t>
            </a:r>
            <a:r>
              <a:rPr lang="en-GB" b="0" i="1">
                <a:solidFill>
                  <a:schemeClr val="accent1"/>
                </a:solidFill>
                <a:latin typeface="Arial" charset="0"/>
              </a:rPr>
              <a:t>formal</a:t>
            </a:r>
            <a:r>
              <a:rPr lang="en-GB" b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en-GB">
                <a:latin typeface="Arial" charset="0"/>
              </a:rPr>
              <a:t>model?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342148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GB" b="1" i="1" dirty="0" smtClean="0">
                <a:solidFill>
                  <a:schemeClr val="accent1"/>
                </a:solidFill>
                <a:ea typeface="+mn-ea"/>
                <a:cs typeface="+mn-cs"/>
              </a:rPr>
              <a:t>Something that (in theory) can be written down precisely, whose content is specified without ambiguity</a:t>
            </a:r>
          </a:p>
          <a:p>
            <a:pPr>
              <a:defRPr/>
            </a:pPr>
            <a:r>
              <a:rPr lang="en-GB" dirty="0" err="1" smtClean="0">
                <a:solidFill>
                  <a:schemeClr val="bg2"/>
                </a:solidFill>
                <a:ea typeface="+mn-ea"/>
                <a:cs typeface="+mn-cs"/>
              </a:rPr>
              <a:t>e.g</a:t>
            </a:r>
            <a:r>
              <a:rPr lang="en-GB" dirty="0" smtClean="0">
                <a:ea typeface="+mn-ea"/>
                <a:cs typeface="+mn-cs"/>
              </a:rPr>
              <a:t>: mathematical/statistical relations, computer programs, sets of legal rules</a:t>
            </a:r>
          </a:p>
          <a:p>
            <a:pPr>
              <a:buFontTx/>
              <a:buNone/>
              <a:defRPr/>
            </a:pPr>
            <a:r>
              <a:rPr lang="en-GB" dirty="0" smtClean="0">
                <a:ea typeface="+mn-ea"/>
                <a:cs typeface="+mn-cs"/>
              </a:rPr>
              <a:t>Can make exact copies of it</a:t>
            </a:r>
          </a:p>
          <a:p>
            <a:pPr>
              <a:buFontTx/>
              <a:buNone/>
              <a:defRPr/>
            </a:pPr>
            <a:r>
              <a:rPr lang="en-GB" dirty="0" smtClean="0">
                <a:ea typeface="+mn-ea"/>
                <a:cs typeface="+mn-cs"/>
              </a:rPr>
              <a:t>Agreed rules for interpreting/using them</a:t>
            </a:r>
          </a:p>
          <a:p>
            <a:pPr>
              <a:buFontTx/>
              <a:buNone/>
              <a:defRPr/>
            </a:pPr>
            <a:r>
              <a:rPr lang="en-GB" dirty="0" smtClean="0">
                <a:ea typeface="+mn-ea"/>
                <a:cs typeface="+mn-cs"/>
              </a:rPr>
              <a:t>Can make </a:t>
            </a:r>
            <a:r>
              <a:rPr lang="en-GB" i="1" dirty="0" smtClean="0">
                <a:solidFill>
                  <a:schemeClr val="accent1"/>
                </a:solidFill>
                <a:ea typeface="+mn-ea"/>
                <a:cs typeface="+mn-cs"/>
              </a:rPr>
              <a:t>certain </a:t>
            </a:r>
            <a:r>
              <a:rPr lang="en-GB" dirty="0" smtClean="0">
                <a:ea typeface="+mn-ea"/>
                <a:cs typeface="+mn-cs"/>
              </a:rPr>
              <a:t>inferences from them</a:t>
            </a:r>
          </a:p>
          <a:p>
            <a:pPr>
              <a:defRPr/>
            </a:pPr>
            <a:r>
              <a:rPr lang="en-GB" i="1" dirty="0" smtClean="0">
                <a:solidFill>
                  <a:schemeClr val="tx2"/>
                </a:solidFill>
                <a:ea typeface="+mn-ea"/>
                <a:cs typeface="+mn-cs"/>
              </a:rPr>
              <a:t>Not</a:t>
            </a:r>
            <a:r>
              <a:rPr lang="en-GB" dirty="0" smtClean="0">
                <a:ea typeface="+mn-ea"/>
                <a:cs typeface="+mn-cs"/>
              </a:rPr>
              <a:t>: an analogy, a memory, a physical thing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 bwMode="auto">
          <a:xfrm>
            <a:off x="0" y="6669088"/>
            <a:ext cx="9144000" cy="1889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rgbClr val="656565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rgbClr val="656565"/>
                </a:solidFill>
              </a:rPr>
              <a:pPr>
                <a:defRPr/>
              </a:pPr>
              <a:t>5</a:t>
            </a:fld>
            <a:endParaRPr lang="en-GB" sz="1200" dirty="0">
              <a:solidFill>
                <a:srgbClr val="6565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18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</a:rPr>
              <a:t>The Model and its Target</a:t>
            </a:r>
            <a:endParaRPr lang="en-GB" dirty="0">
              <a:latin typeface="Arial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4689140"/>
            <a:ext cx="8458200" cy="1692188"/>
          </a:xfrm>
        </p:spPr>
        <p:txBody>
          <a:bodyPr/>
          <a:lstStyle/>
          <a:p>
            <a:r>
              <a:rPr lang="en-US" dirty="0"/>
              <a:t>A formal model is not a model at </a:t>
            </a:r>
            <a:r>
              <a:rPr lang="en-US" dirty="0" smtClean="0"/>
              <a:t>all without this </a:t>
            </a:r>
            <a:r>
              <a:rPr lang="en-US" dirty="0" smtClean="0">
                <a:solidFill>
                  <a:srgbClr val="25A14B"/>
                </a:solidFill>
              </a:rPr>
              <a:t>mapping relation</a:t>
            </a:r>
            <a:r>
              <a:rPr lang="en-US" dirty="0" smtClean="0"/>
              <a:t> telling us the intended meaning of its parts</a:t>
            </a:r>
            <a:endParaRPr lang="en-US" dirty="0"/>
          </a:p>
        </p:txBody>
      </p:sp>
      <p:sp>
        <p:nvSpPr>
          <p:cNvPr id="16401" name="Text Box 6"/>
          <p:cNvSpPr txBox="1">
            <a:spLocks noChangeArrowheads="1"/>
          </p:cNvSpPr>
          <p:nvPr/>
        </p:nvSpPr>
        <p:spPr bwMode="auto">
          <a:xfrm>
            <a:off x="3779912" y="1232756"/>
            <a:ext cx="25908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/>
              <a:t>Object System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932312" y="4052156"/>
            <a:ext cx="2362200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/>
              <a:t>Model</a:t>
            </a: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4243028" y="1757028"/>
            <a:ext cx="36004" cy="2232248"/>
          </a:xfrm>
          <a:prstGeom prst="straightConnector1">
            <a:avLst/>
          </a:prstGeom>
          <a:noFill/>
          <a:ln w="57150" cap="flat" cmpd="dbl" algn="ctr">
            <a:solidFill>
              <a:schemeClr val="accent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999112" y="1757028"/>
            <a:ext cx="36004" cy="2232248"/>
          </a:xfrm>
          <a:prstGeom prst="straightConnector1">
            <a:avLst/>
          </a:prstGeom>
          <a:noFill/>
          <a:ln w="57150" cap="flat" cmpd="dbl" algn="ctr">
            <a:solidFill>
              <a:schemeClr val="accent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755196" y="1757028"/>
            <a:ext cx="36004" cy="2232248"/>
          </a:xfrm>
          <a:prstGeom prst="straightConnector1">
            <a:avLst/>
          </a:prstGeom>
          <a:noFill/>
          <a:ln w="57150" cap="flat" cmpd="dbl" algn="ctr">
            <a:solidFill>
              <a:schemeClr val="accent1"/>
            </a:solidFill>
            <a:prstDash val="solid"/>
            <a:round/>
            <a:headEnd type="arrow" w="lg" len="lg"/>
            <a:tailEnd type="arrow" w="lg" len="lg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074676" y="2117068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1"/>
                </a:solidFill>
              </a:rPr>
              <a:t>The mapping between formal model and what the parts refer to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0" name="Footer Placeholder 5"/>
          <p:cNvSpPr>
            <a:spLocks noGrp="1"/>
          </p:cNvSpPr>
          <p:nvPr>
            <p:ph type="ftr" sz="quarter" idx="10"/>
          </p:nvPr>
        </p:nvSpPr>
        <p:spPr bwMode="auto">
          <a:xfrm>
            <a:off x="0" y="6669088"/>
            <a:ext cx="9144000" cy="1889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rgbClr val="656565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rgbClr val="656565"/>
                </a:solidFill>
              </a:rPr>
              <a:pPr>
                <a:defRPr/>
              </a:pPr>
              <a:t>6</a:t>
            </a:fld>
            <a:endParaRPr lang="en-GB" sz="1200" dirty="0">
              <a:solidFill>
                <a:srgbClr val="6565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6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charset="0"/>
              </a:rPr>
              <a:t>A </a:t>
            </a:r>
            <a:r>
              <a:rPr lang="en-GB" dirty="0" smtClean="0">
                <a:solidFill>
                  <a:schemeClr val="accent1"/>
                </a:solidFill>
                <a:latin typeface="Arial" charset="0"/>
              </a:rPr>
              <a:t>Model</a:t>
            </a:r>
            <a:r>
              <a:rPr lang="en-GB" dirty="0" smtClean="0">
                <a:latin typeface="Arial" charset="0"/>
              </a:rPr>
              <a:t> used for </a:t>
            </a:r>
            <a:r>
              <a:rPr lang="en-GB" dirty="0" smtClean="0">
                <a:solidFill>
                  <a:srgbClr val="2A50BA"/>
                </a:solidFill>
                <a:latin typeface="Arial" charset="0"/>
              </a:rPr>
              <a:t>prediction </a:t>
            </a:r>
            <a:r>
              <a:rPr lang="en-GB" dirty="0" smtClean="0">
                <a:latin typeface="Arial" charset="0"/>
              </a:rPr>
              <a:t>of unknown data</a:t>
            </a:r>
            <a:endParaRPr lang="en-GB" dirty="0">
              <a:latin typeface="Arial" charset="0"/>
            </a:endParaRPr>
          </a:p>
        </p:txBody>
      </p:sp>
      <p:grpSp>
        <p:nvGrpSpPr>
          <p:cNvPr id="16387" name="Group 11"/>
          <p:cNvGrpSpPr>
            <a:grpSpLocks/>
          </p:cNvGrpSpPr>
          <p:nvPr/>
        </p:nvGrpSpPr>
        <p:grpSpPr bwMode="auto">
          <a:xfrm>
            <a:off x="1219200" y="1593103"/>
            <a:ext cx="6705600" cy="698500"/>
            <a:chOff x="672" y="1152"/>
            <a:chExt cx="4224" cy="440"/>
          </a:xfrm>
        </p:grpSpPr>
        <p:sp>
          <p:nvSpPr>
            <p:cNvPr id="16401" name="Text Box 6"/>
            <p:cNvSpPr txBox="1">
              <a:spLocks noChangeArrowheads="1"/>
            </p:cNvSpPr>
            <p:nvPr/>
          </p:nvSpPr>
          <p:spPr bwMode="auto">
            <a:xfrm>
              <a:off x="2016" y="1296"/>
              <a:ext cx="1632" cy="29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dirty="0">
                  <a:solidFill>
                    <a:srgbClr val="990000"/>
                  </a:solidFill>
                </a:rPr>
                <a:t>Object System</a:t>
              </a:r>
            </a:p>
          </p:txBody>
        </p:sp>
        <p:sp>
          <p:nvSpPr>
            <p:cNvPr id="16402" name="Line 7"/>
            <p:cNvSpPr>
              <a:spLocks noChangeShapeType="1"/>
            </p:cNvSpPr>
            <p:nvPr/>
          </p:nvSpPr>
          <p:spPr bwMode="auto">
            <a:xfrm>
              <a:off x="960" y="1440"/>
              <a:ext cx="1056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03" name="Line 8"/>
            <p:cNvSpPr>
              <a:spLocks noChangeShapeType="1"/>
            </p:cNvSpPr>
            <p:nvPr/>
          </p:nvSpPr>
          <p:spPr bwMode="auto">
            <a:xfrm>
              <a:off x="3648" y="1440"/>
              <a:ext cx="1104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04" name="Text Box 9"/>
            <p:cNvSpPr txBox="1">
              <a:spLocks noChangeArrowheads="1"/>
            </p:cNvSpPr>
            <p:nvPr/>
          </p:nvSpPr>
          <p:spPr bwMode="auto">
            <a:xfrm>
              <a:off x="672" y="1152"/>
              <a:ext cx="11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i="1" dirty="0">
                  <a:solidFill>
                    <a:schemeClr val="tx2"/>
                  </a:solidFill>
                </a:rPr>
                <a:t>known</a:t>
              </a:r>
            </a:p>
          </p:txBody>
        </p:sp>
        <p:sp>
          <p:nvSpPr>
            <p:cNvPr id="16405" name="Text Box 10"/>
            <p:cNvSpPr txBox="1">
              <a:spLocks noChangeArrowheads="1"/>
            </p:cNvSpPr>
            <p:nvPr/>
          </p:nvSpPr>
          <p:spPr bwMode="auto">
            <a:xfrm>
              <a:off x="3792" y="1152"/>
              <a:ext cx="11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i="1" dirty="0">
                  <a:solidFill>
                    <a:srgbClr val="990000"/>
                  </a:solidFill>
                </a:rPr>
                <a:t>unknown</a:t>
              </a:r>
            </a:p>
          </p:txBody>
        </p:sp>
      </p:grp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505200" y="4641103"/>
            <a:ext cx="2362200" cy="469900"/>
          </a:xfrm>
          <a:prstGeom prst="rect">
            <a:avLst/>
          </a:prstGeom>
          <a:noFill/>
          <a:ln w="12700">
            <a:solidFill>
              <a:srgbClr val="25A1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25A14B"/>
                </a:solidFill>
              </a:rPr>
              <a:t>Model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57200" y="4869703"/>
            <a:ext cx="3048000" cy="1276350"/>
            <a:chOff x="288" y="3024"/>
            <a:chExt cx="1920" cy="804"/>
          </a:xfrm>
        </p:grpSpPr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1056" y="3024"/>
              <a:ext cx="1152" cy="0"/>
            </a:xfrm>
            <a:prstGeom prst="line">
              <a:avLst/>
            </a:prstGeom>
            <a:noFill/>
            <a:ln w="25400">
              <a:solidFill>
                <a:srgbClr val="25A14B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00" name="Text Box 17"/>
            <p:cNvSpPr txBox="1">
              <a:spLocks noChangeArrowheads="1"/>
            </p:cNvSpPr>
            <p:nvPr/>
          </p:nvSpPr>
          <p:spPr bwMode="auto">
            <a:xfrm>
              <a:off x="288" y="3072"/>
              <a:ext cx="1824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i="1" dirty="0">
                  <a:solidFill>
                    <a:srgbClr val="25A14B"/>
                  </a:solidFill>
                </a:rPr>
                <a:t>input</a:t>
              </a:r>
              <a:br>
                <a:rPr lang="en-GB" i="1" dirty="0">
                  <a:solidFill>
                    <a:srgbClr val="25A14B"/>
                  </a:solidFill>
                </a:rPr>
              </a:br>
              <a:r>
                <a:rPr lang="en-GB" i="1" dirty="0">
                  <a:solidFill>
                    <a:srgbClr val="25A14B"/>
                  </a:solidFill>
                </a:rPr>
                <a:t>(parameters, initial conditions etc.)</a:t>
              </a:r>
            </a:p>
          </p:txBody>
        </p:sp>
      </p:grp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5257800" y="4869706"/>
            <a:ext cx="2895600" cy="906463"/>
            <a:chOff x="3312" y="3024"/>
            <a:chExt cx="1824" cy="571"/>
          </a:xfrm>
        </p:grpSpPr>
        <p:sp>
          <p:nvSpPr>
            <p:cNvPr id="16397" name="Line 16"/>
            <p:cNvSpPr>
              <a:spLocks noChangeShapeType="1"/>
            </p:cNvSpPr>
            <p:nvPr/>
          </p:nvSpPr>
          <p:spPr bwMode="auto">
            <a:xfrm>
              <a:off x="3696" y="3024"/>
              <a:ext cx="1152" cy="0"/>
            </a:xfrm>
            <a:prstGeom prst="line">
              <a:avLst/>
            </a:prstGeom>
            <a:noFill/>
            <a:ln w="25400">
              <a:solidFill>
                <a:srgbClr val="25A14B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398" name="Text Box 18"/>
            <p:cNvSpPr txBox="1">
              <a:spLocks noChangeArrowheads="1"/>
            </p:cNvSpPr>
            <p:nvPr/>
          </p:nvSpPr>
          <p:spPr bwMode="auto">
            <a:xfrm>
              <a:off x="3312" y="3072"/>
              <a:ext cx="182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i="1" dirty="0">
                  <a:solidFill>
                    <a:srgbClr val="25A14B"/>
                  </a:solidFill>
                </a:rPr>
                <a:t>output</a:t>
              </a:r>
              <a:br>
                <a:rPr lang="en-GB" i="1" dirty="0">
                  <a:solidFill>
                    <a:srgbClr val="25A14B"/>
                  </a:solidFill>
                </a:rPr>
              </a:br>
              <a:r>
                <a:rPr lang="en-GB" i="1" dirty="0">
                  <a:solidFill>
                    <a:srgbClr val="25A14B"/>
                  </a:solidFill>
                </a:rPr>
                <a:t>(results)</a:t>
              </a:r>
            </a:p>
          </p:txBody>
        </p:sp>
      </p:grpSp>
      <p:grpSp>
        <p:nvGrpSpPr>
          <p:cNvPr id="15" name="Group 24"/>
          <p:cNvGrpSpPr>
            <a:grpSpLocks/>
          </p:cNvGrpSpPr>
          <p:nvPr/>
        </p:nvGrpSpPr>
        <p:grpSpPr bwMode="auto">
          <a:xfrm>
            <a:off x="533400" y="2050303"/>
            <a:ext cx="2362200" cy="2819400"/>
            <a:chOff x="336" y="1248"/>
            <a:chExt cx="1488" cy="1776"/>
          </a:xfrm>
        </p:grpSpPr>
        <p:sp>
          <p:nvSpPr>
            <p:cNvPr id="16395" name="Line 12"/>
            <p:cNvSpPr>
              <a:spLocks noChangeShapeType="1"/>
            </p:cNvSpPr>
            <p:nvPr/>
          </p:nvSpPr>
          <p:spPr bwMode="auto">
            <a:xfrm>
              <a:off x="1056" y="1248"/>
              <a:ext cx="0" cy="177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396" name="Text Box 22"/>
            <p:cNvSpPr txBox="1">
              <a:spLocks noChangeArrowheads="1"/>
            </p:cNvSpPr>
            <p:nvPr/>
          </p:nvSpPr>
          <p:spPr bwMode="auto">
            <a:xfrm>
              <a:off x="336" y="1776"/>
              <a:ext cx="1488" cy="5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i="1" dirty="0">
                  <a:solidFill>
                    <a:srgbClr val="25A14B"/>
                  </a:solidFill>
                </a:rPr>
                <a:t>encoding</a:t>
              </a:r>
              <a:br>
                <a:rPr lang="en-GB" i="1" dirty="0">
                  <a:solidFill>
                    <a:srgbClr val="25A14B"/>
                  </a:solidFill>
                </a:rPr>
              </a:br>
              <a:r>
                <a:rPr lang="en-GB" i="1" dirty="0">
                  <a:solidFill>
                    <a:srgbClr val="25A14B"/>
                  </a:solidFill>
                </a:rPr>
                <a:t>(measurement)</a:t>
              </a:r>
            </a:p>
          </p:txBody>
        </p:sp>
      </p:grpSp>
      <p:grpSp>
        <p:nvGrpSpPr>
          <p:cNvPr id="18" name="Group 25"/>
          <p:cNvGrpSpPr>
            <a:grpSpLocks/>
          </p:cNvGrpSpPr>
          <p:nvPr/>
        </p:nvGrpSpPr>
        <p:grpSpPr bwMode="auto">
          <a:xfrm>
            <a:off x="6477000" y="2050303"/>
            <a:ext cx="2362200" cy="2819400"/>
            <a:chOff x="4080" y="1248"/>
            <a:chExt cx="1488" cy="1776"/>
          </a:xfrm>
        </p:grpSpPr>
        <p:sp>
          <p:nvSpPr>
            <p:cNvPr id="16393" name="Line 19"/>
            <p:cNvSpPr>
              <a:spLocks noChangeShapeType="1"/>
            </p:cNvSpPr>
            <p:nvPr/>
          </p:nvSpPr>
          <p:spPr bwMode="auto">
            <a:xfrm>
              <a:off x="4848" y="1248"/>
              <a:ext cx="0" cy="1776"/>
            </a:xfrm>
            <a:prstGeom prst="line">
              <a:avLst/>
            </a:prstGeom>
            <a:noFill/>
            <a:ln w="25400">
              <a:solidFill>
                <a:srgbClr val="25A14B"/>
              </a:solidFill>
              <a:prstDash val="dash"/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394" name="Text Box 23"/>
            <p:cNvSpPr txBox="1">
              <a:spLocks noChangeArrowheads="1"/>
            </p:cNvSpPr>
            <p:nvPr/>
          </p:nvSpPr>
          <p:spPr bwMode="auto">
            <a:xfrm>
              <a:off x="4080" y="1824"/>
              <a:ext cx="1488" cy="5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i="1" dirty="0">
                  <a:solidFill>
                    <a:srgbClr val="25A14B"/>
                  </a:solidFill>
                </a:rPr>
                <a:t>decoding</a:t>
              </a:r>
              <a:br>
                <a:rPr lang="en-GB" i="1" dirty="0">
                  <a:solidFill>
                    <a:srgbClr val="25A14B"/>
                  </a:solidFill>
                </a:rPr>
              </a:br>
              <a:r>
                <a:rPr lang="en-GB" i="1" dirty="0">
                  <a:solidFill>
                    <a:srgbClr val="25A14B"/>
                  </a:solidFill>
                </a:rPr>
                <a:t>(interpretation)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455876" y="5370311"/>
            <a:ext cx="2484276" cy="975013"/>
            <a:chOff x="3455876" y="5301208"/>
            <a:chExt cx="2484276" cy="975013"/>
          </a:xfrm>
        </p:grpSpPr>
        <p:cxnSp>
          <p:nvCxnSpPr>
            <p:cNvPr id="3" name="Straight Arrow Connector 2"/>
            <p:cNvCxnSpPr/>
            <p:nvPr/>
          </p:nvCxnSpPr>
          <p:spPr bwMode="auto">
            <a:xfrm>
              <a:off x="3491880" y="5301208"/>
              <a:ext cx="2448272" cy="0"/>
            </a:xfrm>
            <a:prstGeom prst="straightConnector1">
              <a:avLst/>
            </a:prstGeom>
            <a:noFill/>
            <a:ln w="50800" cap="flat" cmpd="sng" algn="ctr">
              <a:solidFill>
                <a:schemeClr val="accent1"/>
              </a:solidFill>
              <a:prstDash val="dash"/>
              <a:round/>
              <a:headEnd type="none" w="lg" len="med"/>
              <a:tailEnd type="arrow" w="lg" len="lg"/>
            </a:ln>
            <a:effectLst/>
          </p:spPr>
        </p:cxn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3455876" y="5445224"/>
              <a:ext cx="2362200" cy="8309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b="1" dirty="0" smtClean="0">
                  <a:solidFill>
                    <a:srgbClr val="25A14B"/>
                  </a:solidFill>
                </a:rPr>
                <a:t>Inference using model</a:t>
              </a:r>
              <a:endParaRPr lang="en-GB" b="1" dirty="0">
                <a:solidFill>
                  <a:srgbClr val="25A14B"/>
                </a:solidFill>
              </a:endParaRPr>
            </a:p>
          </p:txBody>
        </p:sp>
      </p:grpSp>
      <p:sp>
        <p:nvSpPr>
          <p:cNvPr id="28" name="Footer Placeholder 5"/>
          <p:cNvSpPr>
            <a:spLocks noGrp="1"/>
          </p:cNvSpPr>
          <p:nvPr>
            <p:ph type="ftr" sz="quarter" idx="10"/>
          </p:nvPr>
        </p:nvSpPr>
        <p:spPr bwMode="auto">
          <a:xfrm>
            <a:off x="0" y="6669088"/>
            <a:ext cx="9144000" cy="1889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rgbClr val="656565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rgbClr val="656565"/>
                </a:solidFill>
              </a:rPr>
              <a:pPr>
                <a:defRPr/>
              </a:pPr>
              <a:t>7</a:t>
            </a:fld>
            <a:endParaRPr lang="en-GB" sz="1200" dirty="0">
              <a:solidFill>
                <a:srgbClr val="6565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921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Arial" charset="0"/>
              </a:rPr>
              <a:t>A </a:t>
            </a:r>
            <a:r>
              <a:rPr lang="en-GB" dirty="0">
                <a:solidFill>
                  <a:schemeClr val="accent1"/>
                </a:solidFill>
                <a:latin typeface="Arial" charset="0"/>
              </a:rPr>
              <a:t>Model</a:t>
            </a:r>
            <a:r>
              <a:rPr lang="en-GB" dirty="0">
                <a:latin typeface="Arial" charset="0"/>
              </a:rPr>
              <a:t> used for </a:t>
            </a:r>
            <a:r>
              <a:rPr lang="en-GB" dirty="0">
                <a:solidFill>
                  <a:schemeClr val="accent2"/>
                </a:solidFill>
                <a:latin typeface="Arial" charset="0"/>
              </a:rPr>
              <a:t>explanation </a:t>
            </a:r>
            <a:r>
              <a:rPr lang="en-GB" dirty="0">
                <a:solidFill>
                  <a:srgbClr val="990000"/>
                </a:solidFill>
                <a:latin typeface="Arial" charset="0"/>
              </a:rPr>
              <a:t>of known data in terms of mapping</a:t>
            </a:r>
            <a:endParaRPr lang="en-GB" dirty="0">
              <a:latin typeface="Arial" charset="0"/>
            </a:endParaRPr>
          </a:p>
        </p:txBody>
      </p:sp>
      <p:grpSp>
        <p:nvGrpSpPr>
          <p:cNvPr id="16387" name="Group 11"/>
          <p:cNvGrpSpPr>
            <a:grpSpLocks/>
          </p:cNvGrpSpPr>
          <p:nvPr/>
        </p:nvGrpSpPr>
        <p:grpSpPr bwMode="auto">
          <a:xfrm>
            <a:off x="1219200" y="1593103"/>
            <a:ext cx="6705600" cy="698500"/>
            <a:chOff x="672" y="1152"/>
            <a:chExt cx="4224" cy="440"/>
          </a:xfrm>
        </p:grpSpPr>
        <p:sp>
          <p:nvSpPr>
            <p:cNvPr id="16401" name="Text Box 6"/>
            <p:cNvSpPr txBox="1">
              <a:spLocks noChangeArrowheads="1"/>
            </p:cNvSpPr>
            <p:nvPr/>
          </p:nvSpPr>
          <p:spPr bwMode="auto">
            <a:xfrm>
              <a:off x="2016" y="1296"/>
              <a:ext cx="1632" cy="296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dirty="0">
                  <a:solidFill>
                    <a:srgbClr val="990000"/>
                  </a:solidFill>
                </a:rPr>
                <a:t>Object System</a:t>
              </a:r>
            </a:p>
          </p:txBody>
        </p:sp>
        <p:sp>
          <p:nvSpPr>
            <p:cNvPr id="16402" name="Line 7"/>
            <p:cNvSpPr>
              <a:spLocks noChangeShapeType="1"/>
            </p:cNvSpPr>
            <p:nvPr/>
          </p:nvSpPr>
          <p:spPr bwMode="auto">
            <a:xfrm>
              <a:off x="960" y="1440"/>
              <a:ext cx="1056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03" name="Line 8"/>
            <p:cNvSpPr>
              <a:spLocks noChangeShapeType="1"/>
            </p:cNvSpPr>
            <p:nvPr/>
          </p:nvSpPr>
          <p:spPr bwMode="auto">
            <a:xfrm>
              <a:off x="3648" y="1440"/>
              <a:ext cx="1104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04" name="Text Box 9"/>
            <p:cNvSpPr txBox="1">
              <a:spLocks noChangeArrowheads="1"/>
            </p:cNvSpPr>
            <p:nvPr/>
          </p:nvSpPr>
          <p:spPr bwMode="auto">
            <a:xfrm>
              <a:off x="672" y="1152"/>
              <a:ext cx="11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i="1" dirty="0">
                  <a:solidFill>
                    <a:schemeClr val="tx2"/>
                  </a:solidFill>
                </a:rPr>
                <a:t>known</a:t>
              </a:r>
            </a:p>
          </p:txBody>
        </p:sp>
        <p:sp>
          <p:nvSpPr>
            <p:cNvPr id="16405" name="Text Box 10"/>
            <p:cNvSpPr txBox="1">
              <a:spLocks noChangeArrowheads="1"/>
            </p:cNvSpPr>
            <p:nvPr/>
          </p:nvSpPr>
          <p:spPr bwMode="auto">
            <a:xfrm>
              <a:off x="3792" y="1152"/>
              <a:ext cx="11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i="1" dirty="0">
                  <a:solidFill>
                    <a:srgbClr val="990000"/>
                  </a:solidFill>
                </a:rPr>
                <a:t>unknown</a:t>
              </a:r>
            </a:p>
          </p:txBody>
        </p:sp>
      </p:grp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3505200" y="4641103"/>
            <a:ext cx="2362200" cy="469900"/>
          </a:xfrm>
          <a:prstGeom prst="rect">
            <a:avLst/>
          </a:prstGeom>
          <a:noFill/>
          <a:ln w="12700">
            <a:solidFill>
              <a:srgbClr val="25A14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dirty="0">
                <a:solidFill>
                  <a:srgbClr val="25A14B"/>
                </a:solidFill>
              </a:rPr>
              <a:t>Model</a:t>
            </a:r>
          </a:p>
        </p:txBody>
      </p: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457200" y="4869703"/>
            <a:ext cx="3048000" cy="1276350"/>
            <a:chOff x="288" y="3024"/>
            <a:chExt cx="1920" cy="804"/>
          </a:xfrm>
        </p:grpSpPr>
        <p:sp>
          <p:nvSpPr>
            <p:cNvPr id="16399" name="Line 15"/>
            <p:cNvSpPr>
              <a:spLocks noChangeShapeType="1"/>
            </p:cNvSpPr>
            <p:nvPr/>
          </p:nvSpPr>
          <p:spPr bwMode="auto">
            <a:xfrm>
              <a:off x="1056" y="3024"/>
              <a:ext cx="1152" cy="0"/>
            </a:xfrm>
            <a:prstGeom prst="line">
              <a:avLst/>
            </a:prstGeom>
            <a:noFill/>
            <a:ln w="25400">
              <a:solidFill>
                <a:srgbClr val="25A14B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00" name="Text Box 17"/>
            <p:cNvSpPr txBox="1">
              <a:spLocks noChangeArrowheads="1"/>
            </p:cNvSpPr>
            <p:nvPr/>
          </p:nvSpPr>
          <p:spPr bwMode="auto">
            <a:xfrm>
              <a:off x="288" y="3072"/>
              <a:ext cx="1824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i="1" dirty="0">
                  <a:solidFill>
                    <a:srgbClr val="25A14B"/>
                  </a:solidFill>
                </a:rPr>
                <a:t>input</a:t>
              </a:r>
              <a:br>
                <a:rPr lang="en-GB" i="1" dirty="0">
                  <a:solidFill>
                    <a:srgbClr val="25A14B"/>
                  </a:solidFill>
                </a:rPr>
              </a:br>
              <a:r>
                <a:rPr lang="en-GB" i="1" dirty="0">
                  <a:solidFill>
                    <a:srgbClr val="25A14B"/>
                  </a:solidFill>
                </a:rPr>
                <a:t>(parameters, initial conditions etc.)</a:t>
              </a:r>
            </a:p>
          </p:txBody>
        </p:sp>
      </p:grp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5257800" y="4869706"/>
            <a:ext cx="2895600" cy="906463"/>
            <a:chOff x="3312" y="3024"/>
            <a:chExt cx="1824" cy="571"/>
          </a:xfrm>
        </p:grpSpPr>
        <p:sp>
          <p:nvSpPr>
            <p:cNvPr id="16397" name="Line 16"/>
            <p:cNvSpPr>
              <a:spLocks noChangeShapeType="1"/>
            </p:cNvSpPr>
            <p:nvPr/>
          </p:nvSpPr>
          <p:spPr bwMode="auto">
            <a:xfrm>
              <a:off x="3696" y="3024"/>
              <a:ext cx="1152" cy="0"/>
            </a:xfrm>
            <a:prstGeom prst="line">
              <a:avLst/>
            </a:prstGeom>
            <a:noFill/>
            <a:ln w="25400">
              <a:solidFill>
                <a:srgbClr val="25A14B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6398" name="Text Box 18"/>
            <p:cNvSpPr txBox="1">
              <a:spLocks noChangeArrowheads="1"/>
            </p:cNvSpPr>
            <p:nvPr/>
          </p:nvSpPr>
          <p:spPr bwMode="auto">
            <a:xfrm>
              <a:off x="3312" y="3072"/>
              <a:ext cx="182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i="1" dirty="0">
                  <a:solidFill>
                    <a:srgbClr val="25A14B"/>
                  </a:solidFill>
                </a:rPr>
                <a:t>output</a:t>
              </a:r>
              <a:br>
                <a:rPr lang="en-GB" i="1" dirty="0">
                  <a:solidFill>
                    <a:srgbClr val="25A14B"/>
                  </a:solidFill>
                </a:rPr>
              </a:br>
              <a:r>
                <a:rPr lang="en-GB" i="1" dirty="0">
                  <a:solidFill>
                    <a:srgbClr val="25A14B"/>
                  </a:solidFill>
                </a:rPr>
                <a:t>(results)</a:t>
              </a:r>
            </a:p>
          </p:txBody>
        </p:sp>
      </p:grpSp>
      <p:grpSp>
        <p:nvGrpSpPr>
          <p:cNvPr id="15" name="Group 24"/>
          <p:cNvGrpSpPr>
            <a:grpSpLocks/>
          </p:cNvGrpSpPr>
          <p:nvPr/>
        </p:nvGrpSpPr>
        <p:grpSpPr bwMode="auto">
          <a:xfrm>
            <a:off x="533400" y="2050303"/>
            <a:ext cx="2362200" cy="2819400"/>
            <a:chOff x="336" y="1248"/>
            <a:chExt cx="1488" cy="1776"/>
          </a:xfrm>
        </p:grpSpPr>
        <p:sp>
          <p:nvSpPr>
            <p:cNvPr id="16395" name="Line 12"/>
            <p:cNvSpPr>
              <a:spLocks noChangeShapeType="1"/>
            </p:cNvSpPr>
            <p:nvPr/>
          </p:nvSpPr>
          <p:spPr bwMode="auto">
            <a:xfrm>
              <a:off x="1056" y="1248"/>
              <a:ext cx="0" cy="1776"/>
            </a:xfrm>
            <a:prstGeom prst="line">
              <a:avLst/>
            </a:prstGeom>
            <a:noFill/>
            <a:ln w="25400">
              <a:solidFill>
                <a:schemeClr val="accent1"/>
              </a:solidFill>
              <a:prstDash val="dash"/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396" name="Text Box 22"/>
            <p:cNvSpPr txBox="1">
              <a:spLocks noChangeArrowheads="1"/>
            </p:cNvSpPr>
            <p:nvPr/>
          </p:nvSpPr>
          <p:spPr bwMode="auto">
            <a:xfrm>
              <a:off x="336" y="1776"/>
              <a:ext cx="1488" cy="5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i="1" dirty="0">
                  <a:solidFill>
                    <a:srgbClr val="25A14B"/>
                  </a:solidFill>
                </a:rPr>
                <a:t>encoding</a:t>
              </a:r>
              <a:br>
                <a:rPr lang="en-GB" i="1" dirty="0">
                  <a:solidFill>
                    <a:srgbClr val="25A14B"/>
                  </a:solidFill>
                </a:rPr>
              </a:br>
              <a:r>
                <a:rPr lang="en-GB" i="1" dirty="0">
                  <a:solidFill>
                    <a:srgbClr val="25A14B"/>
                  </a:solidFill>
                </a:rPr>
                <a:t>(measurement)</a:t>
              </a:r>
            </a:p>
          </p:txBody>
        </p:sp>
      </p:grpSp>
      <p:grpSp>
        <p:nvGrpSpPr>
          <p:cNvPr id="18" name="Group 25"/>
          <p:cNvGrpSpPr>
            <a:grpSpLocks/>
          </p:cNvGrpSpPr>
          <p:nvPr/>
        </p:nvGrpSpPr>
        <p:grpSpPr bwMode="auto">
          <a:xfrm>
            <a:off x="6477000" y="2050303"/>
            <a:ext cx="2362200" cy="2819400"/>
            <a:chOff x="4080" y="1248"/>
            <a:chExt cx="1488" cy="1776"/>
          </a:xfrm>
        </p:grpSpPr>
        <p:sp>
          <p:nvSpPr>
            <p:cNvPr id="16393" name="Line 19"/>
            <p:cNvSpPr>
              <a:spLocks noChangeShapeType="1"/>
            </p:cNvSpPr>
            <p:nvPr/>
          </p:nvSpPr>
          <p:spPr bwMode="auto">
            <a:xfrm>
              <a:off x="4848" y="1248"/>
              <a:ext cx="0" cy="1776"/>
            </a:xfrm>
            <a:prstGeom prst="line">
              <a:avLst/>
            </a:prstGeom>
            <a:noFill/>
            <a:ln w="25400">
              <a:solidFill>
                <a:srgbClr val="25A14B"/>
              </a:solidFill>
              <a:prstDash val="dash"/>
              <a:round/>
              <a:headEnd type="triangle" w="lg" len="lg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394" name="Text Box 23"/>
            <p:cNvSpPr txBox="1">
              <a:spLocks noChangeArrowheads="1"/>
            </p:cNvSpPr>
            <p:nvPr/>
          </p:nvSpPr>
          <p:spPr bwMode="auto">
            <a:xfrm>
              <a:off x="4080" y="1824"/>
              <a:ext cx="1488" cy="52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i="1" dirty="0">
                  <a:solidFill>
                    <a:srgbClr val="25A14B"/>
                  </a:solidFill>
                </a:rPr>
                <a:t>decoding</a:t>
              </a:r>
              <a:br>
                <a:rPr lang="en-GB" i="1" dirty="0">
                  <a:solidFill>
                    <a:srgbClr val="25A14B"/>
                  </a:solidFill>
                </a:rPr>
              </a:br>
              <a:r>
                <a:rPr lang="en-GB" i="1" dirty="0">
                  <a:solidFill>
                    <a:srgbClr val="25A14B"/>
                  </a:solidFill>
                </a:rPr>
                <a:t>(interpretation)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455876" y="5370311"/>
            <a:ext cx="2484276" cy="975013"/>
            <a:chOff x="3455876" y="5301208"/>
            <a:chExt cx="2484276" cy="975013"/>
          </a:xfrm>
        </p:grpSpPr>
        <p:cxnSp>
          <p:nvCxnSpPr>
            <p:cNvPr id="3" name="Straight Arrow Connector 2"/>
            <p:cNvCxnSpPr/>
            <p:nvPr/>
          </p:nvCxnSpPr>
          <p:spPr bwMode="auto">
            <a:xfrm>
              <a:off x="3491880" y="5301208"/>
              <a:ext cx="2448272" cy="0"/>
            </a:xfrm>
            <a:prstGeom prst="straightConnector1">
              <a:avLst/>
            </a:prstGeom>
            <a:noFill/>
            <a:ln w="50800" cap="flat" cmpd="sng" algn="ctr">
              <a:solidFill>
                <a:schemeClr val="accent1"/>
              </a:solidFill>
              <a:prstDash val="dash"/>
              <a:round/>
              <a:headEnd type="none" w="lg" len="med"/>
              <a:tailEnd type="arrow" w="lg" len="lg"/>
            </a:ln>
            <a:effectLst/>
          </p:spPr>
        </p:cxn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3455876" y="5445224"/>
              <a:ext cx="2362200" cy="8309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GB" b="1" dirty="0" smtClean="0">
                  <a:solidFill>
                    <a:srgbClr val="25A14B"/>
                  </a:solidFill>
                </a:rPr>
                <a:t>Inference using model</a:t>
              </a:r>
              <a:endParaRPr lang="en-GB" b="1" dirty="0">
                <a:solidFill>
                  <a:srgbClr val="25A14B"/>
                </a:solidFill>
              </a:endParaRPr>
            </a:p>
          </p:txBody>
        </p:sp>
      </p:grpSp>
      <p:sp>
        <p:nvSpPr>
          <p:cNvPr id="28" name="Footer Placeholder 5"/>
          <p:cNvSpPr>
            <a:spLocks noGrp="1"/>
          </p:cNvSpPr>
          <p:nvPr>
            <p:ph type="ftr" sz="quarter" idx="10"/>
          </p:nvPr>
        </p:nvSpPr>
        <p:spPr bwMode="auto">
          <a:xfrm>
            <a:off x="0" y="6669088"/>
            <a:ext cx="9144000" cy="188912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GB" sz="1200" dirty="0">
                <a:solidFill>
                  <a:srgbClr val="656565"/>
                </a:solidFill>
              </a:rPr>
              <a:t>An Introduction to SS. By Bruce Edmonds,  ISS Course, 2011, slide </a:t>
            </a:r>
            <a:fld id="{681C1E74-CF97-7643-9B83-7002B6F05D8D}" type="slidenum">
              <a:rPr lang="en-GB" sz="1200">
                <a:solidFill>
                  <a:srgbClr val="656565"/>
                </a:solidFill>
              </a:rPr>
              <a:pPr>
                <a:defRPr/>
              </a:pPr>
              <a:t>8</a:t>
            </a:fld>
            <a:endParaRPr lang="en-GB" sz="1200" dirty="0">
              <a:solidFill>
                <a:srgbClr val="656565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635896" y="2420888"/>
            <a:ext cx="2088232" cy="2016224"/>
            <a:chOff x="3635896" y="2420888"/>
            <a:chExt cx="2088232" cy="2016224"/>
          </a:xfrm>
        </p:grpSpPr>
        <p:sp>
          <p:nvSpPr>
            <p:cNvPr id="4" name="Arc 3"/>
            <p:cNvSpPr/>
            <p:nvPr/>
          </p:nvSpPr>
          <p:spPr bwMode="auto">
            <a:xfrm rot="3627184">
              <a:off x="3671900" y="2384884"/>
              <a:ext cx="2016224" cy="2088232"/>
            </a:xfrm>
            <a:prstGeom prst="arc">
              <a:avLst>
                <a:gd name="adj1" fmla="val 16200000"/>
                <a:gd name="adj2" fmla="val 9156905"/>
              </a:avLst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lg" len="med"/>
              <a:tailEnd type="arrow" w="lg" len="lg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79912" y="2851772"/>
              <a:ext cx="180020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/>
                <a:t>Explanation is the outcomes in terms of the process and initial state</a:t>
              </a:r>
              <a:endParaRPr lang="en-US" sz="1800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7335311" y="4653136"/>
            <a:ext cx="1800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Model is adjusted until the outcomes map to the results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238234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Whole Modelling Chain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both prediction and explanation…</a:t>
            </a:r>
          </a:p>
          <a:p>
            <a:r>
              <a:rPr lang="en-US" dirty="0" smtClean="0"/>
              <a:t>to get anything useful out…</a:t>
            </a:r>
          </a:p>
          <a:p>
            <a:r>
              <a:rPr lang="en-US" dirty="0" smtClean="0"/>
              <a:t>One has to traverse the whole </a:t>
            </a:r>
            <a:r>
              <a:rPr lang="en-US" dirty="0" err="1" smtClean="0"/>
              <a:t>modelling</a:t>
            </a:r>
            <a:r>
              <a:rPr lang="en-US" dirty="0" smtClean="0"/>
              <a:t> chain, three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From target system to model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chemeClr val="accent1"/>
                </a:solidFill>
              </a:rPr>
              <a:t>I</a:t>
            </a:r>
            <a:r>
              <a:rPr lang="en-US" dirty="0" smtClean="0">
                <a:solidFill>
                  <a:schemeClr val="accent1"/>
                </a:solidFill>
              </a:rPr>
              <a:t>nference using the model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</a:rPr>
              <a:t>From model back to target system</a:t>
            </a:r>
          </a:p>
          <a:p>
            <a:r>
              <a:rPr lang="en-US" dirty="0" smtClean="0"/>
              <a:t>The “</a:t>
            </a:r>
            <a:r>
              <a:rPr lang="en-US" dirty="0" err="1" smtClean="0"/>
              <a:t>usefullness</a:t>
            </a:r>
            <a:r>
              <a:rPr lang="en-US" dirty="0" smtClean="0"/>
              <a:t>” of the model, roughly speaking, comes from the strength of the whole chain</a:t>
            </a:r>
          </a:p>
          <a:p>
            <a:r>
              <a:rPr lang="en-US" dirty="0" smtClean="0"/>
              <a:t>If one strengths one part only to critically weaken another part this does not help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An Introduction to SS. By Bruce Edmonds,  ISS Course, 2011, slide </a:t>
            </a:r>
            <a:fld id="{681C1E74-CF97-7643-9B83-7002B6F05D8D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3509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cpm">
  <a:themeElements>
    <a:clrScheme name="">
      <a:dk1>
        <a:srgbClr val="000000"/>
      </a:dk1>
      <a:lt1>
        <a:srgbClr val="FFFFFF"/>
      </a:lt1>
      <a:dk2>
        <a:srgbClr val="990000"/>
      </a:dk2>
      <a:lt2>
        <a:srgbClr val="656565"/>
      </a:lt2>
      <a:accent1>
        <a:srgbClr val="25A14B"/>
      </a:accent1>
      <a:accent2>
        <a:srgbClr val="2A50BA"/>
      </a:accent2>
      <a:accent3>
        <a:srgbClr val="FFFFFF"/>
      </a:accent3>
      <a:accent4>
        <a:srgbClr val="000000"/>
      </a:accent4>
      <a:accent5>
        <a:srgbClr val="ACCDB1"/>
      </a:accent5>
      <a:accent6>
        <a:srgbClr val="2548A8"/>
      </a:accent6>
      <a:hlink>
        <a:srgbClr val="912BC9"/>
      </a:hlink>
      <a:folHlink>
        <a:srgbClr val="B2B2B2"/>
      </a:folHlink>
    </a:clrScheme>
    <a:fontScheme name="becp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  <a:prstDash val="dash"/>
        </a:ln>
      </a:spPr>
      <a:bodyPr rtlCol="0" anchor="ctr"/>
      <a:lstStyle>
        <a:defPPr algn="ctr">
          <a:defRPr/>
        </a:defPPr>
      </a:lstStyle>
    </a:spDef>
    <a:ln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lg" len="med"/>
          <a:tailEnd type="none" w="lg" len="med"/>
        </a:ln>
        <a:effectLst/>
      </a:spPr>
      <a:bodyPr/>
      <a:lstStyle/>
    </a:lnDef>
  </a:objectDefaults>
  <a:extraClrSchemeLst>
    <a:extraClrScheme>
      <a:clrScheme name="becp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p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D:\Users\Bruce\papers\templates\becpm.pot</Template>
  <TotalTime>15670</TotalTime>
  <Words>2894</Words>
  <Application>Microsoft Office PowerPoint</Application>
  <PresentationFormat>On-screen Show (4:3)</PresentationFormat>
  <Paragraphs>386</Paragraphs>
  <Slides>46</Slides>
  <Notes>46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becpm</vt:lpstr>
      <vt:lpstr>Microsoft Word Picture</vt:lpstr>
      <vt:lpstr>Social Simulation  – an introduction</vt:lpstr>
      <vt:lpstr>About Modelling</vt:lpstr>
      <vt:lpstr>What is a model?</vt:lpstr>
      <vt:lpstr>A simple consequence of this…</vt:lpstr>
      <vt:lpstr>What is a formal model?</vt:lpstr>
      <vt:lpstr>The Model and its Target</vt:lpstr>
      <vt:lpstr>A Model used for prediction of unknown data</vt:lpstr>
      <vt:lpstr>A Model used for explanation of known data in terms of mapping</vt:lpstr>
      <vt:lpstr>The Whole Modelling Chain</vt:lpstr>
      <vt:lpstr>Modelling Purposes</vt:lpstr>
      <vt:lpstr>The Modelling Context</vt:lpstr>
      <vt:lpstr>Analytic formal models</vt:lpstr>
      <vt:lpstr>Equation-based or statistical modelling</vt:lpstr>
      <vt:lpstr>Computational models</vt:lpstr>
      <vt:lpstr>Origins of Social Simulation</vt:lpstr>
      <vt:lpstr>Two Different Directions</vt:lpstr>
      <vt:lpstr>Other kinds of social simulation model</vt:lpstr>
      <vt:lpstr>A little bit about Microsimulation</vt:lpstr>
      <vt:lpstr>About Microsimulation</vt:lpstr>
      <vt:lpstr>Microsimulation</vt:lpstr>
      <vt:lpstr>Example 1: General Election Forecasting</vt:lpstr>
      <vt:lpstr>Example 1: General Election Forecasting</vt:lpstr>
      <vt:lpstr>Pros and Cons of Microsimulation</vt:lpstr>
      <vt:lpstr>Much more about Agent-Based Social Simulation</vt:lpstr>
      <vt:lpstr>Some Key Historical Figures</vt:lpstr>
      <vt:lpstr>Individual-based simulation</vt:lpstr>
      <vt:lpstr>Micro-Macro Relationships</vt:lpstr>
      <vt:lpstr>Characteristics of agent-based modelling</vt:lpstr>
      <vt:lpstr>What happens in ABSS</vt:lpstr>
      <vt:lpstr>Example 2: Schelling’s Segregation Model</vt:lpstr>
      <vt:lpstr>Simple, Conceptual Simulations Such as Schelling’s</vt:lpstr>
      <vt:lpstr>Modelling a concept of something</vt:lpstr>
      <vt:lpstr>Some Criteria for Judging a Model</vt:lpstr>
      <vt:lpstr>Some modelling trade-offs</vt:lpstr>
      <vt:lpstr>Example 3: A model of social influence and water demand </vt:lpstr>
      <vt:lpstr>Type, context, purpose</vt:lpstr>
      <vt:lpstr>Simulation structure</vt:lpstr>
      <vt:lpstr>Some of the household influence structure</vt:lpstr>
      <vt:lpstr>Example results</vt:lpstr>
      <vt:lpstr>Conclusions from Water Demand Example</vt:lpstr>
      <vt:lpstr>What ABSS Can Do</vt:lpstr>
      <vt:lpstr>Conclusion</vt:lpstr>
      <vt:lpstr>The in vitro and in vivo analogy</vt:lpstr>
      <vt:lpstr>Discursive vs Simulation Approaches</vt:lpstr>
      <vt:lpstr>Analytic vs Simulation Approaches</vt:lpstr>
      <vt:lpstr>The End</vt:lpstr>
    </vt:vector>
  </TitlesOfParts>
  <Company>MMU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the Value of Prediction in an Artificial Stock Market</dc:title>
  <dc:creator>Bruce Emdonds</dc:creator>
  <cp:lastModifiedBy>Centre for Policy Modelling</cp:lastModifiedBy>
  <cp:revision>251</cp:revision>
  <dcterms:created xsi:type="dcterms:W3CDTF">2002-08-05T14:16:21Z</dcterms:created>
  <dcterms:modified xsi:type="dcterms:W3CDTF">2012-04-13T12:29:30Z</dcterms:modified>
</cp:coreProperties>
</file>