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8"/>
  </p:notesMasterIdLst>
  <p:handoutMasterIdLst>
    <p:handoutMasterId r:id="rId39"/>
  </p:handoutMasterIdLst>
  <p:sldIdLst>
    <p:sldId id="470" r:id="rId2"/>
    <p:sldId id="471" r:id="rId3"/>
    <p:sldId id="472" r:id="rId4"/>
    <p:sldId id="473" r:id="rId5"/>
    <p:sldId id="474" r:id="rId6"/>
    <p:sldId id="475" r:id="rId7"/>
    <p:sldId id="476" r:id="rId8"/>
    <p:sldId id="477" r:id="rId9"/>
    <p:sldId id="478" r:id="rId10"/>
    <p:sldId id="479" r:id="rId11"/>
    <p:sldId id="480" r:id="rId12"/>
    <p:sldId id="481" r:id="rId13"/>
    <p:sldId id="482" r:id="rId14"/>
    <p:sldId id="483" r:id="rId15"/>
    <p:sldId id="484" r:id="rId16"/>
    <p:sldId id="485" r:id="rId17"/>
    <p:sldId id="486" r:id="rId18"/>
    <p:sldId id="487" r:id="rId19"/>
    <p:sldId id="488" r:id="rId20"/>
    <p:sldId id="489" r:id="rId21"/>
    <p:sldId id="490" r:id="rId22"/>
    <p:sldId id="491" r:id="rId23"/>
    <p:sldId id="492" r:id="rId24"/>
    <p:sldId id="493" r:id="rId25"/>
    <p:sldId id="494" r:id="rId26"/>
    <p:sldId id="495" r:id="rId27"/>
    <p:sldId id="496" r:id="rId28"/>
    <p:sldId id="498" r:id="rId29"/>
    <p:sldId id="500" r:id="rId30"/>
    <p:sldId id="501" r:id="rId31"/>
    <p:sldId id="502" r:id="rId32"/>
    <p:sldId id="503" r:id="rId33"/>
    <p:sldId id="504" r:id="rId34"/>
    <p:sldId id="505" r:id="rId35"/>
    <p:sldId id="506" r:id="rId36"/>
    <p:sldId id="507" r:id="rId37"/>
  </p:sldIdLst>
  <p:sldSz cx="9144000" cy="6858000" type="screen4x3"/>
  <p:notesSz cx="6797675" cy="9928225"/>
  <p:defaultTextStyle>
    <a:defPPr>
      <a:defRPr lang="en-GB"/>
    </a:defPPr>
    <a:lvl1pPr algn="l" rtl="0" fontAlgn="base">
      <a:spcBef>
        <a:spcPct val="20000"/>
      </a:spcBef>
      <a:spcAft>
        <a:spcPct val="0"/>
      </a:spcAft>
      <a:defRPr sz="2000" kern="1200">
        <a:solidFill>
          <a:schemeClr val="tx1"/>
        </a:solidFill>
        <a:latin typeface="Arial" charset="0"/>
        <a:ea typeface="+mn-ea"/>
        <a:cs typeface="+mn-cs"/>
      </a:defRPr>
    </a:lvl1pPr>
    <a:lvl2pPr marL="457200" algn="l" rtl="0" fontAlgn="base">
      <a:spcBef>
        <a:spcPct val="20000"/>
      </a:spcBef>
      <a:spcAft>
        <a:spcPct val="0"/>
      </a:spcAft>
      <a:defRPr sz="2000" kern="1200">
        <a:solidFill>
          <a:schemeClr val="tx1"/>
        </a:solidFill>
        <a:latin typeface="Arial" charset="0"/>
        <a:ea typeface="+mn-ea"/>
        <a:cs typeface="+mn-cs"/>
      </a:defRPr>
    </a:lvl2pPr>
    <a:lvl3pPr marL="914400" algn="l" rtl="0" fontAlgn="base">
      <a:spcBef>
        <a:spcPct val="20000"/>
      </a:spcBef>
      <a:spcAft>
        <a:spcPct val="0"/>
      </a:spcAft>
      <a:defRPr sz="2000" kern="1200">
        <a:solidFill>
          <a:schemeClr val="tx1"/>
        </a:solidFill>
        <a:latin typeface="Arial" charset="0"/>
        <a:ea typeface="+mn-ea"/>
        <a:cs typeface="+mn-cs"/>
      </a:defRPr>
    </a:lvl3pPr>
    <a:lvl4pPr marL="1371600" algn="l" rtl="0" fontAlgn="base">
      <a:spcBef>
        <a:spcPct val="20000"/>
      </a:spcBef>
      <a:spcAft>
        <a:spcPct val="0"/>
      </a:spcAft>
      <a:defRPr sz="2000" kern="1200">
        <a:solidFill>
          <a:schemeClr val="tx1"/>
        </a:solidFill>
        <a:latin typeface="Arial" charset="0"/>
        <a:ea typeface="+mn-ea"/>
        <a:cs typeface="+mn-cs"/>
      </a:defRPr>
    </a:lvl4pPr>
    <a:lvl5pPr marL="1828800" algn="l" rtl="0" fontAlgn="base">
      <a:spcBef>
        <a:spcPct val="2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4BD"/>
    <a:srgbClr val="FFFF00"/>
    <a:srgbClr val="FF0066"/>
    <a:srgbClr val="FFFFFF"/>
    <a:srgbClr val="F2E9D5"/>
    <a:srgbClr val="B0001A"/>
    <a:srgbClr val="003626"/>
    <a:srgbClr val="004832"/>
    <a:srgbClr val="00473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12" autoAdjust="0"/>
    <p:restoredTop sz="91768" autoAdjust="0"/>
  </p:normalViewPr>
  <p:slideViewPr>
    <p:cSldViewPr snapToObjects="1">
      <p:cViewPr varScale="1">
        <p:scale>
          <a:sx n="72" d="100"/>
          <a:sy n="72" d="100"/>
        </p:scale>
        <p:origin x="-1266" y="-102"/>
      </p:cViewPr>
      <p:guideLst>
        <p:guide orient="horz" pos="845"/>
        <p:guide orient="horz" pos="2364"/>
        <p:guide orient="horz" pos="51"/>
        <p:guide orient="horz" pos="1049"/>
        <p:guide orient="horz" pos="4269"/>
        <p:guide orient="horz" pos="3793"/>
        <p:guide orient="horz" pos="686"/>
        <p:guide orient="horz" pos="2478"/>
        <p:guide pos="2925"/>
        <p:guide pos="2835"/>
        <p:guide pos="228"/>
        <p:guide pos="50"/>
        <p:guide pos="5532"/>
        <p:guide pos="5709"/>
        <p:guide pos="45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defRPr>
            </a:lvl1pPr>
          </a:lstStyle>
          <a:p>
            <a:pPr>
              <a:defRPr/>
            </a:pPr>
            <a:endParaRPr lang="en-GB"/>
          </a:p>
        </p:txBody>
      </p:sp>
      <p:sp>
        <p:nvSpPr>
          <p:cNvPr id="1351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defRPr>
            </a:lvl1pPr>
          </a:lstStyle>
          <a:p>
            <a:pPr>
              <a:defRPr/>
            </a:pPr>
            <a:endParaRPr lang="en-GB"/>
          </a:p>
        </p:txBody>
      </p:sp>
      <p:sp>
        <p:nvSpPr>
          <p:cNvPr id="13517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defRPr>
            </a:lvl1pPr>
          </a:lstStyle>
          <a:p>
            <a:pPr>
              <a:defRPr/>
            </a:pPr>
            <a:endParaRPr lang="en-GB"/>
          </a:p>
        </p:txBody>
      </p:sp>
      <p:sp>
        <p:nvSpPr>
          <p:cNvPr id="135173"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charset="0"/>
              </a:defRPr>
            </a:lvl1pPr>
          </a:lstStyle>
          <a:p>
            <a:pPr>
              <a:defRPr/>
            </a:pPr>
            <a:fld id="{79DA7022-21FD-42D8-81A5-B4D3FC8E7BC5}"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charset="0"/>
              </a:defRPr>
            </a:lvl1pPr>
          </a:lstStyle>
          <a:p>
            <a:pPr>
              <a:defRPr/>
            </a:pPr>
            <a:endParaRPr lang="en-GB"/>
          </a:p>
        </p:txBody>
      </p:sp>
      <p:sp>
        <p:nvSpPr>
          <p:cNvPr id="1372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charset="0"/>
              </a:defRPr>
            </a:lvl1pPr>
          </a:lstStyle>
          <a:p>
            <a:pPr>
              <a:defRPr/>
            </a:pPr>
            <a:endParaRPr lang="en-GB"/>
          </a:p>
        </p:txBody>
      </p:sp>
      <p:sp>
        <p:nvSpPr>
          <p:cNvPr id="2048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3722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722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charset="0"/>
              </a:defRPr>
            </a:lvl1pPr>
          </a:lstStyle>
          <a:p>
            <a:pPr>
              <a:defRPr/>
            </a:pPr>
            <a:endParaRPr lang="en-GB"/>
          </a:p>
        </p:txBody>
      </p:sp>
      <p:sp>
        <p:nvSpPr>
          <p:cNvPr id="13722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charset="0"/>
              </a:defRPr>
            </a:lvl1pPr>
          </a:lstStyle>
          <a:p>
            <a:pPr>
              <a:defRPr/>
            </a:pPr>
            <a:fld id="{1B64B304-2D18-497D-A1C3-58EF3BD92B22}"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ltGray">
          <a:xfrm>
            <a:off x="76200" y="76200"/>
            <a:ext cx="8991600" cy="6705600"/>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5" name="Picture 11" descr="LeedsUniWhite"/>
          <p:cNvPicPr>
            <a:picLocks noChangeAspect="1" noChangeArrowheads="1"/>
          </p:cNvPicPr>
          <p:nvPr userDrawn="1"/>
        </p:nvPicPr>
        <p:blipFill>
          <a:blip r:embed="rId2" cstate="print"/>
          <a:srcRect/>
          <a:stretch>
            <a:fillRect/>
          </a:stretch>
        </p:blipFill>
        <p:spPr bwMode="auto">
          <a:xfrm>
            <a:off x="6511925" y="441325"/>
            <a:ext cx="2274888" cy="647700"/>
          </a:xfrm>
          <a:prstGeom prst="rect">
            <a:avLst/>
          </a:prstGeom>
          <a:noFill/>
          <a:ln w="9525">
            <a:noFill/>
            <a:miter lim="800000"/>
            <a:headEnd/>
            <a:tailEnd/>
          </a:ln>
        </p:spPr>
      </p:pic>
      <p:sp>
        <p:nvSpPr>
          <p:cNvPr id="6" name="Line 9"/>
          <p:cNvSpPr>
            <a:spLocks noChangeShapeType="1"/>
          </p:cNvSpPr>
          <p:nvPr/>
        </p:nvSpPr>
        <p:spPr bwMode="white">
          <a:xfrm>
            <a:off x="201613" y="1341438"/>
            <a:ext cx="8713787" cy="0"/>
          </a:xfrm>
          <a:prstGeom prst="line">
            <a:avLst/>
          </a:prstGeom>
          <a:noFill/>
          <a:ln w="9525">
            <a:solidFill>
              <a:schemeClr val="bg1"/>
            </a:solidFill>
            <a:round/>
            <a:headEnd/>
            <a:tailEnd/>
          </a:ln>
          <a:effectLst/>
        </p:spPr>
        <p:txBody>
          <a:bodyPr wrap="none" anchor="ctr"/>
          <a:lstStyle/>
          <a:p>
            <a:pPr>
              <a:defRPr/>
            </a:pPr>
            <a:endParaRPr lang="en-GB"/>
          </a:p>
        </p:txBody>
      </p:sp>
      <p:sp>
        <p:nvSpPr>
          <p:cNvPr id="7" name="Text Box 10"/>
          <p:cNvSpPr txBox="1">
            <a:spLocks noChangeArrowheads="1"/>
          </p:cNvSpPr>
          <p:nvPr/>
        </p:nvSpPr>
        <p:spPr bwMode="ltGray">
          <a:xfrm>
            <a:off x="355600" y="420688"/>
            <a:ext cx="4876800" cy="738187"/>
          </a:xfrm>
          <a:prstGeom prst="rect">
            <a:avLst/>
          </a:prstGeom>
          <a:noFill/>
          <a:ln w="9525">
            <a:noFill/>
            <a:miter lim="800000"/>
            <a:headEnd/>
            <a:tailEnd/>
          </a:ln>
          <a:effectLst/>
        </p:spPr>
        <p:txBody>
          <a:bodyPr lIns="0" tIns="0" rIns="0" bIns="36000" anchor="b"/>
          <a:lstStyle/>
          <a:p>
            <a:pPr eaLnBrk="0" hangingPunct="0">
              <a:spcBef>
                <a:spcPct val="0"/>
              </a:spcBef>
              <a:defRPr/>
            </a:pPr>
            <a:r>
              <a:rPr lang="en-GB" sz="2800" dirty="0">
                <a:solidFill>
                  <a:schemeClr val="bg1"/>
                </a:solidFill>
              </a:rPr>
              <a:t>School of Geography</a:t>
            </a:r>
          </a:p>
          <a:p>
            <a:pPr eaLnBrk="0" hangingPunct="0">
              <a:spcBef>
                <a:spcPct val="0"/>
              </a:spcBef>
              <a:defRPr/>
            </a:pPr>
            <a:r>
              <a:rPr lang="en-GB" sz="1400" dirty="0" smtClean="0">
                <a:solidFill>
                  <a:schemeClr val="bg1"/>
                </a:solidFill>
              </a:rPr>
              <a:t>FACULTY</a:t>
            </a:r>
            <a:r>
              <a:rPr lang="en-GB" sz="1400" baseline="0" dirty="0" smtClean="0">
                <a:solidFill>
                  <a:schemeClr val="bg1"/>
                </a:solidFill>
              </a:rPr>
              <a:t> OF ENVIRONMENT</a:t>
            </a:r>
            <a:endParaRPr lang="en-GB" sz="1400" dirty="0">
              <a:solidFill>
                <a:schemeClr val="bg1"/>
              </a:solidFill>
            </a:endParaRPr>
          </a:p>
        </p:txBody>
      </p:sp>
      <p:sp>
        <p:nvSpPr>
          <p:cNvPr id="43011" name="Rectangle 3"/>
          <p:cNvSpPr>
            <a:spLocks noGrp="1" noChangeArrowheads="1"/>
          </p:cNvSpPr>
          <p:nvPr>
            <p:ph type="ctrTitle"/>
          </p:nvPr>
        </p:nvSpPr>
        <p:spPr>
          <a:xfrm>
            <a:off x="349250" y="2565400"/>
            <a:ext cx="7772400" cy="549275"/>
          </a:xfrm>
        </p:spPr>
        <p:txBody>
          <a:bodyPr anchor="t">
            <a:spAutoFit/>
          </a:bodyPr>
          <a:lstStyle>
            <a:lvl1pPr>
              <a:defRPr sz="3600">
                <a:solidFill>
                  <a:schemeClr val="bg1"/>
                </a:solidFill>
              </a:defRPr>
            </a:lvl1pPr>
          </a:lstStyle>
          <a:p>
            <a:r>
              <a:rPr lang="en-GB"/>
              <a:t>Click to edit Master title style</a:t>
            </a:r>
          </a:p>
        </p:txBody>
      </p:sp>
      <p:sp>
        <p:nvSpPr>
          <p:cNvPr id="43012" name="Rectangle 4"/>
          <p:cNvSpPr>
            <a:spLocks noGrp="1" noChangeArrowheads="1"/>
          </p:cNvSpPr>
          <p:nvPr>
            <p:ph type="subTitle" idx="1"/>
          </p:nvPr>
        </p:nvSpPr>
        <p:spPr bwMode="ltGray">
          <a:xfrm>
            <a:off x="352425" y="3990975"/>
            <a:ext cx="5394325" cy="519113"/>
          </a:xfrm>
        </p:spPr>
        <p:txBody>
          <a:bodyPr/>
          <a:lstStyle>
            <a:lvl1pPr>
              <a:defRPr sz="2000">
                <a:solidFill>
                  <a:schemeClr val="bg1"/>
                </a:solidFill>
              </a:defRPr>
            </a:lvl1pPr>
          </a:lstStyle>
          <a:p>
            <a:r>
              <a:rPr lang="en-GB"/>
              <a:t>Click to edit Master subtitle style</a:t>
            </a:r>
          </a:p>
        </p:txBody>
      </p:sp>
      <p:sp>
        <p:nvSpPr>
          <p:cNvPr id="8" name="Rectangle 5"/>
          <p:cNvSpPr>
            <a:spLocks noGrp="1" noChangeArrowheads="1"/>
          </p:cNvSpPr>
          <p:nvPr>
            <p:ph type="dt" sz="half" idx="10"/>
          </p:nvPr>
        </p:nvSpPr>
        <p:spPr>
          <a:xfrm>
            <a:off x="457200" y="6927850"/>
            <a:ext cx="2133600" cy="476250"/>
          </a:xfrm>
        </p:spPr>
        <p:txBody>
          <a:bodyPr/>
          <a:lstStyle>
            <a:lvl1pPr>
              <a:defRPr/>
            </a:lvl1pPr>
          </a:lstStyle>
          <a:p>
            <a:pPr>
              <a:defRPr/>
            </a:pPr>
            <a:endParaRPr lang="en-GB"/>
          </a:p>
        </p:txBody>
      </p:sp>
      <p:sp>
        <p:nvSpPr>
          <p:cNvPr id="9" name="Rectangle 6"/>
          <p:cNvSpPr>
            <a:spLocks noGrp="1" noChangeArrowheads="1"/>
          </p:cNvSpPr>
          <p:nvPr>
            <p:ph type="ftr" sz="quarter" idx="11"/>
          </p:nvPr>
        </p:nvSpPr>
        <p:spPr>
          <a:xfrm>
            <a:off x="3124200" y="6927850"/>
            <a:ext cx="2895600" cy="476250"/>
          </a:xfrm>
        </p:spPr>
        <p:txBody>
          <a:bodyPr/>
          <a:lstStyle>
            <a:lvl1pPr>
              <a:defRPr/>
            </a:lvl1pPr>
          </a:lstStyle>
          <a:p>
            <a:pPr>
              <a:defRPr/>
            </a:pPr>
            <a:endParaRPr lang="en-GB"/>
          </a:p>
        </p:txBody>
      </p:sp>
      <p:sp>
        <p:nvSpPr>
          <p:cNvPr id="10" name="Rectangle 7"/>
          <p:cNvSpPr>
            <a:spLocks noGrp="1" noChangeArrowheads="1"/>
          </p:cNvSpPr>
          <p:nvPr>
            <p:ph type="sldNum" sz="quarter" idx="12"/>
          </p:nvPr>
        </p:nvSpPr>
        <p:spPr>
          <a:xfrm>
            <a:off x="6553200" y="6927850"/>
            <a:ext cx="2133600" cy="476250"/>
          </a:xfrm>
        </p:spPr>
        <p:txBody>
          <a:bodyPr/>
          <a:lstStyle>
            <a:lvl1pPr>
              <a:defRPr/>
            </a:lvl1pPr>
          </a:lstStyle>
          <a:p>
            <a:pPr>
              <a:defRPr/>
            </a:pPr>
            <a:fld id="{22E15CED-3F68-4F52-A806-F6DAD513B60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DA3722B3-FE0B-4DB0-AF31-4CD7AB65F4DC}"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422275"/>
            <a:ext cx="2106612" cy="55927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5600" y="422275"/>
            <a:ext cx="6170613"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6D0E9635-C777-4C0C-9C06-63F083AE3191}"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6613" y="1665288"/>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6613" y="3916363"/>
            <a:ext cx="4138612" cy="209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endParaRPr lang="en-GB"/>
          </a:p>
        </p:txBody>
      </p:sp>
      <p:sp>
        <p:nvSpPr>
          <p:cNvPr id="7" name="Rectangle 6"/>
          <p:cNvSpPr>
            <a:spLocks noGrp="1" noChangeArrowheads="1"/>
          </p:cNvSpPr>
          <p:nvPr>
            <p:ph type="ftr" sz="quarter" idx="11"/>
          </p:nvPr>
        </p:nvSpPr>
        <p:spPr>
          <a:ln/>
        </p:spPr>
        <p:txBody>
          <a:bodyPr/>
          <a:lstStyle>
            <a:lvl1pPr>
              <a:defRPr/>
            </a:lvl1pPr>
          </a:lstStyle>
          <a:p>
            <a:pPr>
              <a:defRPr/>
            </a:pPr>
            <a:endParaRPr lang="en-GB"/>
          </a:p>
        </p:txBody>
      </p:sp>
      <p:sp>
        <p:nvSpPr>
          <p:cNvPr id="8" name="Rectangle 7"/>
          <p:cNvSpPr>
            <a:spLocks noGrp="1" noChangeArrowheads="1"/>
          </p:cNvSpPr>
          <p:nvPr>
            <p:ph type="sldNum" sz="quarter" idx="12"/>
          </p:nvPr>
        </p:nvSpPr>
        <p:spPr>
          <a:ln/>
        </p:spPr>
        <p:txBody>
          <a:bodyPr/>
          <a:lstStyle>
            <a:lvl1pPr>
              <a:defRPr/>
            </a:lvl1pPr>
          </a:lstStyle>
          <a:p>
            <a:pPr>
              <a:defRPr/>
            </a:pPr>
            <a:fld id="{972B2892-87A3-455A-8053-E30E4EB2CE3E}"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55600" y="1665288"/>
            <a:ext cx="4138613" cy="4349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6613" y="1665288"/>
            <a:ext cx="4138612" cy="4349750"/>
          </a:xfrm>
        </p:spPr>
        <p:txBody>
          <a:bodyPr/>
          <a:lstStyle/>
          <a:p>
            <a:pPr lvl="0"/>
            <a:endParaRPr lang="en-GB"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EDA5D41-5085-4528-B52E-E2211254FE3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5600" y="422275"/>
            <a:ext cx="4876800" cy="738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55600" y="1665288"/>
            <a:ext cx="8429625" cy="4349750"/>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FD8918F-1036-44B4-86E2-53BCBEE5F0E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3244794C-B8B8-42AC-9A11-CE466DA9CAA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7ECF492-A1D8-4585-B42D-006FD206E17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5600" y="1665288"/>
            <a:ext cx="4138613"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65288"/>
            <a:ext cx="4138612"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D8AD6580-9A54-4BB1-ACCA-7147A431240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D49EB1D3-7F9C-4309-B581-12902CB024F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604044E-AB5E-4728-A60E-E44AC98FCDD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9BE8D305-48D6-4094-8E30-917244E1594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445E79C-3403-4B84-A76B-B8FA4FC97022}"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A18765E2-5E9C-4AD7-B282-690AD56C1767}"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7" name="Rectangle 3"/>
          <p:cNvSpPr>
            <a:spLocks noChangeArrowheads="1"/>
          </p:cNvSpPr>
          <p:nvPr userDrawn="1"/>
        </p:nvSpPr>
        <p:spPr bwMode="ltGray">
          <a:xfrm>
            <a:off x="76200" y="76200"/>
            <a:ext cx="8991600" cy="1258888"/>
          </a:xfrm>
          <a:prstGeom prst="rect">
            <a:avLst/>
          </a:prstGeom>
          <a:solidFill>
            <a:schemeClr val="tx1"/>
          </a:solidFill>
          <a:ln w="9525">
            <a:noFill/>
            <a:miter lim="800000"/>
            <a:headEnd/>
            <a:tailEnd/>
          </a:ln>
          <a:effectLst/>
        </p:spPr>
        <p:txBody>
          <a:bodyPr wrap="none" anchor="ctr"/>
          <a:lstStyle/>
          <a:p>
            <a:pPr algn="ctr" eaLnBrk="0" hangingPunct="0">
              <a:spcBef>
                <a:spcPct val="0"/>
              </a:spcBef>
              <a:defRPr/>
            </a:pPr>
            <a:endParaRPr lang="en-US" sz="2400">
              <a:solidFill>
                <a:srgbClr val="8D010F"/>
              </a:solidFill>
              <a:latin typeface="Times" pitchFamily="18" charset="0"/>
            </a:endParaRPr>
          </a:p>
        </p:txBody>
      </p:sp>
      <p:pic>
        <p:nvPicPr>
          <p:cNvPr id="2051" name="Picture 11" descr="LeedsUniWhite"/>
          <p:cNvPicPr>
            <a:picLocks noChangeAspect="1" noChangeArrowheads="1"/>
          </p:cNvPicPr>
          <p:nvPr userDrawn="1"/>
        </p:nvPicPr>
        <p:blipFill>
          <a:blip r:embed="rId16" cstate="print"/>
          <a:srcRect/>
          <a:stretch>
            <a:fillRect/>
          </a:stretch>
        </p:blipFill>
        <p:spPr bwMode="auto">
          <a:xfrm>
            <a:off x="6511925" y="441325"/>
            <a:ext cx="2274888" cy="647700"/>
          </a:xfrm>
          <a:prstGeom prst="rect">
            <a:avLst/>
          </a:prstGeom>
          <a:noFill/>
          <a:ln w="9525">
            <a:noFill/>
            <a:miter lim="800000"/>
            <a:headEnd/>
            <a:tailEnd/>
          </a:ln>
        </p:spPr>
      </p:pic>
      <p:sp>
        <p:nvSpPr>
          <p:cNvPr id="2052" name="Rectangle 2"/>
          <p:cNvSpPr>
            <a:spLocks noGrp="1" noChangeArrowheads="1"/>
          </p:cNvSpPr>
          <p:nvPr>
            <p:ph type="body" idx="1"/>
          </p:nvPr>
        </p:nvSpPr>
        <p:spPr bwMode="auto">
          <a:xfrm>
            <a:off x="355600" y="1665288"/>
            <a:ext cx="8429625" cy="4349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3" name="Rectangle 4"/>
          <p:cNvSpPr>
            <a:spLocks noGrp="1" noChangeArrowheads="1"/>
          </p:cNvSpPr>
          <p:nvPr>
            <p:ph type="title"/>
          </p:nvPr>
        </p:nvSpPr>
        <p:spPr bwMode="ltGray">
          <a:xfrm>
            <a:off x="355600" y="422275"/>
            <a:ext cx="4876800" cy="7381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41989" name="Rectangle 5"/>
          <p:cNvSpPr>
            <a:spLocks noGrp="1" noChangeArrowheads="1"/>
          </p:cNvSpPr>
          <p:nvPr>
            <p:ph type="dt" sz="half" idx="2"/>
          </p:nvPr>
        </p:nvSpPr>
        <p:spPr bwMode="auto">
          <a:xfrm>
            <a:off x="6858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400">
                <a:latin typeface="Times" pitchFamily="18" charset="0"/>
              </a:defRPr>
            </a:lvl1pPr>
          </a:lstStyle>
          <a:p>
            <a:pPr>
              <a:defRPr/>
            </a:pPr>
            <a:endParaRPr lang="en-GB"/>
          </a:p>
        </p:txBody>
      </p:sp>
      <p:sp>
        <p:nvSpPr>
          <p:cNvPr id="41990" name="Rectangle 6"/>
          <p:cNvSpPr>
            <a:spLocks noGrp="1" noChangeArrowheads="1"/>
          </p:cNvSpPr>
          <p:nvPr>
            <p:ph type="ftr" sz="quarter" idx="3"/>
          </p:nvPr>
        </p:nvSpPr>
        <p:spPr bwMode="auto">
          <a:xfrm>
            <a:off x="3124200" y="6948488"/>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defRPr>
            </a:lvl1pPr>
          </a:lstStyle>
          <a:p>
            <a:pPr>
              <a:defRPr/>
            </a:pPr>
            <a:endParaRPr lang="en-GB"/>
          </a:p>
        </p:txBody>
      </p:sp>
      <p:sp>
        <p:nvSpPr>
          <p:cNvPr id="41991" name="Rectangle 7"/>
          <p:cNvSpPr>
            <a:spLocks noGrp="1" noChangeArrowheads="1"/>
          </p:cNvSpPr>
          <p:nvPr>
            <p:ph type="sldNum" sz="quarter" idx="4"/>
          </p:nvPr>
        </p:nvSpPr>
        <p:spPr bwMode="auto">
          <a:xfrm>
            <a:off x="6553200" y="6948488"/>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defRPr>
            </a:lvl1pPr>
          </a:lstStyle>
          <a:p>
            <a:pPr>
              <a:defRPr/>
            </a:pPr>
            <a:fld id="{A1624D10-08DC-41CE-9DD3-1773792C8A3C}" type="slidenum">
              <a:rPr lang="en-GB"/>
              <a:pPr>
                <a:defRPr/>
              </a:pPr>
              <a:t>‹#›</a:t>
            </a:fld>
            <a:endParaRPr lang="en-GB"/>
          </a:p>
        </p:txBody>
      </p:sp>
      <p:sp>
        <p:nvSpPr>
          <p:cNvPr id="41994" name="Line 10"/>
          <p:cNvSpPr>
            <a:spLocks noChangeShapeType="1"/>
          </p:cNvSpPr>
          <p:nvPr/>
        </p:nvSpPr>
        <p:spPr bwMode="white">
          <a:xfrm>
            <a:off x="201613" y="1600200"/>
            <a:ext cx="8713787" cy="0"/>
          </a:xfrm>
          <a:prstGeom prst="line">
            <a:avLst/>
          </a:prstGeom>
          <a:noFill/>
          <a:ln w="9525">
            <a:solidFill>
              <a:schemeClr val="bg1"/>
            </a:solidFill>
            <a:round/>
            <a:headEnd/>
            <a:tailEnd/>
          </a:ln>
          <a:effectLst/>
        </p:spPr>
        <p:txBody>
          <a:bodyPr wrap="none" anchor="ctr"/>
          <a:lstStyle/>
          <a:p>
            <a:pPr>
              <a:defRPr/>
            </a:pPr>
            <a:endParaRPr lang="en-GB"/>
          </a:p>
        </p:txBody>
      </p:sp>
    </p:spTree>
  </p:cSld>
  <p:clrMap bg1="lt1" tx1="dk1" bg2="lt2" tx2="dk2" accent1="accent1" accent2="accent2" accent3="accent3" accent4="accent4" accent5="accent5" accent6="accent6" hlink="hlink" folHlink="folHlink"/>
  <p:sldLayoutIdLst>
    <p:sldLayoutId id="2147483847"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0"/>
        </a:spcBef>
        <a:spcAft>
          <a:spcPct val="40000"/>
        </a:spcAft>
        <a:defRPr sz="2400">
          <a:solidFill>
            <a:schemeClr val="tx1"/>
          </a:solidFill>
          <a:latin typeface="+mn-lt"/>
          <a:ea typeface="+mn-ea"/>
          <a:cs typeface="+mn-cs"/>
        </a:defRPr>
      </a:lvl1pPr>
      <a:lvl2pPr marL="271463" indent="-269875" algn="l" rtl="0" eaLnBrk="0" fontAlgn="base" hangingPunct="0">
        <a:spcBef>
          <a:spcPct val="0"/>
        </a:spcBef>
        <a:spcAft>
          <a:spcPct val="40000"/>
        </a:spcAft>
        <a:buChar char="•"/>
        <a:defRPr sz="2000">
          <a:solidFill>
            <a:schemeClr val="tx1"/>
          </a:solidFill>
          <a:latin typeface="+mn-lt"/>
        </a:defRPr>
      </a:lvl2pPr>
      <a:lvl3pPr marL="542925" indent="-269875" algn="l" rtl="0" eaLnBrk="0" fontAlgn="base" hangingPunct="0">
        <a:spcBef>
          <a:spcPct val="0"/>
        </a:spcBef>
        <a:spcAft>
          <a:spcPct val="40000"/>
        </a:spcAft>
        <a:buChar char="•"/>
        <a:defRPr sz="2000">
          <a:solidFill>
            <a:schemeClr val="tx1"/>
          </a:solidFill>
          <a:latin typeface="+mn-lt"/>
        </a:defRPr>
      </a:lvl3pPr>
      <a:lvl4pPr marL="809625" indent="-265113" algn="l" rtl="0" eaLnBrk="0" fontAlgn="base" hangingPunct="0">
        <a:spcBef>
          <a:spcPct val="0"/>
        </a:spcBef>
        <a:spcAft>
          <a:spcPct val="40000"/>
        </a:spcAft>
        <a:buChar char="•"/>
        <a:defRPr sz="2000">
          <a:solidFill>
            <a:schemeClr val="tx1"/>
          </a:solidFill>
          <a:latin typeface="+mn-lt"/>
        </a:defRPr>
      </a:lvl4pPr>
      <a:lvl5pPr marL="1081088" indent="-269875" algn="l" rtl="0" eaLnBrk="0" fontAlgn="base" hangingPunct="0">
        <a:spcBef>
          <a:spcPct val="0"/>
        </a:spcBef>
        <a:spcAft>
          <a:spcPct val="40000"/>
        </a:spcAft>
        <a:buChar char="•"/>
        <a:defRPr sz="2000">
          <a:solidFill>
            <a:schemeClr val="tx1"/>
          </a:solidFill>
          <a:latin typeface="+mn-lt"/>
        </a:defRPr>
      </a:lvl5pPr>
      <a:lvl6pPr marL="1538288" indent="-269875" algn="l" rtl="0" fontAlgn="base">
        <a:spcBef>
          <a:spcPct val="0"/>
        </a:spcBef>
        <a:spcAft>
          <a:spcPct val="40000"/>
        </a:spcAft>
        <a:buChar char="•"/>
        <a:defRPr sz="2000">
          <a:solidFill>
            <a:schemeClr val="tx1"/>
          </a:solidFill>
          <a:latin typeface="+mn-lt"/>
        </a:defRPr>
      </a:lvl6pPr>
      <a:lvl7pPr marL="1995488" indent="-269875" algn="l" rtl="0" fontAlgn="base">
        <a:spcBef>
          <a:spcPct val="0"/>
        </a:spcBef>
        <a:spcAft>
          <a:spcPct val="40000"/>
        </a:spcAft>
        <a:buChar char="•"/>
        <a:defRPr sz="2000">
          <a:solidFill>
            <a:schemeClr val="tx1"/>
          </a:solidFill>
          <a:latin typeface="+mn-lt"/>
        </a:defRPr>
      </a:lvl7pPr>
      <a:lvl8pPr marL="2452688" indent="-269875" algn="l" rtl="0" fontAlgn="base">
        <a:spcBef>
          <a:spcPct val="0"/>
        </a:spcBef>
        <a:spcAft>
          <a:spcPct val="40000"/>
        </a:spcAft>
        <a:buChar char="•"/>
        <a:defRPr sz="2000">
          <a:solidFill>
            <a:schemeClr val="tx1"/>
          </a:solidFill>
          <a:latin typeface="+mn-lt"/>
        </a:defRPr>
      </a:lvl8pPr>
      <a:lvl9pPr marL="2909888" indent="-269875" algn="l" rtl="0" fontAlgn="base">
        <a:spcBef>
          <a:spcPct val="0"/>
        </a:spcBef>
        <a:spcAft>
          <a:spcPct val="4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en.wikipedia.org/wiki/File:El_Farol_Restaurant_and_Cantina,_Santa_Fe_NM.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Simulation Case Studies</a:t>
            </a:r>
            <a:endParaRPr lang="en-GB" dirty="0"/>
          </a:p>
        </p:txBody>
      </p:sp>
      <p:sp>
        <p:nvSpPr>
          <p:cNvPr id="3" name="Subtitle 2"/>
          <p:cNvSpPr>
            <a:spLocks noGrp="1"/>
          </p:cNvSpPr>
          <p:nvPr>
            <p:ph type="subTitle" idx="1"/>
          </p:nvPr>
        </p:nvSpPr>
        <p:spPr/>
        <p:txBody>
          <a:bodyPr/>
          <a:lstStyle/>
          <a:p>
            <a:r>
              <a:rPr lang="en-GB" dirty="0" smtClean="0"/>
              <a:t>Mark Birkin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a trivial example, but...</a:t>
            </a:r>
            <a:endParaRPr lang="en-GB" dirty="0"/>
          </a:p>
        </p:txBody>
      </p:sp>
      <p:sp>
        <p:nvSpPr>
          <p:cNvPr id="3" name="Content Placeholder 2"/>
          <p:cNvSpPr>
            <a:spLocks noGrp="1"/>
          </p:cNvSpPr>
          <p:nvPr>
            <p:ph idx="1"/>
          </p:nvPr>
        </p:nvSpPr>
        <p:spPr/>
        <p:txBody>
          <a:bodyPr>
            <a:normAutofit/>
          </a:bodyPr>
          <a:lstStyle/>
          <a:p>
            <a:r>
              <a:rPr lang="en-GB" dirty="0" smtClean="0"/>
              <a:t>Arthur argues that the same is true of economic markets in general – how else to explain stock market bubbles, crashes, depression...?</a:t>
            </a:r>
          </a:p>
          <a:p>
            <a:r>
              <a:rPr lang="en-GB" dirty="0" smtClean="0"/>
              <a:t>Characterised by:</a:t>
            </a:r>
          </a:p>
          <a:p>
            <a:pPr lvl="1"/>
            <a:r>
              <a:rPr lang="en-GB" dirty="0" smtClean="0"/>
              <a:t>Multiple </a:t>
            </a:r>
            <a:r>
              <a:rPr lang="en-GB" dirty="0" err="1" smtClean="0"/>
              <a:t>equilibria</a:t>
            </a:r>
            <a:r>
              <a:rPr lang="en-GB" dirty="0"/>
              <a:t>, </a:t>
            </a:r>
            <a:r>
              <a:rPr lang="en-GB" dirty="0" err="1"/>
              <a:t>nonpredictability</a:t>
            </a:r>
            <a:r>
              <a:rPr lang="en-GB" dirty="0"/>
              <a:t>, lock-in, inefficiency</a:t>
            </a:r>
            <a:r>
              <a:rPr lang="en-GB" dirty="0" smtClean="0"/>
              <a:t>, historical </a:t>
            </a:r>
            <a:r>
              <a:rPr lang="en-GB" dirty="0"/>
              <a:t>path dependence, </a:t>
            </a:r>
            <a:r>
              <a:rPr lang="en-GB" dirty="0" smtClean="0"/>
              <a:t>and asymmetry</a:t>
            </a:r>
          </a:p>
          <a:p>
            <a:r>
              <a:rPr lang="en-GB" dirty="0" smtClean="0"/>
              <a:t>Applications to: market allocation theory, international trade theory, the evolution of technology choice, economic geography, and the evolution of patterns of poverty and segregation.</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smtClean="0"/>
              <a:t>“ The common finding that economic structures can crystallize around small events and lock in is beginning to change policy in all of these areas toward an awareness that governments should avoid both extremes of coercing a desired outcome and keeping strict hands off, and instead seek to push the system gently toward </a:t>
            </a:r>
            <a:r>
              <a:rPr lang="en-GB" dirty="0" smtClean="0"/>
              <a:t>favoured </a:t>
            </a:r>
            <a:r>
              <a:rPr lang="en-GB" dirty="0" smtClean="0"/>
              <a:t>structures that can grow and emerge naturally. Not a heavy hand, not an invisible hand, but a nudging hand. “</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1266" name="Picture 2" descr="http://www.ausmotive.com/images/MINI-last-R52-Cabrio-01.jpg"/>
          <p:cNvPicPr>
            <a:picLocks noChangeAspect="1" noChangeArrowheads="1"/>
          </p:cNvPicPr>
          <p:nvPr/>
        </p:nvPicPr>
        <p:blipFill>
          <a:blip r:embed="rId2" cstate="print"/>
          <a:srcRect/>
          <a:stretch>
            <a:fillRect/>
          </a:stretch>
        </p:blipFill>
        <p:spPr bwMode="auto">
          <a:xfrm>
            <a:off x="1475656" y="1700808"/>
            <a:ext cx="6457950" cy="43053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560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719572" y="2708920"/>
            <a:ext cx="7380820" cy="1938992"/>
          </a:xfrm>
          <a:prstGeom prst="rect">
            <a:avLst/>
          </a:prstGeom>
        </p:spPr>
        <p:txBody>
          <a:bodyPr wrap="square">
            <a:spAutoFit/>
          </a:bodyPr>
          <a:lstStyle/>
          <a:p>
            <a:r>
              <a:rPr lang="en-GB" sz="2400" dirty="0" smtClean="0"/>
              <a:t>Ferguson, N. M., Cummings, A. T., </a:t>
            </a:r>
            <a:r>
              <a:rPr lang="en-GB" sz="2400" dirty="0" err="1" smtClean="0"/>
              <a:t>Cauchemez</a:t>
            </a:r>
            <a:r>
              <a:rPr lang="en-GB" sz="2400" dirty="0" smtClean="0"/>
              <a:t>, S., Fraser, C., Riley, S., </a:t>
            </a:r>
            <a:r>
              <a:rPr lang="en-GB" sz="2400" dirty="0" err="1" smtClean="0"/>
              <a:t>Meeyai</a:t>
            </a:r>
            <a:r>
              <a:rPr lang="en-GB" sz="2400" dirty="0" smtClean="0"/>
              <a:t>, A., </a:t>
            </a:r>
            <a:r>
              <a:rPr lang="en-GB" sz="2400" dirty="0" err="1" smtClean="0"/>
              <a:t>Iamsirithaworn</a:t>
            </a:r>
            <a:r>
              <a:rPr lang="en-GB" sz="2400" dirty="0" smtClean="0"/>
              <a:t>, S. </a:t>
            </a:r>
            <a:r>
              <a:rPr lang="en-GB" sz="2400" dirty="0" smtClean="0"/>
              <a:t>&amp; </a:t>
            </a:r>
            <a:r>
              <a:rPr lang="en-GB" sz="2400" dirty="0" smtClean="0"/>
              <a:t>Burke, D. (</a:t>
            </a:r>
            <a:r>
              <a:rPr lang="en-GB" sz="2400" dirty="0" smtClean="0"/>
              <a:t>2005). Strategies for containing an emerging influenza pandemic in </a:t>
            </a:r>
            <a:r>
              <a:rPr lang="en-GB" sz="2400" dirty="0" smtClean="0"/>
              <a:t>Southeast Asia</a:t>
            </a:r>
            <a:r>
              <a:rPr lang="en-GB" sz="2400" dirty="0" smtClean="0"/>
              <a:t>. </a:t>
            </a:r>
            <a:r>
              <a:rPr lang="en-GB" sz="2400" i="1" dirty="0" smtClean="0"/>
              <a:t>Nature</a:t>
            </a:r>
            <a:r>
              <a:rPr lang="en-GB" sz="2400" dirty="0" smtClean="0"/>
              <a:t>, 437(7056), 209–214.</a:t>
            </a:r>
            <a:endParaRPr lang="en-GB"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 and Objectives</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51520" y="1376772"/>
            <a:ext cx="8640960" cy="5262979"/>
          </a:xfrm>
          <a:prstGeom prst="rect">
            <a:avLst/>
          </a:prstGeom>
        </p:spPr>
        <p:txBody>
          <a:bodyPr wrap="square">
            <a:spAutoFit/>
          </a:bodyPr>
          <a:lstStyle/>
          <a:p>
            <a:r>
              <a:rPr lang="en-GB" sz="2400" dirty="0" smtClean="0"/>
              <a:t>Here we use a simulation model of influenza transmission in Southeast Asia to evaluate the potential effectiveness of targeted mass prophylactic use of antiviral drugs as a containment strategy. Other interventions aimed at reducing population contact rates are also examined as reinforcements to an antiviral-based containment policy. We show that elimination of a nascent pandemic may be feasible using a combination of geographically targeted prophylaxis and social distancing measures, if the basic reproduction number of the new virus is below 1.8. We predict that a stockpile of 3 million courses of antiviral drugs should be sufficient for elimination. Policy effectiveness depends critically on how quickly clinical cases are diagnosed and the speed with which antiviral drugs can be distributed.</a:t>
            </a:r>
            <a:endParaRPr lang="en-GB"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Containment and Policy</a:t>
            </a:r>
            <a:endParaRPr lang="en-GB" dirty="0"/>
          </a:p>
        </p:txBody>
      </p:sp>
      <p:sp>
        <p:nvSpPr>
          <p:cNvPr id="3" name="Content Placeholder 2"/>
          <p:cNvSpPr>
            <a:spLocks noGrp="1"/>
          </p:cNvSpPr>
          <p:nvPr>
            <p:ph idx="1"/>
          </p:nvPr>
        </p:nvSpPr>
        <p:spPr/>
        <p:txBody>
          <a:bodyPr/>
          <a:lstStyle/>
          <a:p>
            <a:r>
              <a:rPr lang="en-GB" dirty="0" smtClean="0"/>
              <a:t>Basic Reproduction Number (R</a:t>
            </a:r>
            <a:r>
              <a:rPr lang="en-GB" baseline="-25000" dirty="0" smtClean="0"/>
              <a:t>0</a:t>
            </a:r>
            <a:r>
              <a:rPr lang="en-GB" dirty="0" smtClean="0"/>
              <a:t>) – the average number of cases generated by an infected individual</a:t>
            </a:r>
          </a:p>
          <a:p>
            <a:r>
              <a:rPr lang="en-GB" dirty="0" smtClean="0"/>
              <a:t>R</a:t>
            </a:r>
            <a:r>
              <a:rPr lang="en-GB" baseline="-25000" dirty="0" smtClean="0"/>
              <a:t>0 </a:t>
            </a:r>
            <a:r>
              <a:rPr lang="en-GB" dirty="0" smtClean="0"/>
              <a:t>&gt; 1           Contagion</a:t>
            </a:r>
          </a:p>
          <a:p>
            <a:r>
              <a:rPr lang="en-GB" dirty="0" smtClean="0"/>
              <a:t>R</a:t>
            </a:r>
            <a:r>
              <a:rPr lang="en-GB" baseline="-25000" dirty="0" smtClean="0"/>
              <a:t>0 </a:t>
            </a:r>
            <a:r>
              <a:rPr lang="en-GB" dirty="0" smtClean="0"/>
              <a:t>&lt; 1           </a:t>
            </a:r>
            <a:r>
              <a:rPr lang="en-GB" dirty="0" smtClean="0"/>
              <a:t>Containment</a:t>
            </a:r>
          </a:p>
          <a:p>
            <a:endParaRPr lang="en-GB" dirty="0" smtClean="0"/>
          </a:p>
          <a:p>
            <a:r>
              <a:rPr lang="en-GB" dirty="0" smtClean="0"/>
              <a:t>Hence policy objective: how can the reproductio</a:t>
            </a:r>
            <a:r>
              <a:rPr lang="en-GB" dirty="0" smtClean="0"/>
              <a:t>n number be reduced through intervention?</a:t>
            </a:r>
            <a:endParaRPr lang="en-GB" dirty="0"/>
          </a:p>
        </p:txBody>
      </p:sp>
      <p:sp>
        <p:nvSpPr>
          <p:cNvPr id="4" name="Right Arrow 3"/>
          <p:cNvSpPr/>
          <p:nvPr/>
        </p:nvSpPr>
        <p:spPr>
          <a:xfrm>
            <a:off x="1439652" y="2600908"/>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ight Arrow 4"/>
          <p:cNvSpPr/>
          <p:nvPr/>
        </p:nvSpPr>
        <p:spPr>
          <a:xfrm>
            <a:off x="1439652" y="3104964"/>
            <a:ext cx="432048" cy="28803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http://24.media.tumblr.com/tumblr_l7ofjoDaEj1qdtbqeo1_250.gif"/>
          <p:cNvPicPr>
            <a:picLocks noChangeAspect="1" noChangeArrowheads="1"/>
          </p:cNvPicPr>
          <p:nvPr/>
        </p:nvPicPr>
        <p:blipFill>
          <a:blip r:embed="rId2" cstate="print"/>
          <a:srcRect/>
          <a:stretch>
            <a:fillRect/>
          </a:stretch>
        </p:blipFill>
        <p:spPr bwMode="auto">
          <a:xfrm>
            <a:off x="611560" y="2420888"/>
            <a:ext cx="2381250" cy="2390775"/>
          </a:xfrm>
          <a:prstGeom prst="rect">
            <a:avLst/>
          </a:prstGeom>
          <a:noFill/>
        </p:spPr>
      </p:pic>
      <p:pic>
        <p:nvPicPr>
          <p:cNvPr id="5" name="Picture 2" descr="http://24.media.tumblr.com/tumblr_l7ofjoDaEj1qdtbqeo1_250.gif"/>
          <p:cNvPicPr>
            <a:picLocks noChangeAspect="1" noChangeArrowheads="1"/>
          </p:cNvPicPr>
          <p:nvPr/>
        </p:nvPicPr>
        <p:blipFill>
          <a:blip r:embed="rId2" cstate="print"/>
          <a:srcRect/>
          <a:stretch>
            <a:fillRect/>
          </a:stretch>
        </p:blipFill>
        <p:spPr bwMode="auto">
          <a:xfrm>
            <a:off x="5292080" y="1988840"/>
            <a:ext cx="2381250" cy="2390775"/>
          </a:xfrm>
          <a:prstGeom prst="rect">
            <a:avLst/>
          </a:prstGeom>
          <a:noFill/>
        </p:spPr>
      </p:pic>
      <p:cxnSp>
        <p:nvCxnSpPr>
          <p:cNvPr id="7" name="Straight Arrow Connector 6"/>
          <p:cNvCxnSpPr>
            <a:stCxn id="1026" idx="3"/>
            <a:endCxn id="5" idx="1"/>
          </p:cNvCxnSpPr>
          <p:nvPr/>
        </p:nvCxnSpPr>
        <p:spPr>
          <a:xfrm flipV="1">
            <a:off x="2992810" y="3184228"/>
            <a:ext cx="2299270" cy="432048"/>
          </a:xfrm>
          <a:prstGeom prst="straightConnector1">
            <a:avLst/>
          </a:prstGeom>
          <a:ln w="762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3568" y="5013176"/>
            <a:ext cx="22322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Quarantine the carrier</a:t>
            </a:r>
            <a:endParaRPr lang="en-GB" dirty="0"/>
          </a:p>
        </p:txBody>
      </p:sp>
      <p:sp>
        <p:nvSpPr>
          <p:cNvPr id="9" name="Rectangle 8"/>
          <p:cNvSpPr/>
          <p:nvPr/>
        </p:nvSpPr>
        <p:spPr>
          <a:xfrm>
            <a:off x="6804248" y="4653136"/>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Immunise the target</a:t>
            </a:r>
            <a:endParaRPr lang="en-GB" dirty="0"/>
          </a:p>
        </p:txBody>
      </p:sp>
      <p:sp>
        <p:nvSpPr>
          <p:cNvPr id="10" name="Rectangle 9"/>
          <p:cNvSpPr/>
          <p:nvPr/>
        </p:nvSpPr>
        <p:spPr>
          <a:xfrm>
            <a:off x="3419872" y="4221088"/>
            <a:ext cx="1584176"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Reduce contact rates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Methods – Demographic Data</a:t>
            </a:r>
            <a:endParaRPr lang="en-GB" dirty="0"/>
          </a:p>
        </p:txBody>
      </p:sp>
      <p:sp>
        <p:nvSpPr>
          <p:cNvPr id="3" name="Content Placeholder 2"/>
          <p:cNvSpPr>
            <a:spLocks noGrp="1"/>
          </p:cNvSpPr>
          <p:nvPr>
            <p:ph idx="1"/>
          </p:nvPr>
        </p:nvSpPr>
        <p:spPr>
          <a:xfrm>
            <a:off x="251520" y="1340768"/>
            <a:ext cx="8640960" cy="5832648"/>
          </a:xfrm>
        </p:spPr>
        <p:txBody>
          <a:bodyPr>
            <a:normAutofit fontScale="92500" lnSpcReduction="10000"/>
          </a:bodyPr>
          <a:lstStyle/>
          <a:p>
            <a:r>
              <a:rPr lang="en-GB" dirty="0" smtClean="0"/>
              <a:t>The model used </a:t>
            </a:r>
            <a:r>
              <a:rPr lang="en-GB" dirty="0" err="1" smtClean="0"/>
              <a:t>Landscan</a:t>
            </a:r>
            <a:r>
              <a:rPr lang="en-GB" dirty="0" smtClean="0"/>
              <a:t> data to generate a simulated population realistically distributed across geographic space. Thai census data on household size and age distributions were used for demographic parameterization. </a:t>
            </a:r>
          </a:p>
          <a:p>
            <a:r>
              <a:rPr lang="en-GB" dirty="0" smtClean="0"/>
              <a:t>Data from the Thai National Statistical Office were used to determine the number and proportions of children in school as a function of age, and data from the Thai Department of Education on 24,000 Schools were used to determine the distribution of school sizes. </a:t>
            </a:r>
          </a:p>
          <a:p>
            <a:r>
              <a:rPr lang="en-GB" dirty="0" smtClean="0"/>
              <a:t>Data on travel distances within Thailand were limited; here we used data collected in the 1994 National Migration Survey on distances travelled to work to estimate movement kernel parameters. The best-fit kernel had asymptotic power-law form as a function of distance d given by f (d) ~ 1/[ (1+(d/a)</a:t>
            </a:r>
            <a:r>
              <a:rPr lang="en-GB" baseline="30000" dirty="0" smtClean="0"/>
              <a:t>b</a:t>
            </a:r>
            <a:r>
              <a:rPr lang="en-GB" dirty="0" smtClean="0"/>
              <a:t> ] where a = 4 km and b = 3.8. </a:t>
            </a:r>
          </a:p>
          <a:p>
            <a:r>
              <a:rPr lang="en-GB" dirty="0" smtClean="0"/>
              <a:t>Thai workplace sizes also follow a power-law distribution, with an estimated maximum single workplace size of approximately 2,300 and a mean of 21 individuals.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71400"/>
            <a:ext cx="8640960" cy="1143000"/>
          </a:xfrm>
        </p:spPr>
        <p:txBody>
          <a:bodyPr>
            <a:normAutofit/>
          </a:bodyPr>
          <a:lstStyle/>
          <a:p>
            <a:r>
              <a:rPr lang="en-GB" dirty="0" smtClean="0"/>
              <a:t>Methods – Disease &amp; Transmission Data</a:t>
            </a:r>
            <a:endParaRPr lang="en-GB" dirty="0"/>
          </a:p>
        </p:txBody>
      </p:sp>
      <p:sp>
        <p:nvSpPr>
          <p:cNvPr id="3" name="Content Placeholder 2"/>
          <p:cNvSpPr>
            <a:spLocks noGrp="1"/>
          </p:cNvSpPr>
          <p:nvPr>
            <p:ph idx="1"/>
          </p:nvPr>
        </p:nvSpPr>
        <p:spPr>
          <a:xfrm>
            <a:off x="323528" y="1628800"/>
            <a:ext cx="8640960" cy="6480720"/>
          </a:xfrm>
        </p:spPr>
        <p:txBody>
          <a:bodyPr>
            <a:normAutofit/>
          </a:bodyPr>
          <a:lstStyle/>
          <a:p>
            <a:r>
              <a:rPr lang="en-GB" sz="2000" dirty="0" smtClean="0"/>
              <a:t>We used parameter estimates for current human influenza subtypes, and used sensitivity analyses to investigate what effect deviation from these estimates would have on policy effectiveness. The mean &amp; </a:t>
            </a:r>
            <a:r>
              <a:rPr lang="en-GB" sz="2000" dirty="0" err="1" smtClean="0"/>
              <a:t>s.d</a:t>
            </a:r>
            <a:r>
              <a:rPr lang="en-GB" sz="2000" dirty="0" smtClean="0"/>
              <a:t>. of the incubation period distribution was estimated as 1.48 +- 0.47 days, on the basis of data from a multiple exposure event occurring on an aeroplane(!)</a:t>
            </a:r>
          </a:p>
          <a:p>
            <a:r>
              <a:rPr lang="en-GB" sz="2000" dirty="0" smtClean="0"/>
              <a:t>The model is a stochastic, spatially structured, individual based discrete time simulation. Individuals are co-located in households, with households being constructed to reflect typical generational structure while matching empirical distributions of age structure and household size for Thailand. Households are randomly distributed in the modelled geographic region, with a local density determined by the </a:t>
            </a:r>
            <a:r>
              <a:rPr lang="en-GB" sz="2000" dirty="0" err="1" smtClean="0"/>
              <a:t>Landscan</a:t>
            </a:r>
            <a:r>
              <a:rPr lang="en-GB" sz="2000" dirty="0" smtClean="0"/>
              <a:t> data.</a:t>
            </a:r>
          </a:p>
          <a:p>
            <a:r>
              <a:rPr lang="en-GB" sz="2000" dirty="0" smtClean="0"/>
              <a:t>We partition non-household transmission to give levels of within-place transmission comparable with household transmission and to qualitatively match 1957 influenza pandemic age-specific attack rates (!).</a:t>
            </a:r>
            <a:endParaRPr lang="en-GB"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Complexity and the Economy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WB Arthur (1999), </a:t>
            </a:r>
            <a:r>
              <a:rPr lang="en-GB" i="1" dirty="0" smtClean="0"/>
              <a:t>Complexity and the Economy</a:t>
            </a:r>
            <a:r>
              <a:rPr lang="en-GB" dirty="0" smtClean="0"/>
              <a:t>, Science, 284, 107-109</a:t>
            </a:r>
          </a:p>
          <a:p>
            <a:r>
              <a:rPr lang="en-GB" dirty="0" smtClean="0"/>
              <a:t>W. Brian Arthur was born in 1945 in Belfast, Northern Ireland. He received his B. Sc. in Electrical Engineering at Queens University Belfast (1966), a M. A. in Operational Research (1967), at Lancaster University, Lancaster, England, and an M. A. in Mathematics at the University of Michigan (1969). Arthur received his Ph.D. in Operations Research (1973) and an M. A. in Economics (1973) from the University of California, Berkeley.</a:t>
            </a:r>
          </a:p>
          <a:p>
            <a:r>
              <a:rPr lang="en-GB" dirty="0" smtClean="0"/>
              <a:t>Arthur is the former Morrison Professor of Economics and Population Studies; Professor of Human Biology, Stanford University, 1983-1996. </a:t>
            </a:r>
          </a:p>
          <a:p>
            <a:r>
              <a:rPr lang="en-GB" dirty="0" smtClean="0"/>
              <a:t>Arthur is one of the distinguished External Research Faculty </a:t>
            </a:r>
            <a:r>
              <a:rPr lang="en-GB" dirty="0" smtClean="0"/>
              <a:t>members </a:t>
            </a:r>
            <a:r>
              <a:rPr lang="en-GB" dirty="0" smtClean="0"/>
              <a:t>at the Santa Fe Institute, Santa Fe, New Mexico, USA.</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921896"/>
            <a:ext cx="8229600" cy="936104"/>
          </a:xfrm>
        </p:spPr>
        <p:txBody>
          <a:bodyPr/>
          <a:lstStyle/>
          <a:p>
            <a:r>
              <a:rPr lang="en-GB" dirty="0" smtClean="0"/>
              <a:t>Spread of the epidemic from one rural individual; R</a:t>
            </a:r>
            <a:r>
              <a:rPr lang="en-GB" baseline="-25000" dirty="0" smtClean="0"/>
              <a:t>0  </a:t>
            </a:r>
            <a:r>
              <a:rPr lang="en-GB" dirty="0" smtClean="0"/>
              <a:t>= 1.5</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51520" y="1628800"/>
            <a:ext cx="86868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Prophylaxis Strategies</a:t>
            </a:r>
            <a:endParaRPr lang="en-GB" dirty="0"/>
          </a:p>
        </p:txBody>
      </p:sp>
      <p:sp>
        <p:nvSpPr>
          <p:cNvPr id="3" name="Content Placeholder 2"/>
          <p:cNvSpPr>
            <a:spLocks noGrp="1"/>
          </p:cNvSpPr>
          <p:nvPr>
            <p:ph idx="1"/>
          </p:nvPr>
        </p:nvSpPr>
        <p:spPr/>
        <p:txBody>
          <a:bodyPr/>
          <a:lstStyle/>
          <a:p>
            <a:r>
              <a:rPr lang="en-GB" dirty="0" smtClean="0"/>
              <a:t>Blanket immunisation for a population of 85 million is not feasible</a:t>
            </a:r>
          </a:p>
          <a:p>
            <a:pPr lvl="1"/>
            <a:r>
              <a:rPr lang="en-GB" dirty="0" smtClean="0"/>
              <a:t>Social targeting – individuals in same household/ workplace/ school...</a:t>
            </a:r>
          </a:p>
          <a:p>
            <a:pPr lvl="2"/>
            <a:r>
              <a:rPr lang="en-GB" dirty="0" smtClean="0"/>
              <a:t>Depends on rapid detection and intervention</a:t>
            </a:r>
          </a:p>
          <a:p>
            <a:pPr lvl="2"/>
            <a:r>
              <a:rPr lang="en-GB" dirty="0" smtClean="0"/>
              <a:t>Not sufficient under normal conditions</a:t>
            </a:r>
          </a:p>
          <a:p>
            <a:pPr lvl="1"/>
            <a:r>
              <a:rPr lang="en-GB" dirty="0" smtClean="0"/>
              <a:t>Geographic targeting</a:t>
            </a:r>
          </a:p>
          <a:p>
            <a:pPr lvl="2"/>
            <a:r>
              <a:rPr lang="en-GB" dirty="0" smtClean="0"/>
              <a:t>Radial (increased effectiveness up to 10km)</a:t>
            </a:r>
          </a:p>
          <a:p>
            <a:pPr lvl="2"/>
            <a:r>
              <a:rPr lang="en-GB" dirty="0" smtClean="0"/>
              <a:t>Nearest m people</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Prophylaxis Strategies</a:t>
            </a:r>
            <a:endParaRPr lang="en-GB" dirty="0"/>
          </a:p>
        </p:txBody>
      </p:sp>
      <p:pic>
        <p:nvPicPr>
          <p:cNvPr id="2050" name="Picture 2"/>
          <p:cNvPicPr>
            <a:picLocks noGrp="1" noChangeAspect="1" noChangeArrowheads="1"/>
          </p:cNvPicPr>
          <p:nvPr>
            <p:ph idx="1"/>
          </p:nvPr>
        </p:nvPicPr>
        <p:blipFill>
          <a:blip r:embed="rId2" cstate="print"/>
          <a:srcRect t="12510"/>
          <a:stretch>
            <a:fillRect/>
          </a:stretch>
        </p:blipFill>
        <p:spPr bwMode="auto">
          <a:xfrm>
            <a:off x="179512" y="2780928"/>
            <a:ext cx="4685786" cy="3021702"/>
          </a:xfrm>
          <a:prstGeom prst="rect">
            <a:avLst/>
          </a:prstGeom>
          <a:noFill/>
          <a:ln w="9525">
            <a:noFill/>
            <a:miter lim="800000"/>
            <a:headEnd/>
            <a:tailEnd/>
          </a:ln>
        </p:spPr>
      </p:pic>
      <p:grpSp>
        <p:nvGrpSpPr>
          <p:cNvPr id="6" name="Group 5"/>
          <p:cNvGrpSpPr/>
          <p:nvPr/>
        </p:nvGrpSpPr>
        <p:grpSpPr>
          <a:xfrm>
            <a:off x="4788024" y="2780928"/>
            <a:ext cx="4039474" cy="2952328"/>
            <a:chOff x="4788024" y="2780928"/>
            <a:chExt cx="4039474" cy="2952328"/>
          </a:xfrm>
        </p:grpSpPr>
        <p:pic>
          <p:nvPicPr>
            <p:cNvPr id="2051" name="Picture 3"/>
            <p:cNvPicPr>
              <a:picLocks noChangeAspect="1" noChangeArrowheads="1"/>
            </p:cNvPicPr>
            <p:nvPr/>
          </p:nvPicPr>
          <p:blipFill>
            <a:blip r:embed="rId3" cstate="print"/>
            <a:srcRect t="10870"/>
            <a:stretch>
              <a:fillRect/>
            </a:stretch>
          </p:blipFill>
          <p:spPr bwMode="auto">
            <a:xfrm>
              <a:off x="4788024" y="2780928"/>
              <a:ext cx="4039474" cy="2952328"/>
            </a:xfrm>
            <a:prstGeom prst="rect">
              <a:avLst/>
            </a:prstGeom>
            <a:noFill/>
            <a:ln w="9525">
              <a:noFill/>
              <a:miter lim="800000"/>
              <a:headEnd/>
              <a:tailEnd/>
            </a:ln>
          </p:spPr>
        </p:pic>
        <p:sp>
          <p:nvSpPr>
            <p:cNvPr id="5" name="Rectangle 4"/>
            <p:cNvSpPr/>
            <p:nvPr/>
          </p:nvSpPr>
          <p:spPr bwMode="auto">
            <a:xfrm>
              <a:off x="4788024" y="5481228"/>
              <a:ext cx="444376" cy="252028"/>
            </a:xfrm>
            <a:prstGeom prst="rect">
              <a:avLst/>
            </a:prstGeom>
            <a:solidFill>
              <a:schemeClr val="bg1"/>
            </a:solid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Arial" charset="0"/>
              </a:endParaRPr>
            </a:p>
          </p:txBody>
        </p:sp>
      </p:grpSp>
      <p:sp>
        <p:nvSpPr>
          <p:cNvPr id="7" name="Rectangle 6"/>
          <p:cNvSpPr/>
          <p:nvPr/>
        </p:nvSpPr>
        <p:spPr bwMode="auto">
          <a:xfrm>
            <a:off x="1295636" y="5733256"/>
            <a:ext cx="3492388" cy="830726"/>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Effectiveness of geographical targeting</a:t>
            </a:r>
            <a:endParaRPr kumimoji="0" lang="en-GB" sz="20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5651612" y="5733256"/>
            <a:ext cx="3492388" cy="830726"/>
          </a:xfrm>
          <a:prstGeom prst="rect">
            <a:avLst/>
          </a:prstGeom>
          <a:noFill/>
          <a:ln w="317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Speed of detection</a:t>
            </a: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Policies</a:t>
            </a:r>
            <a:endParaRPr lang="en-GB" dirty="0"/>
          </a:p>
        </p:txBody>
      </p:sp>
      <p:sp>
        <p:nvSpPr>
          <p:cNvPr id="3" name="Content Placeholder 2"/>
          <p:cNvSpPr>
            <a:spLocks noGrp="1"/>
          </p:cNvSpPr>
          <p:nvPr>
            <p:ph idx="1"/>
          </p:nvPr>
        </p:nvSpPr>
        <p:spPr>
          <a:xfrm>
            <a:off x="457200" y="1600200"/>
            <a:ext cx="8229600" cy="4853136"/>
          </a:xfrm>
        </p:spPr>
        <p:txBody>
          <a:bodyPr>
            <a:normAutofit/>
          </a:bodyPr>
          <a:lstStyle/>
          <a:p>
            <a:r>
              <a:rPr lang="en-GB" dirty="0" smtClean="0"/>
              <a:t>“Predicting </a:t>
            </a:r>
            <a:r>
              <a:rPr lang="en-GB" dirty="0" smtClean="0"/>
              <a:t>the effect of policies such as closing schools and workplaces is difficult”</a:t>
            </a:r>
          </a:p>
          <a:p>
            <a:pPr lvl="1"/>
            <a:r>
              <a:rPr lang="en-GB" dirty="0" smtClean="0"/>
              <a:t>Displacement?</a:t>
            </a:r>
          </a:p>
          <a:p>
            <a:pPr lvl="1"/>
            <a:r>
              <a:rPr lang="en-GB" dirty="0" smtClean="0"/>
              <a:t>Spontaneous change in contact rates?</a:t>
            </a:r>
          </a:p>
          <a:p>
            <a:r>
              <a:rPr lang="en-GB" dirty="0" smtClean="0"/>
              <a:t>School and workplace closure a valuable adjunct to immunisation</a:t>
            </a:r>
          </a:p>
          <a:p>
            <a:r>
              <a:rPr lang="en-GB" dirty="0" smtClean="0"/>
              <a:t>Quarantine zones also a useful option</a:t>
            </a:r>
          </a:p>
          <a:p>
            <a:r>
              <a:rPr lang="en-GB" dirty="0" smtClean="0"/>
              <a:t>“The only scenario under which purely socially targeted strategies might be sufficient would be if viral transmissibility evolved incrementally”</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Social Policies</a:t>
            </a:r>
            <a:endParaRPr lang="en-GB"/>
          </a:p>
        </p:txBody>
      </p:sp>
      <p:pic>
        <p:nvPicPr>
          <p:cNvPr id="1026" name="Picture 2"/>
          <p:cNvPicPr>
            <a:picLocks noChangeAspect="1" noChangeArrowheads="1"/>
          </p:cNvPicPr>
          <p:nvPr/>
        </p:nvPicPr>
        <p:blipFill>
          <a:blip r:embed="rId2" cstate="print"/>
          <a:srcRect t="12508"/>
          <a:stretch>
            <a:fillRect/>
          </a:stretch>
        </p:blipFill>
        <p:spPr bwMode="auto">
          <a:xfrm>
            <a:off x="179512" y="2363401"/>
            <a:ext cx="3921043" cy="2266653"/>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t="11943"/>
          <a:stretch>
            <a:fillRect/>
          </a:stretch>
        </p:blipFill>
        <p:spPr bwMode="auto">
          <a:xfrm>
            <a:off x="4283968" y="2363401"/>
            <a:ext cx="4253632" cy="2389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(1)</a:t>
            </a:r>
            <a:endParaRPr lang="en-GB" dirty="0"/>
          </a:p>
        </p:txBody>
      </p:sp>
      <p:sp>
        <p:nvSpPr>
          <p:cNvPr id="3" name="Content Placeholder 2"/>
          <p:cNvSpPr>
            <a:spLocks noGrp="1"/>
          </p:cNvSpPr>
          <p:nvPr>
            <p:ph idx="1"/>
          </p:nvPr>
        </p:nvSpPr>
        <p:spPr>
          <a:xfrm>
            <a:off x="457200" y="1600200"/>
            <a:ext cx="8435280" cy="4925144"/>
          </a:xfrm>
        </p:spPr>
        <p:txBody>
          <a:bodyPr>
            <a:normAutofit/>
          </a:bodyPr>
          <a:lstStyle/>
          <a:p>
            <a:r>
              <a:rPr lang="en-GB" dirty="0" smtClean="0"/>
              <a:t>Success criteria</a:t>
            </a:r>
          </a:p>
          <a:p>
            <a:pPr marL="971550" lvl="1" indent="-514350">
              <a:buFont typeface="+mj-lt"/>
              <a:buAutoNum type="arabicParenR"/>
            </a:pPr>
            <a:r>
              <a:rPr lang="en-GB" dirty="0" smtClean="0"/>
              <a:t>rapid identification of cases, especially the original cluster</a:t>
            </a:r>
          </a:p>
          <a:p>
            <a:pPr marL="971550" lvl="1" indent="-514350">
              <a:buFont typeface="+mj-lt"/>
              <a:buAutoNum type="arabicParenR"/>
            </a:pPr>
            <a:r>
              <a:rPr lang="en-GB" dirty="0" smtClean="0"/>
              <a:t>rapid delivery of treatment to targeted groups</a:t>
            </a:r>
          </a:p>
          <a:p>
            <a:pPr marL="971550" lvl="1" indent="-514350">
              <a:buFont typeface="+mj-lt"/>
              <a:buAutoNum type="arabicParenR"/>
            </a:pPr>
            <a:r>
              <a:rPr lang="en-GB" dirty="0" smtClean="0"/>
              <a:t>effective delivery of treatment to a high proportion of the targeted population</a:t>
            </a:r>
          </a:p>
          <a:p>
            <a:pPr marL="971550" lvl="1" indent="-514350">
              <a:buFont typeface="+mj-lt"/>
              <a:buAutoNum type="arabicParenR"/>
            </a:pPr>
            <a:r>
              <a:rPr lang="en-GB" dirty="0" smtClean="0"/>
              <a:t>sufficient stockpiles of drug (3 million+) </a:t>
            </a:r>
          </a:p>
          <a:p>
            <a:pPr marL="971550" lvl="1" indent="-514350">
              <a:buFont typeface="+mj-lt"/>
              <a:buAutoNum type="arabicParenR"/>
            </a:pPr>
            <a:r>
              <a:rPr lang="en-GB" dirty="0" smtClean="0"/>
              <a:t>population cooperation with the containment strategy</a:t>
            </a:r>
          </a:p>
          <a:p>
            <a:pPr marL="971550" lvl="1" indent="-514350">
              <a:buFont typeface="+mj-lt"/>
              <a:buAutoNum type="arabicParenR"/>
            </a:pPr>
            <a:r>
              <a:rPr lang="en-GB" dirty="0" smtClean="0"/>
              <a:t>international cooperation in policy development, epidemic surveillance and control strategy implementation. </a:t>
            </a:r>
          </a:p>
          <a:p>
            <a:r>
              <a:rPr lang="en-GB" dirty="0" smtClean="0"/>
              <a:t>Containment is unlikely if R</a:t>
            </a:r>
            <a:r>
              <a:rPr lang="en-GB" baseline="-25000" dirty="0" smtClean="0"/>
              <a:t>0</a:t>
            </a:r>
            <a:r>
              <a:rPr lang="en-GB" dirty="0" smtClean="0"/>
              <a:t> exceeds 1.8 for the new pandemic strain.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(2)</a:t>
            </a:r>
            <a:endParaRPr lang="en-GB" dirty="0"/>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r>
              <a:rPr lang="en-GB" dirty="0" smtClean="0"/>
              <a:t>The mathematical model we have used to examine the feasibility of pandemic containment is perhaps the largest-scale detailed epidemic micro-simulation yet developed. </a:t>
            </a:r>
          </a:p>
          <a:p>
            <a:r>
              <a:rPr lang="en-GB" dirty="0" smtClean="0"/>
              <a:t>A key goal of the modelling was parsimony. Although the representation of the population is detailed, this detail is underpinned by available demographic data.</a:t>
            </a:r>
          </a:p>
          <a:p>
            <a:r>
              <a:rPr lang="en-GB" dirty="0" smtClean="0"/>
              <a:t>The natural history parameters used here have been estimated from primary data on existing influenza strains. The model has five key transmission parameters, of which two were estimated from household data and the remaining three were qualitatively calibrated to historical age-dependent attack rates. </a:t>
            </a:r>
          </a:p>
          <a:p>
            <a:r>
              <a:rPr lang="en-GB" dirty="0" smtClean="0"/>
              <a:t>We believe that this type of simulation will increasingly become a standard tool for preparedness planning and modelling of new disease outbreaks.</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(3)</a:t>
            </a:r>
            <a:endParaRPr lang="en-GB" dirty="0"/>
          </a:p>
        </p:txBody>
      </p:sp>
      <p:sp>
        <p:nvSpPr>
          <p:cNvPr id="3" name="Content Placeholder 2"/>
          <p:cNvSpPr>
            <a:spLocks noGrp="1"/>
          </p:cNvSpPr>
          <p:nvPr>
            <p:ph idx="1"/>
          </p:nvPr>
        </p:nvSpPr>
        <p:spPr/>
        <p:txBody>
          <a:bodyPr/>
          <a:lstStyle/>
          <a:p>
            <a:r>
              <a:rPr lang="en-GB" dirty="0" smtClean="0"/>
              <a:t>Large-scale and policy-oriented  rather than pedagogic and abstract</a:t>
            </a:r>
          </a:p>
          <a:p>
            <a:r>
              <a:rPr lang="en-GB" dirty="0" smtClean="0"/>
              <a:t>Would you trust the deployment of 3 million drug treatments to this technology?</a:t>
            </a:r>
          </a:p>
          <a:p>
            <a:r>
              <a:rPr lang="en-GB" dirty="0" smtClean="0"/>
              <a:t>Is there a difference between </a:t>
            </a:r>
            <a:endParaRPr lang="en-GB" dirty="0" smtClean="0"/>
          </a:p>
          <a:p>
            <a:r>
              <a:rPr lang="en-GB" dirty="0" smtClean="0"/>
              <a:t>	</a:t>
            </a:r>
            <a:r>
              <a:rPr lang="en-GB" dirty="0" smtClean="0"/>
              <a:t>‘</a:t>
            </a:r>
            <a:r>
              <a:rPr lang="en-GB" dirty="0" smtClean="0"/>
              <a:t>agent-based modelling</a:t>
            </a:r>
            <a:r>
              <a:rPr lang="en-GB" dirty="0" smtClean="0"/>
              <a:t>’</a:t>
            </a:r>
          </a:p>
          <a:p>
            <a:r>
              <a:rPr lang="en-GB" dirty="0" smtClean="0"/>
              <a:t>	</a:t>
            </a:r>
            <a:r>
              <a:rPr lang="en-GB" dirty="0" smtClean="0"/>
              <a:t>‘discrete </a:t>
            </a:r>
            <a:r>
              <a:rPr lang="en-GB" dirty="0" smtClean="0"/>
              <a:t>event simulation</a:t>
            </a:r>
            <a:r>
              <a:rPr lang="en-GB" dirty="0" smtClean="0"/>
              <a:t>’</a:t>
            </a:r>
          </a:p>
          <a:p>
            <a:r>
              <a:rPr lang="en-GB" dirty="0" smtClean="0"/>
              <a:t>	</a:t>
            </a:r>
            <a:r>
              <a:rPr lang="en-GB" dirty="0" smtClean="0"/>
              <a:t>‘</a:t>
            </a:r>
            <a:r>
              <a:rPr lang="en-GB" dirty="0" err="1" smtClean="0"/>
              <a:t>microsimulation</a:t>
            </a:r>
            <a:r>
              <a:rPr lang="en-GB" dirty="0" smtClean="0"/>
              <a:t>’</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 </a:t>
            </a:r>
            <a:r>
              <a:rPr lang="en-GB" dirty="0" err="1" smtClean="0"/>
              <a:t>Brailsford</a:t>
            </a:r>
            <a:r>
              <a:rPr lang="en-GB" dirty="0" smtClean="0"/>
              <a:t> &amp; B. Schmidt (2003)  Towards incorporating human behaviour in models of health care systems: An approach using discrete event simulation, </a:t>
            </a:r>
            <a:r>
              <a:rPr lang="en-GB" i="1" dirty="0" smtClean="0"/>
              <a:t>European Journal of Operational Research </a:t>
            </a:r>
            <a:r>
              <a:rPr lang="en-GB" dirty="0" smtClean="0"/>
              <a:t>150 (2003) 19–31</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Context</a:t>
            </a:r>
            <a:endParaRPr lang="en-GB" dirty="0"/>
          </a:p>
        </p:txBody>
      </p:sp>
      <p:sp>
        <p:nvSpPr>
          <p:cNvPr id="3" name="Content Placeholder 2"/>
          <p:cNvSpPr>
            <a:spLocks noGrp="1"/>
          </p:cNvSpPr>
          <p:nvPr>
            <p:ph idx="1"/>
          </p:nvPr>
        </p:nvSpPr>
        <p:spPr/>
        <p:txBody>
          <a:bodyPr>
            <a:normAutofit/>
          </a:bodyPr>
          <a:lstStyle/>
          <a:p>
            <a:r>
              <a:rPr lang="en-GB" dirty="0" smtClean="0"/>
              <a:t>Operational Research models in the field of health care often involve parameters which depend on the behaviour of human beings. </a:t>
            </a:r>
          </a:p>
          <a:p>
            <a:pPr lvl="1"/>
            <a:r>
              <a:rPr lang="en-GB" dirty="0" smtClean="0"/>
              <a:t>Epidemic models of the spread of HIV/AIDS depend not only on biological and physiological factors, but also on behavioural factors such as condom use, number of sexual partners and needle- sharing </a:t>
            </a:r>
          </a:p>
          <a:p>
            <a:pPr lvl="1"/>
            <a:r>
              <a:rPr lang="en-GB" dirty="0" smtClean="0"/>
              <a:t>Models for the prevention and treatment of heart disease need to account for variation in smoking, exercise, and dietary habits</a:t>
            </a:r>
          </a:p>
          <a:p>
            <a:pPr lvl="1"/>
            <a:r>
              <a:rPr lang="en-GB" dirty="0" smtClean="0"/>
              <a:t>Models to evaluate screening programmes for the early detection of disease must include a factor for patients compliance (the proportion of patients who attend each screen).</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El </a:t>
            </a:r>
            <a:r>
              <a:rPr lang="en-GB" dirty="0" err="1" smtClean="0"/>
              <a:t>Farol</a:t>
            </a:r>
            <a:r>
              <a:rPr lang="en-GB" dirty="0" smtClean="0"/>
              <a:t> Bar Problem</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So this guy walks into a bar...</a:t>
            </a:r>
          </a:p>
          <a:p>
            <a:r>
              <a:rPr lang="en-GB" dirty="0" smtClean="0"/>
              <a:t>There is a particular, finite population of people. Every Thursday night, all of these people want to go to the El </a:t>
            </a:r>
            <a:r>
              <a:rPr lang="en-GB" dirty="0" err="1" smtClean="0"/>
              <a:t>Farol</a:t>
            </a:r>
            <a:r>
              <a:rPr lang="en-GB" dirty="0" smtClean="0"/>
              <a:t> Bar. However, the El </a:t>
            </a:r>
            <a:r>
              <a:rPr lang="en-GB" dirty="0" err="1" smtClean="0"/>
              <a:t>Farol</a:t>
            </a:r>
            <a:r>
              <a:rPr lang="en-GB" dirty="0" smtClean="0"/>
              <a:t> is quite small, and it's no fun to go there if it's too crowded. So much so, in fact, that the preferences of the population can be described as follows:</a:t>
            </a:r>
          </a:p>
          <a:p>
            <a:r>
              <a:rPr lang="en-GB" dirty="0" smtClean="0"/>
              <a:t>If </a:t>
            </a:r>
            <a:r>
              <a:rPr lang="en-GB" b="1" dirty="0" smtClean="0"/>
              <a:t>less than 60%</a:t>
            </a:r>
            <a:r>
              <a:rPr lang="en-GB" dirty="0" smtClean="0"/>
              <a:t> of the population go to the bar, they'll all have a better time than if they stayed at home.</a:t>
            </a:r>
          </a:p>
          <a:p>
            <a:r>
              <a:rPr lang="en-GB" dirty="0" smtClean="0"/>
              <a:t>If </a:t>
            </a:r>
            <a:r>
              <a:rPr lang="en-GB" b="1" dirty="0" smtClean="0"/>
              <a:t>more than 60%</a:t>
            </a:r>
            <a:r>
              <a:rPr lang="en-GB" dirty="0" smtClean="0"/>
              <a:t> of the population go to the bar, they'll all have a </a:t>
            </a:r>
            <a:r>
              <a:rPr lang="en-GB" i="1" dirty="0" smtClean="0"/>
              <a:t>worse</a:t>
            </a:r>
            <a:r>
              <a:rPr lang="en-GB" dirty="0" smtClean="0"/>
              <a:t> time than if they stayed at home.</a:t>
            </a:r>
          </a:p>
          <a:p>
            <a:r>
              <a:rPr lang="en-GB" dirty="0" smtClean="0"/>
              <a:t>Unfortunately, it is necessary for everyone to decide </a:t>
            </a:r>
            <a:r>
              <a:rPr lang="en-GB" i="1" dirty="0" smtClean="0"/>
              <a:t>at the same time</a:t>
            </a:r>
            <a:r>
              <a:rPr lang="en-GB" dirty="0" smtClean="0"/>
              <a:t> whether they will go to the bar or not. They cannot wait and see how many others go on a particular Thursday before deciding to go themselves on that Thursday.</a:t>
            </a:r>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23728" y="1398052"/>
            <a:ext cx="4608512" cy="3443724"/>
          </a:xfrm>
          <a:prstGeom prst="rect">
            <a:avLst/>
          </a:prstGeom>
          <a:noFill/>
          <a:ln w="9525">
            <a:noFill/>
            <a:miter lim="800000"/>
            <a:headEnd/>
            <a:tailEnd/>
          </a:ln>
        </p:spPr>
      </p:pic>
      <p:sp>
        <p:nvSpPr>
          <p:cNvPr id="2" name="Title 1"/>
          <p:cNvSpPr>
            <a:spLocks noGrp="1"/>
          </p:cNvSpPr>
          <p:nvPr>
            <p:ph type="title"/>
          </p:nvPr>
        </p:nvSpPr>
        <p:spPr/>
        <p:txBody>
          <a:bodyPr/>
          <a:lstStyle/>
          <a:p>
            <a:r>
              <a:rPr lang="en-GB" dirty="0" smtClean="0"/>
              <a:t>Beliefs, Desires, Intentions...</a:t>
            </a:r>
            <a:endParaRPr lang="en-GB" dirty="0"/>
          </a:p>
        </p:txBody>
      </p:sp>
      <p:sp>
        <p:nvSpPr>
          <p:cNvPr id="3" name="Content Placeholder 2"/>
          <p:cNvSpPr>
            <a:spLocks noGrp="1"/>
          </p:cNvSpPr>
          <p:nvPr>
            <p:ph idx="1"/>
          </p:nvPr>
        </p:nvSpPr>
        <p:spPr>
          <a:xfrm>
            <a:off x="467544" y="4841776"/>
            <a:ext cx="8229600" cy="2016224"/>
          </a:xfrm>
        </p:spPr>
        <p:txBody>
          <a:bodyPr>
            <a:normAutofit fontScale="92500" lnSpcReduction="20000"/>
          </a:bodyPr>
          <a:lstStyle/>
          <a:p>
            <a:r>
              <a:rPr lang="en-GB" dirty="0" smtClean="0"/>
              <a:t>The fundamental shortcoming of the BDI architecture is the fact that it is restricted to cognitive processes. The integration of physical, emotional or social processes and their interactions are not taken into account. </a:t>
            </a:r>
          </a:p>
          <a:p>
            <a:r>
              <a:rPr lang="en-GB" dirty="0" smtClean="0"/>
              <a:t>The BDI architecture is valuable for technical applications like robotics. However, it is unsuitable for the modelling of human behaviour.</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Physics, Emotion, Cognition, Status</a:t>
            </a:r>
            <a:endParaRPr lang="en-GB" dirty="0"/>
          </a:p>
        </p:txBody>
      </p:sp>
      <p:sp>
        <p:nvSpPr>
          <p:cNvPr id="3" name="Content Placeholder 2"/>
          <p:cNvSpPr>
            <a:spLocks noGrp="1"/>
          </p:cNvSpPr>
          <p:nvPr>
            <p:ph idx="1"/>
          </p:nvPr>
        </p:nvSpPr>
        <p:spPr>
          <a:xfrm>
            <a:off x="457200" y="5661248"/>
            <a:ext cx="8229600" cy="1196752"/>
          </a:xfrm>
        </p:spPr>
        <p:txBody>
          <a:bodyPr>
            <a:normAutofit fontScale="70000" lnSpcReduction="20000"/>
          </a:bodyPr>
          <a:lstStyle/>
          <a:p>
            <a:r>
              <a:rPr lang="en-GB" dirty="0" smtClean="0"/>
              <a:t>A reference model which aims to be applicable to any problem</a:t>
            </a:r>
          </a:p>
          <a:p>
            <a:r>
              <a:rPr lang="en-GB" dirty="0" smtClean="0"/>
              <a:t>Combines cognitive with physical and emotional states, but also sociological factors, such as the importance of social norms, adaptation to group behaviour, compliance with social expectations, and the need for social contact</a:t>
            </a:r>
            <a:endParaRPr lang="en-GB" dirty="0"/>
          </a:p>
        </p:txBody>
      </p:sp>
      <p:pic>
        <p:nvPicPr>
          <p:cNvPr id="3075" name="Picture 3"/>
          <p:cNvPicPr>
            <a:picLocks noChangeAspect="1" noChangeArrowheads="1"/>
          </p:cNvPicPr>
          <p:nvPr/>
        </p:nvPicPr>
        <p:blipFill>
          <a:blip r:embed="rId2" cstate="print"/>
          <a:srcRect/>
          <a:stretch>
            <a:fillRect/>
          </a:stretch>
        </p:blipFill>
        <p:spPr bwMode="auto">
          <a:xfrm>
            <a:off x="827584" y="1628800"/>
            <a:ext cx="7000875"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PECS Elements</a:t>
            </a:r>
            <a:endParaRPr lang="en-GB" dirty="0"/>
          </a:p>
        </p:txBody>
      </p:sp>
      <p:sp>
        <p:nvSpPr>
          <p:cNvPr id="3" name="Content Placeholder 2"/>
          <p:cNvSpPr>
            <a:spLocks noGrp="1"/>
          </p:cNvSpPr>
          <p:nvPr>
            <p:ph idx="1"/>
          </p:nvPr>
        </p:nvSpPr>
        <p:spPr>
          <a:xfrm>
            <a:off x="457200" y="1600200"/>
            <a:ext cx="8229600" cy="4565104"/>
          </a:xfrm>
        </p:spPr>
        <p:txBody>
          <a:bodyPr>
            <a:normAutofit fontScale="85000" lnSpcReduction="20000"/>
          </a:bodyPr>
          <a:lstStyle/>
          <a:p>
            <a:pPr>
              <a:buNone/>
            </a:pPr>
            <a:r>
              <a:rPr lang="en-GB" dirty="0" smtClean="0"/>
              <a:t>PECS components for diabetic retinopathy:</a:t>
            </a:r>
          </a:p>
          <a:p>
            <a:pPr>
              <a:buNone/>
            </a:pPr>
            <a:r>
              <a:rPr lang="en-GB" dirty="0" smtClean="0"/>
              <a:t>• </a:t>
            </a:r>
            <a:r>
              <a:rPr lang="en-GB" dirty="0" err="1" smtClean="0"/>
              <a:t>Physis</a:t>
            </a:r>
            <a:r>
              <a:rPr lang="en-GB" dirty="0" smtClean="0"/>
              <a:t>: the physical state––the stage of retinopathy may affect people’s attendance; ( e.g. early diagnosis as a cue to action)</a:t>
            </a:r>
          </a:p>
          <a:p>
            <a:pPr>
              <a:buNone/>
            </a:pPr>
            <a:r>
              <a:rPr lang="en-GB" dirty="0" smtClean="0"/>
              <a:t>• Emotion: Anxiety, and individual perceptions of the overall threat of blindness, will together influence a person’s perceived susceptibility to becoming blind themselves. (e.g. anxious people may be more likely to attend for screening).</a:t>
            </a:r>
          </a:p>
          <a:p>
            <a:pPr>
              <a:buNone/>
            </a:pPr>
            <a:r>
              <a:rPr lang="en-GB" dirty="0" smtClean="0"/>
              <a:t>• Cognition: Knowledge about the facts of diabetic retinopathy, screening and treatment will influence a person’s perceptions about the severity of the disease and his/her evaluation of the benefits of screening to counteract the threat of blindness. A person’s belief about the prevalence of retinopathy could also affect their understanding of their own risk of getting it.</a:t>
            </a:r>
          </a:p>
          <a:p>
            <a:pPr>
              <a:buNone/>
            </a:pPr>
            <a:r>
              <a:rPr lang="en-GB" dirty="0" smtClean="0"/>
              <a:t>• Status: a person’s educational level is likely to determine his/her ability to evaluate behaviours to counteract the threat of blindness, and also his/her perceptions of the threat itself.</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PECS Implementation</a:t>
            </a:r>
            <a:endParaRPr lang="en-GB" dirty="0"/>
          </a:p>
        </p:txBody>
      </p:sp>
      <p:sp>
        <p:nvSpPr>
          <p:cNvPr id="3" name="Content Placeholder 2"/>
          <p:cNvSpPr>
            <a:spLocks noGrp="1"/>
          </p:cNvSpPr>
          <p:nvPr>
            <p:ph idx="1"/>
          </p:nvPr>
        </p:nvSpPr>
        <p:spPr/>
        <p:txBody>
          <a:bodyPr>
            <a:normAutofit fontScale="92500"/>
          </a:bodyPr>
          <a:lstStyle/>
          <a:p>
            <a:pPr>
              <a:buNone/>
            </a:pPr>
            <a:r>
              <a:rPr lang="en-GB" dirty="0" smtClean="0"/>
              <a:t>• </a:t>
            </a:r>
            <a:r>
              <a:rPr lang="en-GB" dirty="0" err="1" smtClean="0"/>
              <a:t>Physis</a:t>
            </a:r>
            <a:r>
              <a:rPr lang="en-GB" dirty="0" smtClean="0"/>
              <a:t> = stage of retinopathy = 0.7 for None, 0.9 for BDR or DMO, and 1.0 for all other states, reflecting our assumption that people with background retinopathy are aware they have potential sight problems and are thus more likely to attend for screening.</a:t>
            </a:r>
          </a:p>
          <a:p>
            <a:pPr>
              <a:buNone/>
            </a:pPr>
            <a:r>
              <a:rPr lang="en-GB" dirty="0" smtClean="0"/>
              <a:t>• Emotion = anxiety x perceived susceptibility where both take one of the three values 0.8 (low), 0.95 (medium), 1.0 (high).</a:t>
            </a:r>
          </a:p>
          <a:p>
            <a:pPr>
              <a:buNone/>
            </a:pPr>
            <a:r>
              <a:rPr lang="en-GB" dirty="0" smtClean="0"/>
              <a:t>• Cognition = knowledge of disease x belief about disease prevalence where both take one of the three values 0.8 (low), 0.9 (medium), 1.0 (high).</a:t>
            </a:r>
          </a:p>
          <a:p>
            <a:pPr>
              <a:buNone/>
            </a:pPr>
            <a:r>
              <a:rPr lang="en-GB" dirty="0" smtClean="0"/>
              <a:t>• Status = educational level takes one of the three values 0.8 (low), 0.95 (medium), 1.0 (high).</a:t>
            </a: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PECS - Simulation</a:t>
            </a:r>
            <a:endParaRPr lang="en-GB"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209675" y="1905794"/>
            <a:ext cx="6724650" cy="39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en-GB" dirty="0" smtClean="0"/>
              <a:t>The results showed the possibility of capturing the determinants of health behaviour sufficiently accurately to enable policy decisions aimed at increasing compliance to be made. (The standard method is simply to assume a certain (fixed) percentage of the population will fail to attend when invited for screening.)</a:t>
            </a:r>
          </a:p>
          <a:p>
            <a:r>
              <a:rPr lang="en-GB" dirty="0" smtClean="0"/>
              <a:t>The key benefit of this approach will be that it will enable health planners and policy-makers to design more efficient and effective screening programmes, in order to attract non-</a:t>
            </a:r>
            <a:r>
              <a:rPr lang="en-GB" dirty="0" err="1" smtClean="0"/>
              <a:t>attenders</a:t>
            </a:r>
            <a:r>
              <a:rPr lang="en-GB" dirty="0" smtClean="0"/>
              <a:t> and improve the overall health of the population.</a:t>
            </a:r>
          </a:p>
          <a:p>
            <a:r>
              <a:rPr lang="en-GB" dirty="0" smtClean="0"/>
              <a:t>The ability of agent-based simulation to model systems of patients in a more sophisticated way, incorporating not only their interactions with each other, but also with health care professionals and with the environment, gives rise to exciting prospects. This approach has the potential to be applied not just to screening for diabetic retinopathy, but to many other (health) arenas.</a:t>
            </a:r>
          </a:p>
          <a:p>
            <a:r>
              <a:rPr lang="en-GB" dirty="0" smtClean="0"/>
              <a:t>Further empirical work is required, firstly to derive and validate more realistic forms of the model equations, secondly to select the appropriate psychological variables, and </a:t>
            </a:r>
            <a:r>
              <a:rPr lang="en-GB" i="1" dirty="0" smtClean="0"/>
              <a:t>thirdly and inevitably to collect data</a:t>
            </a:r>
            <a:r>
              <a:rPr lang="en-GB" dirty="0" smtClean="0"/>
              <a:t>.</a:t>
            </a:r>
          </a:p>
          <a:p>
            <a:pPr>
              <a:buNone/>
            </a:pP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Simulation in Your Research</a:t>
            </a:r>
            <a:endParaRPr lang="en-GB" dirty="0"/>
          </a:p>
        </p:txBody>
      </p:sp>
      <p:sp>
        <p:nvSpPr>
          <p:cNvPr id="3" name="Content Placeholder 2"/>
          <p:cNvSpPr>
            <a:spLocks noGrp="1"/>
          </p:cNvSpPr>
          <p:nvPr>
            <p:ph idx="1"/>
          </p:nvPr>
        </p:nvSpPr>
        <p:spPr>
          <a:xfrm>
            <a:off x="457200" y="1520788"/>
            <a:ext cx="8229600" cy="5337212"/>
          </a:xfrm>
        </p:spPr>
        <p:txBody>
          <a:bodyPr>
            <a:normAutofit fontScale="55000" lnSpcReduction="20000"/>
          </a:bodyPr>
          <a:lstStyle/>
          <a:p>
            <a:pPr>
              <a:buNone/>
            </a:pPr>
            <a:r>
              <a:rPr lang="en-GB" dirty="0" smtClean="0"/>
              <a:t>What do you hope to gain or learn from the simulation?  Is this something you know or suspect already?  Is this a specific problem that needs addressing?  Could you achieve the same without a simulation?</a:t>
            </a:r>
          </a:p>
          <a:p>
            <a:pPr>
              <a:buNone/>
            </a:pPr>
            <a:r>
              <a:rPr lang="en-GB" dirty="0" smtClean="0"/>
              <a:t> </a:t>
            </a:r>
          </a:p>
          <a:p>
            <a:pPr>
              <a:buNone/>
            </a:pPr>
            <a:r>
              <a:rPr lang="en-GB" dirty="0" smtClean="0"/>
              <a:t>How do I represent the agents in this system?</a:t>
            </a:r>
          </a:p>
          <a:p>
            <a:pPr>
              <a:buNone/>
            </a:pPr>
            <a:r>
              <a:rPr lang="en-GB" dirty="0" smtClean="0"/>
              <a:t>-          What are their characteristics?</a:t>
            </a:r>
          </a:p>
          <a:p>
            <a:pPr>
              <a:buNone/>
            </a:pPr>
            <a:r>
              <a:rPr lang="en-GB" dirty="0" smtClean="0"/>
              <a:t>-          How do they behave?</a:t>
            </a:r>
          </a:p>
          <a:p>
            <a:pPr>
              <a:buNone/>
            </a:pPr>
            <a:r>
              <a:rPr lang="en-GB" dirty="0" smtClean="0"/>
              <a:t>o   Interactions between agents</a:t>
            </a:r>
          </a:p>
          <a:p>
            <a:pPr>
              <a:buNone/>
            </a:pPr>
            <a:r>
              <a:rPr lang="en-GB" dirty="0" smtClean="0"/>
              <a:t>o   Interactions with the environment</a:t>
            </a:r>
          </a:p>
          <a:p>
            <a:pPr>
              <a:buNone/>
            </a:pPr>
            <a:r>
              <a:rPr lang="en-GB" dirty="0" smtClean="0"/>
              <a:t>-          What is ‘the environment’ i.e. what features are internal to the model, and which are external?</a:t>
            </a:r>
          </a:p>
          <a:p>
            <a:pPr>
              <a:buNone/>
            </a:pPr>
            <a:endParaRPr lang="en-GB" dirty="0" smtClean="0"/>
          </a:p>
          <a:p>
            <a:pPr>
              <a:buNone/>
            </a:pPr>
            <a:r>
              <a:rPr lang="en-GB" dirty="0" smtClean="0"/>
              <a:t>How does the model treat time?</a:t>
            </a:r>
          </a:p>
          <a:p>
            <a:pPr>
              <a:buNone/>
            </a:pPr>
            <a:r>
              <a:rPr lang="en-GB" dirty="0" smtClean="0"/>
              <a:t>	Real time?</a:t>
            </a:r>
          </a:p>
          <a:p>
            <a:pPr>
              <a:buNone/>
            </a:pPr>
            <a:r>
              <a:rPr lang="en-GB" dirty="0" smtClean="0"/>
              <a:t>	 Short time steps (minute; hour?)</a:t>
            </a:r>
          </a:p>
          <a:p>
            <a:pPr>
              <a:buNone/>
            </a:pPr>
            <a:r>
              <a:rPr lang="en-GB" dirty="0" smtClean="0"/>
              <a:t>	Long time steps (day; month; year?)</a:t>
            </a:r>
          </a:p>
          <a:p>
            <a:pPr>
              <a:buNone/>
            </a:pPr>
            <a:r>
              <a:rPr lang="en-GB" dirty="0" smtClean="0"/>
              <a:t>	Artificial time steps (e.g. interest is evolution of system towards equilibrium or steady state)</a:t>
            </a:r>
          </a:p>
          <a:p>
            <a:pPr>
              <a:buNone/>
            </a:pPr>
            <a:r>
              <a:rPr lang="en-GB" dirty="0" smtClean="0"/>
              <a:t> </a:t>
            </a:r>
          </a:p>
          <a:p>
            <a:pPr>
              <a:buNone/>
            </a:pPr>
            <a:r>
              <a:rPr lang="en-GB" dirty="0" smtClean="0"/>
              <a:t>What kinds of data might be available to initiate the model?  Is there any useful way in which outputs from the simulation could be compared to observations/data/evidence from what you are simulating?</a:t>
            </a:r>
          </a:p>
          <a:p>
            <a:pPr>
              <a:buNone/>
            </a:pPr>
            <a:endParaRPr lang="en-GB" dirty="0" smtClean="0"/>
          </a:p>
          <a:p>
            <a:pPr>
              <a:buNone/>
            </a:pPr>
            <a:r>
              <a:rPr lang="en-GB" dirty="0" smtClean="0"/>
              <a:t>How should the success (or otherwise) of the simulation be judged?</a:t>
            </a:r>
            <a:br>
              <a:rPr lang="en-GB" dirty="0" smtClean="0"/>
            </a:br>
            <a:endParaRPr lang="en-GB" dirty="0" smtClean="0"/>
          </a:p>
          <a:p>
            <a:pPr>
              <a:buNone/>
            </a:pPr>
            <a:r>
              <a:rPr lang="en-GB" dirty="0" smtClean="0"/>
              <a:t>Are the results of the simulation useful to others (or only you)?  If so in what way?</a:t>
            </a:r>
            <a:br>
              <a:rPr lang="en-GB" dirty="0" smtClean="0"/>
            </a:b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Bar Attendance in the first 100 weeks</a:t>
            </a:r>
            <a:endParaRPr lang="en-GB" dirty="0"/>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cstate="print"/>
          <a:srcRect/>
          <a:stretch>
            <a:fillRect/>
          </a:stretch>
        </p:blipFill>
        <p:spPr bwMode="auto">
          <a:xfrm>
            <a:off x="539552" y="1484784"/>
            <a:ext cx="8060662"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descr="http://upload.wikimedia.org/wikipedia/commons/thumb/2/26/El_Farol_Restaurant_and_Cantina%2C_Santa_Fe_NM.jpg/220px-El_Farol_Restaurant_and_Cantina%2C_Santa_Fe_NM.jpg">
            <a:hlinkClick r:id="rId2"/>
          </p:cNvPr>
          <p:cNvPicPr>
            <a:picLocks noChangeAspect="1" noChangeArrowheads="1"/>
          </p:cNvPicPr>
          <p:nvPr/>
        </p:nvPicPr>
        <p:blipFill>
          <a:blip r:embed="rId3" cstate="print"/>
          <a:srcRect/>
          <a:stretch>
            <a:fillRect/>
          </a:stretch>
        </p:blipFill>
        <p:spPr bwMode="auto">
          <a:xfrm>
            <a:off x="1403648" y="1412776"/>
            <a:ext cx="6545460" cy="49090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This Interesting?</a:t>
            </a:r>
            <a:endParaRPr lang="en-GB" dirty="0"/>
          </a:p>
        </p:txBody>
      </p:sp>
      <p:sp>
        <p:nvSpPr>
          <p:cNvPr id="3" name="Content Placeholder 2"/>
          <p:cNvSpPr>
            <a:spLocks noGrp="1"/>
          </p:cNvSpPr>
          <p:nvPr>
            <p:ph idx="1"/>
          </p:nvPr>
        </p:nvSpPr>
        <p:spPr/>
        <p:txBody>
          <a:bodyPr/>
          <a:lstStyle/>
          <a:p>
            <a:endParaRPr lang="en-GB"/>
          </a:p>
        </p:txBody>
      </p:sp>
      <p:pic>
        <p:nvPicPr>
          <p:cNvPr id="10242" name="Picture 2"/>
          <p:cNvPicPr>
            <a:picLocks noChangeAspect="1" noChangeArrowheads="1"/>
          </p:cNvPicPr>
          <p:nvPr/>
        </p:nvPicPr>
        <p:blipFill>
          <a:blip r:embed="rId2" cstate="print"/>
          <a:srcRect l="16238" t="27990" r="40057" b="17201"/>
          <a:stretch>
            <a:fillRect/>
          </a:stretch>
        </p:blipFill>
        <p:spPr bwMode="auto">
          <a:xfrm>
            <a:off x="467544" y="1556792"/>
            <a:ext cx="5328592" cy="4176464"/>
          </a:xfrm>
          <a:prstGeom prst="rect">
            <a:avLst/>
          </a:prstGeom>
          <a:noFill/>
          <a:ln w="9525">
            <a:noFill/>
            <a:miter lim="800000"/>
            <a:headEnd/>
            <a:tailEnd/>
          </a:ln>
        </p:spPr>
      </p:pic>
      <p:sp>
        <p:nvSpPr>
          <p:cNvPr id="5" name="Rectangle 4"/>
          <p:cNvSpPr/>
          <p:nvPr/>
        </p:nvSpPr>
        <p:spPr>
          <a:xfrm>
            <a:off x="6012160" y="1556792"/>
            <a:ext cx="2880320"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 EQUILIBRIUM price is set through the ASYNCHRONOUS  interaction between producers and consumers who are RATIONAL and PERFECTLY INFORMED</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is this interesting?</a:t>
            </a:r>
            <a:endParaRPr lang="en-GB" dirty="0"/>
          </a:p>
        </p:txBody>
      </p:sp>
      <p:sp>
        <p:nvSpPr>
          <p:cNvPr id="3" name="Content Placeholder 2"/>
          <p:cNvSpPr>
            <a:spLocks noGrp="1"/>
          </p:cNvSpPr>
          <p:nvPr>
            <p:ph idx="1"/>
          </p:nvPr>
        </p:nvSpPr>
        <p:spPr/>
        <p:txBody>
          <a:bodyPr/>
          <a:lstStyle/>
          <a:p>
            <a:endParaRPr lang="en-GB"/>
          </a:p>
        </p:txBody>
      </p:sp>
      <p:pic>
        <p:nvPicPr>
          <p:cNvPr id="9218" name="Picture 2"/>
          <p:cNvPicPr>
            <a:picLocks noChangeAspect="1" noChangeArrowheads="1"/>
          </p:cNvPicPr>
          <p:nvPr/>
        </p:nvPicPr>
        <p:blipFill>
          <a:blip r:embed="rId2" cstate="print"/>
          <a:srcRect/>
          <a:stretch>
            <a:fillRect/>
          </a:stretch>
        </p:blipFill>
        <p:spPr bwMode="auto">
          <a:xfrm>
            <a:off x="539552" y="1484784"/>
            <a:ext cx="5251643" cy="3096344"/>
          </a:xfrm>
          <a:prstGeom prst="rect">
            <a:avLst/>
          </a:prstGeom>
          <a:noFill/>
          <a:ln w="9525">
            <a:noFill/>
            <a:miter lim="800000"/>
            <a:headEnd/>
            <a:tailEnd/>
          </a:ln>
        </p:spPr>
      </p:pic>
      <p:sp>
        <p:nvSpPr>
          <p:cNvPr id="5" name="Rectangle 4"/>
          <p:cNvSpPr/>
          <p:nvPr/>
        </p:nvSpPr>
        <p:spPr>
          <a:xfrm>
            <a:off x="5791195" y="1556792"/>
            <a:ext cx="3101285"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There is no long-term EQUILIBRIUM; the future state of the ‘system’ depends on its current state (PATH DEPENDENCE); individual behaviour is based on imperfectly informed expectations about the behaviour of other agents (INTERDEPENDENCE)</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317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5"/>
        </a:dk1>
        <a:lt1>
          <a:srgbClr val="FFFFFF"/>
        </a:lt1>
        <a:dk2>
          <a:srgbClr val="FFFFFF"/>
        </a:dk2>
        <a:lt2>
          <a:srgbClr val="808080"/>
        </a:lt2>
        <a:accent1>
          <a:srgbClr val="00502F"/>
        </a:accent1>
        <a:accent2>
          <a:srgbClr val="C41230"/>
        </a:accent2>
        <a:accent3>
          <a:srgbClr val="FFFFFF"/>
        </a:accent3>
        <a:accent4>
          <a:srgbClr val="000003"/>
        </a:accent4>
        <a:accent5>
          <a:srgbClr val="AAB3AD"/>
        </a:accent5>
        <a:accent6>
          <a:srgbClr val="B10F2A"/>
        </a:accent6>
        <a:hlink>
          <a:srgbClr val="E9E2D3"/>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2800</TotalTime>
  <Words>2284</Words>
  <Application>Microsoft Office PowerPoint</Application>
  <PresentationFormat>On-screen Show (4:3)</PresentationFormat>
  <Paragraphs>135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Simulation Case Studies</vt:lpstr>
      <vt:lpstr>Complexity and the Economy</vt:lpstr>
      <vt:lpstr>The El Farol Bar Problem</vt:lpstr>
      <vt:lpstr>Bar Attendance in the first 100 weeks</vt:lpstr>
      <vt:lpstr>Slide 5</vt:lpstr>
      <vt:lpstr>Slide 6</vt:lpstr>
      <vt:lpstr>Slide 7</vt:lpstr>
      <vt:lpstr>Why Is This Interesting?</vt:lpstr>
      <vt:lpstr>Why is this interesting?</vt:lpstr>
      <vt:lpstr>This is a trivial example, but...</vt:lpstr>
      <vt:lpstr>Slide 11</vt:lpstr>
      <vt:lpstr>Slide 12</vt:lpstr>
      <vt:lpstr>Slide 13</vt:lpstr>
      <vt:lpstr>Slide 14</vt:lpstr>
      <vt:lpstr>Context and Objectives</vt:lpstr>
      <vt:lpstr>Containment and Policy</vt:lpstr>
      <vt:lpstr>Slide 17</vt:lpstr>
      <vt:lpstr>Methods – Demographic Data</vt:lpstr>
      <vt:lpstr>Methods – Disease &amp; Transmission Data</vt:lpstr>
      <vt:lpstr>Slide 20</vt:lpstr>
      <vt:lpstr>Prophylaxis Strategies</vt:lpstr>
      <vt:lpstr>Prophylaxis Strategies</vt:lpstr>
      <vt:lpstr>Social Policies</vt:lpstr>
      <vt:lpstr>Social Policies</vt:lpstr>
      <vt:lpstr>Conclusions (1)</vt:lpstr>
      <vt:lpstr>Conclusions (2)</vt:lpstr>
      <vt:lpstr>Conclusions (3)</vt:lpstr>
      <vt:lpstr>Slide 28</vt:lpstr>
      <vt:lpstr>Context</vt:lpstr>
      <vt:lpstr>Beliefs, Desires, Intentions...</vt:lpstr>
      <vt:lpstr>Physics, Emotion, Cognition, Status</vt:lpstr>
      <vt:lpstr>PECS Elements</vt:lpstr>
      <vt:lpstr>PECS Implementation</vt:lpstr>
      <vt:lpstr>PECS - Simulation</vt:lpstr>
      <vt:lpstr>Conclusions</vt:lpstr>
      <vt:lpstr>Using Simulation in Your Research</vt:lpstr>
    </vt:vector>
  </TitlesOfParts>
  <Company>Meta One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Clements</dc:creator>
  <cp:lastModifiedBy>geo6mab</cp:lastModifiedBy>
  <cp:revision>278</cp:revision>
  <dcterms:created xsi:type="dcterms:W3CDTF">2006-02-09T16:01:47Z</dcterms:created>
  <dcterms:modified xsi:type="dcterms:W3CDTF">2012-04-16T11:12:29Z</dcterms:modified>
</cp:coreProperties>
</file>