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1" r:id="rId3"/>
    <p:sldId id="318" r:id="rId4"/>
    <p:sldId id="319" r:id="rId5"/>
    <p:sldId id="320" r:id="rId6"/>
    <p:sldId id="321" r:id="rId7"/>
    <p:sldId id="324" r:id="rId8"/>
    <p:sldId id="325" r:id="rId9"/>
    <p:sldId id="326" r:id="rId10"/>
    <p:sldId id="322" r:id="rId11"/>
    <p:sldId id="323" r:id="rId12"/>
    <p:sldId id="327" r:id="rId13"/>
    <p:sldId id="328" r:id="rId14"/>
    <p:sldId id="330" r:id="rId15"/>
    <p:sldId id="329" r:id="rId16"/>
    <p:sldId id="317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12A53CD6-ECE8-674F-B76A-0BEEF95E64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503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476DBF79-E734-2E49-A1AD-8B2A3AB78954}" type="datetimeFigureOut">
              <a:rPr lang="en-US"/>
              <a:pPr>
                <a:defRPr/>
              </a:pPr>
              <a:t>4/13/2012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5DF260A7-069A-C740-AD93-D80A1268C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33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Introduce me and the CPM</a:t>
            </a:r>
          </a:p>
          <a:p>
            <a:r>
              <a:rPr lang="en-GB">
                <a:latin typeface="Calibri" charset="0"/>
              </a:rPr>
              <a:t>Complexity Group and Grant Proposal with ISC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B35857-ED04-4240-88D9-4EFC628A036B}" type="slidenum">
              <a:rPr lang="en-GB" sz="1200"/>
              <a:pPr/>
              <a:t>1</a:t>
            </a:fld>
            <a:endParaRPr lang="en-GB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73D37A-6958-CB48-A352-229B4867522A}" type="slidenum">
              <a:rPr lang="en-GB" sz="1200"/>
              <a:pPr/>
              <a:t>16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204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2714620"/>
            <a:ext cx="6429420" cy="178595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3291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586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742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028" name="Picture 5" descr="C:\Users\Bruce\cpm\bulb-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52400"/>
            <a:ext cx="87471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669088"/>
            <a:ext cx="9144000" cy="188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dirty="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500063" y="2130425"/>
            <a:ext cx="8215312" cy="1443038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1"/>
                </a:solidFill>
                <a:latin typeface="Arial" charset="0"/>
              </a:rPr>
              <a:t>A Look Inside Some NetLogo Simulations</a:t>
            </a:r>
            <a:endParaRPr lang="en-GB" sz="2800" b="0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1371600" y="4668839"/>
            <a:ext cx="6400800" cy="920402"/>
          </a:xfrm>
        </p:spPr>
        <p:txBody>
          <a:bodyPr/>
          <a:lstStyle/>
          <a:p>
            <a:r>
              <a:rPr lang="en-GB" sz="2000" i="1" dirty="0">
                <a:latin typeface="Arial" charset="0"/>
              </a:rPr>
              <a:t>Bruce Edmonds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sz="1800" dirty="0">
                <a:latin typeface="Arial" charset="0"/>
              </a:rPr>
              <a:t>Centre for Policy Modelling</a:t>
            </a:r>
            <a:br>
              <a:rPr lang="en-GB" sz="1800" dirty="0">
                <a:latin typeface="Arial" charset="0"/>
              </a:rPr>
            </a:br>
            <a:r>
              <a:rPr lang="en-GB" sz="1800" dirty="0">
                <a:latin typeface="Arial" charset="0"/>
              </a:rPr>
              <a:t>Manchester Metropolitan University</a:t>
            </a:r>
            <a:endParaRPr lang="en-GB" sz="2000" dirty="0">
              <a:latin typeface="Arial" charset="0"/>
            </a:endParaRPr>
          </a:p>
        </p:txBody>
      </p:sp>
      <p:pic>
        <p:nvPicPr>
          <p:cNvPr id="9219" name="Picture 4" descr="MMU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46038"/>
            <a:ext cx="9286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ee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744" y="6101660"/>
            <a:ext cx="2336800" cy="673100"/>
          </a:xfrm>
          <a:prstGeom prst="rect">
            <a:avLst/>
          </a:prstGeom>
        </p:spPr>
      </p:pic>
      <p:pic>
        <p:nvPicPr>
          <p:cNvPr id="6" name="Picture 5" descr="NeISS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444" y="5985284"/>
            <a:ext cx="1296020" cy="1124488"/>
          </a:xfrm>
          <a:prstGeom prst="rect">
            <a:avLst/>
          </a:prstGeom>
        </p:spPr>
      </p:pic>
      <p:pic>
        <p:nvPicPr>
          <p:cNvPr id="7" name="Picture 6" descr="UoM_Logo.644x5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20371"/>
            <a:ext cx="1332148" cy="765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 &gt;&gt; NetLogo User Manual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3" name="Picture 2" descr="ss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5756" y="1087238"/>
            <a:ext cx="6388129" cy="57707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79612" y="2564903"/>
            <a:ext cx="1692189" cy="1260139"/>
            <a:chOff x="901540" y="2471154"/>
            <a:chExt cx="2515748" cy="896638"/>
          </a:xfrm>
        </p:grpSpPr>
        <p:sp>
          <p:nvSpPr>
            <p:cNvPr id="6" name="TextBox 5"/>
            <p:cNvSpPr txBox="1"/>
            <p:nvPr/>
          </p:nvSpPr>
          <p:spPr>
            <a:xfrm>
              <a:off x="901540" y="2471154"/>
              <a:ext cx="2187603" cy="2552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Contents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16200000" flipH="1">
              <a:off x="2455888" y="2406393"/>
              <a:ext cx="691691" cy="1231108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179512" y="4401112"/>
            <a:ext cx="2664298" cy="540061"/>
            <a:chOff x="901540" y="2471154"/>
            <a:chExt cx="3960965" cy="384274"/>
          </a:xfrm>
        </p:grpSpPr>
        <p:sp>
          <p:nvSpPr>
            <p:cNvPr id="10" name="TextBox 9"/>
            <p:cNvSpPr txBox="1"/>
            <p:nvPr/>
          </p:nvSpPr>
          <p:spPr>
            <a:xfrm>
              <a:off x="901540" y="2471154"/>
              <a:ext cx="2187603" cy="2552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Most Useful Page!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2935548" y="2701717"/>
              <a:ext cx="1926957" cy="153711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NetLogo Dictionary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5" name="Picture 4" descr="ss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980728"/>
            <a:ext cx="6745168" cy="60932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60132" y="2420887"/>
            <a:ext cx="2267744" cy="324039"/>
            <a:chOff x="-1355634" y="2135554"/>
            <a:chExt cx="4444776" cy="299736"/>
          </a:xfrm>
        </p:grpSpPr>
        <p:sp>
          <p:nvSpPr>
            <p:cNvPr id="7" name="TextBox 6"/>
            <p:cNvSpPr txBox="1"/>
            <p:nvPr/>
          </p:nvSpPr>
          <p:spPr>
            <a:xfrm>
              <a:off x="901540" y="2168860"/>
              <a:ext cx="2187602" cy="2664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Indexes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 bwMode="auto">
            <a:xfrm rot="10800000">
              <a:off x="-1355634" y="2135554"/>
              <a:ext cx="2257174" cy="166518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rot="10800000" flipV="1">
            <a:off x="5832140" y="2600908"/>
            <a:ext cx="1079612" cy="144016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lg" len="med"/>
            <a:tailEnd type="arrow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5292080" y="5229200"/>
            <a:ext cx="2267744" cy="1116124"/>
            <a:chOff x="-1355634" y="2102249"/>
            <a:chExt cx="4444776" cy="1032414"/>
          </a:xfrm>
        </p:grpSpPr>
        <p:sp>
          <p:nvSpPr>
            <p:cNvPr id="18" name="TextBox 17"/>
            <p:cNvSpPr txBox="1"/>
            <p:nvPr/>
          </p:nvSpPr>
          <p:spPr>
            <a:xfrm>
              <a:off x="761400" y="2102249"/>
              <a:ext cx="2327742" cy="1032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Click on these to get to individual entries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 bwMode="auto">
            <a:xfrm rot="10800000">
              <a:off x="-1355634" y="2135556"/>
              <a:ext cx="2117034" cy="48290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6408204" y="3176972"/>
            <a:ext cx="2376264" cy="1800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These are all the commands that come built into NetLogo for you to use in the definition of your own commands and code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Netlogo Information Page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4" name="Picture 3" descr="ss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00708"/>
            <a:ext cx="8102607" cy="62714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39952" y="1448782"/>
            <a:ext cx="3276364" cy="2232247"/>
            <a:chOff x="-2344579" y="1069839"/>
            <a:chExt cx="6421670" cy="2064827"/>
          </a:xfrm>
        </p:grpSpPr>
        <p:sp>
          <p:nvSpPr>
            <p:cNvPr id="6" name="TextBox 5"/>
            <p:cNvSpPr txBox="1"/>
            <p:nvPr/>
          </p:nvSpPr>
          <p:spPr>
            <a:xfrm>
              <a:off x="1183811" y="2035644"/>
              <a:ext cx="2893280" cy="10990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Middle button for the information page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10800000">
              <a:off x="-2344579" y="1069839"/>
              <a:ext cx="3669526" cy="965805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4" name="Picture 3" descr="ss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6532" y="1016732"/>
            <a:ext cx="7776864" cy="60193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63588" y="1891096"/>
            <a:ext cx="8280412" cy="889838"/>
            <a:chOff x="-2838554" y="2068959"/>
            <a:chExt cx="8538705" cy="640733"/>
          </a:xfrm>
        </p:grpSpPr>
        <p:sp>
          <p:nvSpPr>
            <p:cNvPr id="6" name="TextBox 5"/>
            <p:cNvSpPr txBox="1"/>
            <p:nvPr/>
          </p:nvSpPr>
          <p:spPr>
            <a:xfrm>
              <a:off x="1183811" y="2294893"/>
              <a:ext cx="4516340" cy="4147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This button toggles the view of the information page so you can edit the text there.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10800000">
              <a:off x="-2838554" y="2068959"/>
              <a:ext cx="4083979" cy="303707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changing the code… </a:t>
            </a:r>
            <a:r>
              <a:rPr lang="en-GB" dirty="0" err="1" smtClean="0"/>
              <a:t>e.g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4" name="Picture 3" descr="ss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6532" y="851862"/>
            <a:ext cx="7759809" cy="6006138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4499992" y="1787966"/>
            <a:ext cx="4032448" cy="1244990"/>
            <a:chOff x="5400092" y="2132856"/>
            <a:chExt cx="1800200" cy="1028966"/>
          </a:xfrm>
        </p:grpSpPr>
        <p:sp>
          <p:nvSpPr>
            <p:cNvPr id="6" name="Right Brace 5"/>
            <p:cNvSpPr/>
            <p:nvPr/>
          </p:nvSpPr>
          <p:spPr bwMode="auto">
            <a:xfrm>
              <a:off x="5400092" y="2168860"/>
              <a:ext cx="162313" cy="792088"/>
            </a:xfrm>
            <a:prstGeom prst="rightBrace">
              <a:avLst>
                <a:gd name="adj1" fmla="val 8333"/>
                <a:gd name="adj2" fmla="val 5144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7161" y="2132856"/>
              <a:ext cx="1623131" cy="102896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accent2"/>
                  </a:solidFill>
                </a:rPr>
                <a:t>Move where </a:t>
              </a:r>
              <a:r>
                <a:rPr lang="en-GB" sz="1600" dirty="0" smtClean="0">
                  <a:solidFill>
                    <a:schemeClr val="accent1"/>
                  </a:solidFill>
                </a:rPr>
                <a:t>wobble</a:t>
              </a:r>
              <a:r>
                <a:rPr lang="en-GB" sz="1600" dirty="0" smtClean="0">
                  <a:solidFill>
                    <a:schemeClr val="accent2"/>
                  </a:solidFill>
                </a:rPr>
                <a:t> happens</a:t>
              </a:r>
              <a:br>
                <a:rPr lang="en-GB" sz="1600" dirty="0" smtClean="0">
                  <a:solidFill>
                    <a:schemeClr val="accent2"/>
                  </a:solidFill>
                </a:rPr>
              </a:br>
              <a:r>
                <a:rPr lang="en-GB" sz="1600" dirty="0" smtClean="0">
                  <a:solidFill>
                    <a:schemeClr val="accent2"/>
                  </a:solidFill>
                </a:rPr>
                <a:t>Swap around </a:t>
              </a:r>
              <a:r>
                <a:rPr lang="en-GB" sz="1600" dirty="0" smtClean="0">
                  <a:solidFill>
                    <a:schemeClr val="accent1"/>
                  </a:solidFill>
                </a:rPr>
                <a:t>interact.. </a:t>
              </a:r>
              <a:r>
                <a:rPr lang="en-GB" sz="1600" dirty="0" smtClean="0">
                  <a:solidFill>
                    <a:schemeClr val="accent2"/>
                  </a:solidFill>
                </a:rPr>
                <a:t>and </a:t>
              </a:r>
              <a:r>
                <a:rPr lang="en-GB" sz="1600" dirty="0" smtClean="0">
                  <a:solidFill>
                    <a:schemeClr val="accent1"/>
                  </a:solidFill>
                </a:rPr>
                <a:t>wander…</a:t>
              </a:r>
              <a:br>
                <a:rPr lang="en-GB" sz="1600" dirty="0" smtClean="0">
                  <a:solidFill>
                    <a:schemeClr val="accent1"/>
                  </a:solidFill>
                </a:rPr>
              </a:br>
              <a:r>
                <a:rPr lang="en-GB" sz="1600" dirty="0" smtClean="0">
                  <a:solidFill>
                    <a:schemeClr val="accent2"/>
                  </a:solidFill>
                </a:rPr>
                <a:t>Change the </a:t>
              </a:r>
              <a:r>
                <a:rPr lang="en-GB" sz="1600" dirty="0" err="1" smtClean="0">
                  <a:solidFill>
                    <a:schemeClr val="accent1"/>
                  </a:solidFill>
                </a:rPr>
                <a:t>ifelse</a:t>
              </a:r>
              <a:r>
                <a:rPr lang="en-GB" sz="1600" dirty="0" smtClean="0">
                  <a:solidFill>
                    <a:schemeClr val="accent2"/>
                  </a:solidFill>
                </a:rPr>
                <a:t> condition</a:t>
              </a:r>
            </a:p>
            <a:p>
              <a:pPr algn="ctr"/>
              <a:r>
                <a:rPr lang="en-GB" sz="1600" dirty="0" smtClean="0">
                  <a:solidFill>
                    <a:schemeClr val="accent2"/>
                  </a:solidFill>
                </a:rPr>
                <a:t>Add in extra commands</a:t>
              </a: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2231740" y="3156118"/>
            <a:ext cx="4572508" cy="2016224"/>
            <a:chOff x="5400092" y="2132856"/>
            <a:chExt cx="1551897" cy="828092"/>
          </a:xfrm>
        </p:grpSpPr>
        <p:sp>
          <p:nvSpPr>
            <p:cNvPr id="9" name="Right Brace 8"/>
            <p:cNvSpPr/>
            <p:nvPr/>
          </p:nvSpPr>
          <p:spPr bwMode="auto">
            <a:xfrm>
              <a:off x="5400092" y="2168860"/>
              <a:ext cx="162313" cy="792088"/>
            </a:xfrm>
            <a:prstGeom prst="rightBrace">
              <a:avLst>
                <a:gd name="adj1" fmla="val 8333"/>
                <a:gd name="adj2" fmla="val 5144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7161" y="2132856"/>
              <a:ext cx="1374828" cy="7920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accent2"/>
                  </a:solidFill>
                </a:rPr>
                <a:t>Change the </a:t>
              </a:r>
              <a:r>
                <a:rPr lang="en-GB" sz="1600" dirty="0" smtClean="0">
                  <a:solidFill>
                    <a:schemeClr val="accent1"/>
                  </a:solidFill>
                </a:rPr>
                <a:t>if</a:t>
              </a:r>
              <a:r>
                <a:rPr lang="en-GB" sz="1600" dirty="0" smtClean="0">
                  <a:solidFill>
                    <a:schemeClr val="accent2"/>
                  </a:solidFill>
                </a:rPr>
                <a:t> condition here</a:t>
              </a:r>
            </a:p>
            <a:p>
              <a:pPr algn="ctr"/>
              <a:endParaRPr lang="en-GB" sz="1600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GB" sz="1600" dirty="0" smtClean="0">
                  <a:solidFill>
                    <a:schemeClr val="accent2"/>
                  </a:solidFill>
                </a:rPr>
                <a:t>Change the commands in the first set of brackets</a:t>
              </a:r>
            </a:p>
            <a:p>
              <a:pPr algn="ctr"/>
              <a:r>
                <a:rPr lang="en-GB" sz="1600" dirty="0" smtClean="0">
                  <a:solidFill>
                    <a:schemeClr val="accent2"/>
                  </a:solidFill>
                </a:rPr>
                <a:t>Maybe change which target is chosen</a:t>
              </a:r>
            </a:p>
            <a:p>
              <a:pPr algn="ctr"/>
              <a:endParaRPr lang="en-GB" sz="1600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GB" sz="1600" dirty="0" smtClean="0">
                  <a:solidFill>
                    <a:schemeClr val="accent2"/>
                  </a:solidFill>
                </a:rPr>
                <a:t>Change what happens if they are not similar</a:t>
              </a:r>
            </a:p>
            <a:p>
              <a:pPr algn="ctr"/>
              <a:r>
                <a:rPr lang="en-GB" sz="1600" dirty="0" smtClean="0">
                  <a:solidFill>
                    <a:schemeClr val="accent2"/>
                  </a:solidFill>
                </a:rPr>
                <a:t>Change how much they move and how</a:t>
              </a: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2339752" y="5388365"/>
            <a:ext cx="5652628" cy="920955"/>
            <a:chOff x="5400092" y="2132856"/>
            <a:chExt cx="1800200" cy="792088"/>
          </a:xfrm>
        </p:grpSpPr>
        <p:sp>
          <p:nvSpPr>
            <p:cNvPr id="12" name="Right Brace 11"/>
            <p:cNvSpPr/>
            <p:nvPr/>
          </p:nvSpPr>
          <p:spPr bwMode="auto">
            <a:xfrm>
              <a:off x="5400092" y="2168860"/>
              <a:ext cx="162313" cy="398744"/>
            </a:xfrm>
            <a:prstGeom prst="rightBrace">
              <a:avLst>
                <a:gd name="adj1" fmla="val 8333"/>
                <a:gd name="adj2" fmla="val 5144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77161" y="2132856"/>
              <a:ext cx="1623131" cy="7920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endParaRPr lang="en-GB" sz="1600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87824" y="5337212"/>
            <a:ext cx="3816424" cy="79208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dirty="0" smtClean="0">
                <a:solidFill>
                  <a:schemeClr val="accent2"/>
                </a:solidFill>
              </a:rPr>
              <a:t>Change what happens if and when they wander around</a:t>
            </a:r>
          </a:p>
          <a:p>
            <a:pPr algn="ctr"/>
            <a:r>
              <a:rPr lang="en-GB" sz="1600" dirty="0" smtClean="0">
                <a:solidFill>
                  <a:schemeClr val="accent2"/>
                </a:solidFill>
              </a:rPr>
              <a:t>Whether their wandering has a goal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try playing with some others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4" name="Picture 3" descr="ss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0748"/>
            <a:ext cx="5419754" cy="54197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7784" y="1700808"/>
            <a:ext cx="6516216" cy="889067"/>
            <a:chOff x="-2344579" y="1069840"/>
            <a:chExt cx="6836657" cy="515030"/>
          </a:xfrm>
        </p:grpSpPr>
        <p:sp>
          <p:nvSpPr>
            <p:cNvPr id="6" name="TextBox 5"/>
            <p:cNvSpPr txBox="1"/>
            <p:nvPr/>
          </p:nvSpPr>
          <p:spPr>
            <a:xfrm>
              <a:off x="1130678" y="1236694"/>
              <a:ext cx="3361400" cy="348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000" dirty="0" smtClean="0">
                  <a:solidFill>
                    <a:srgbClr val="FF0000"/>
                  </a:solidFill>
                </a:rPr>
                <a:t>http://</a:t>
              </a:r>
              <a:r>
                <a:rPr lang="en-GB" sz="2000" b="1" dirty="0" smtClean="0">
                  <a:solidFill>
                    <a:srgbClr val="FF0000"/>
                  </a:solidFill>
                </a:rPr>
                <a:t>cfpm.org/ISS/models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10800000">
              <a:off x="-2344579" y="1069840"/>
              <a:ext cx="3513031" cy="27113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2663789" y="2888938"/>
            <a:ext cx="6084674" cy="792089"/>
            <a:chOff x="-1408234" y="2308733"/>
            <a:chExt cx="4444775" cy="458629"/>
          </a:xfrm>
        </p:grpSpPr>
        <p:sp>
          <p:nvSpPr>
            <p:cNvPr id="11" name="TextBox 10"/>
            <p:cNvSpPr txBox="1"/>
            <p:nvPr/>
          </p:nvSpPr>
          <p:spPr>
            <a:xfrm>
              <a:off x="1379613" y="2308733"/>
              <a:ext cx="1656928" cy="14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1. A fun flocking model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 bwMode="auto">
            <a:xfrm rot="10800000" flipV="1">
              <a:off x="-1408234" y="2380208"/>
              <a:ext cx="2787848" cy="38715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2087725" y="4365106"/>
            <a:ext cx="6552720" cy="1476164"/>
            <a:chOff x="-1750136" y="1766716"/>
            <a:chExt cx="4786677" cy="854715"/>
          </a:xfrm>
        </p:grpSpPr>
        <p:sp>
          <p:nvSpPr>
            <p:cNvPr id="20" name="TextBox 19"/>
            <p:cNvSpPr txBox="1"/>
            <p:nvPr/>
          </p:nvSpPr>
          <p:spPr>
            <a:xfrm>
              <a:off x="1379613" y="2308730"/>
              <a:ext cx="1656928" cy="3127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3. The Schelling Segregation Model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 bwMode="auto">
            <a:xfrm rot="10800000">
              <a:off x="-1750136" y="1766716"/>
              <a:ext cx="3129750" cy="698365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2663788" y="4113076"/>
            <a:ext cx="6120679" cy="496109"/>
            <a:chOff x="-1408234" y="2409408"/>
            <a:chExt cx="4471075" cy="154136"/>
          </a:xfrm>
        </p:grpSpPr>
        <p:sp>
          <p:nvSpPr>
            <p:cNvPr id="26" name="TextBox 25"/>
            <p:cNvSpPr txBox="1"/>
            <p:nvPr/>
          </p:nvSpPr>
          <p:spPr>
            <a:xfrm>
              <a:off x="1405913" y="2420594"/>
              <a:ext cx="1656928" cy="14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2. A network model of web links forming etc.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 bwMode="auto">
            <a:xfrm rot="10800000">
              <a:off x="-1408234" y="2409408"/>
              <a:ext cx="2814147" cy="82661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>
                <a:latin typeface="Arial" charset="0"/>
              </a:rPr>
              <a:t>The End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73350"/>
            <a:ext cx="9144000" cy="38512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latin typeface="Arial" charset="0"/>
              </a:rPr>
              <a:t>Introduction to Social Simulation Course Page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https://</a:t>
            </a:r>
            <a:r>
              <a:rPr lang="en-GB" sz="2000" dirty="0" smtClean="0">
                <a:solidFill>
                  <a:schemeClr val="accent1"/>
                </a:solidFill>
                <a:latin typeface="Arial" charset="0"/>
              </a:rPr>
              <a:t>sites.google.com/site/socialsimulationcourse </a:t>
            </a:r>
            <a:endParaRPr lang="en-GB" sz="2000" dirty="0"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Arial" charset="0"/>
              </a:rPr>
              <a:t>Bruce </a:t>
            </a:r>
            <a:r>
              <a:rPr lang="en-GB" sz="2000" dirty="0">
                <a:latin typeface="Arial" charset="0"/>
              </a:rPr>
              <a:t>Edmonds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http://</a:t>
            </a:r>
            <a:r>
              <a:rPr lang="en-GB" sz="2000" dirty="0">
                <a:solidFill>
                  <a:schemeClr val="accent1"/>
                </a:solidFill>
                <a:latin typeface="Arial" charset="0"/>
              </a:rPr>
              <a:t>bruce.edmonds.name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latin typeface="Arial" charset="0"/>
              </a:rPr>
              <a:t>Centre for Policy Modelling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http://</a:t>
            </a:r>
            <a:r>
              <a:rPr lang="en-GB" sz="2000" dirty="0">
                <a:solidFill>
                  <a:schemeClr val="accent1"/>
                </a:solidFill>
                <a:latin typeface="Arial" charset="0"/>
              </a:rPr>
              <a:t>cfpm.org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latin typeface="Arial" charset="0"/>
              </a:rPr>
              <a:t>Manchester Metropolitan Business School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http://</a:t>
            </a:r>
            <a:r>
              <a:rPr lang="en-GB" sz="2000" dirty="0" smtClean="0">
                <a:solidFill>
                  <a:schemeClr val="accent1"/>
                </a:solidFill>
                <a:latin typeface="Arial" charset="0"/>
              </a:rPr>
              <a:t>www.business.mmu.ac.uk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 err="1" smtClean="0">
                <a:latin typeface="Arial" charset="0"/>
              </a:rPr>
              <a:t>NeISS</a:t>
            </a:r>
            <a:r>
              <a:rPr lang="en-GB" sz="2000" dirty="0" smtClean="0">
                <a:latin typeface="Arial" charset="0"/>
              </a:rPr>
              <a:t> Portal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http://</a:t>
            </a:r>
            <a:r>
              <a:rPr lang="en-GB" sz="2000" dirty="0" smtClean="0">
                <a:solidFill>
                  <a:schemeClr val="accent1"/>
                </a:solidFill>
                <a:latin typeface="Arial" charset="0"/>
              </a:rPr>
              <a:t>www.neiss.org.uk</a:t>
            </a:r>
            <a:endParaRPr lang="en-GB" sz="2000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the model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4" name="Picture 3" descr="ss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0748"/>
            <a:ext cx="5419754" cy="54197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7784" y="1700808"/>
            <a:ext cx="6516216" cy="889067"/>
            <a:chOff x="-2344579" y="1069840"/>
            <a:chExt cx="6836657" cy="515030"/>
          </a:xfrm>
        </p:grpSpPr>
        <p:sp>
          <p:nvSpPr>
            <p:cNvPr id="6" name="TextBox 5"/>
            <p:cNvSpPr txBox="1"/>
            <p:nvPr/>
          </p:nvSpPr>
          <p:spPr>
            <a:xfrm>
              <a:off x="1130678" y="1236694"/>
              <a:ext cx="3361400" cy="348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000" dirty="0" smtClean="0">
                  <a:solidFill>
                    <a:srgbClr val="FF0000"/>
                  </a:solidFill>
                </a:rPr>
                <a:t>http://cfpm.org/ISS/models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10800000">
              <a:off x="-2344579" y="1069840"/>
              <a:ext cx="3513031" cy="27113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8" name="Group 9"/>
          <p:cNvGrpSpPr/>
          <p:nvPr/>
        </p:nvGrpSpPr>
        <p:grpSpPr>
          <a:xfrm>
            <a:off x="2195739" y="4437110"/>
            <a:ext cx="6732744" cy="792090"/>
            <a:chOff x="-1408231" y="2308734"/>
            <a:chExt cx="4918181" cy="458630"/>
          </a:xfrm>
        </p:grpSpPr>
        <p:sp>
          <p:nvSpPr>
            <p:cNvPr id="11" name="TextBox 10"/>
            <p:cNvSpPr txBox="1"/>
            <p:nvPr/>
          </p:nvSpPr>
          <p:spPr>
            <a:xfrm>
              <a:off x="1379613" y="2308734"/>
              <a:ext cx="2130337" cy="3335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Click on this one and open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-1408231" y="2392122"/>
              <a:ext cx="2919347" cy="375242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4" name="Picture 3" descr="s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572" y="964455"/>
            <a:ext cx="7614341" cy="589354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1880828"/>
            <a:ext cx="1367644" cy="828092"/>
            <a:chOff x="0" y="2204864"/>
            <a:chExt cx="1367644" cy="828092"/>
          </a:xfrm>
        </p:grpSpPr>
        <p:sp>
          <p:nvSpPr>
            <p:cNvPr id="5" name="TextBox 4"/>
            <p:cNvSpPr txBox="1"/>
            <p:nvPr/>
          </p:nvSpPr>
          <p:spPr>
            <a:xfrm>
              <a:off x="0" y="2204864"/>
              <a:ext cx="1008112" cy="576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Command Buttons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 bwMode="auto">
            <a:xfrm flipV="1">
              <a:off x="1008112" y="2456892"/>
              <a:ext cx="359532" cy="3600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5" idx="2"/>
            </p:cNvCxnSpPr>
            <p:nvPr/>
          </p:nvCxnSpPr>
          <p:spPr bwMode="auto">
            <a:xfrm rot="16200000" flipH="1">
              <a:off x="809836" y="2475148"/>
              <a:ext cx="252028" cy="863588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572000" y="0"/>
            <a:ext cx="1116124" cy="1448783"/>
            <a:chOff x="901540" y="2035645"/>
            <a:chExt cx="2187602" cy="1340124"/>
          </a:xfrm>
        </p:grpSpPr>
        <p:sp>
          <p:nvSpPr>
            <p:cNvPr id="18" name="TextBox 17"/>
            <p:cNvSpPr txBox="1"/>
            <p:nvPr/>
          </p:nvSpPr>
          <p:spPr>
            <a:xfrm>
              <a:off x="901540" y="2035645"/>
              <a:ext cx="2187602" cy="674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Swap between pages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 bwMode="auto">
            <a:xfrm rot="5400000">
              <a:off x="1221256" y="2601684"/>
              <a:ext cx="666076" cy="88209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0" y="2456892"/>
            <a:ext cx="1259632" cy="1152128"/>
            <a:chOff x="-179512" y="1088740"/>
            <a:chExt cx="1259632" cy="1152128"/>
          </a:xfrm>
        </p:grpSpPr>
        <p:sp>
          <p:nvSpPr>
            <p:cNvPr id="23" name="TextBox 22"/>
            <p:cNvSpPr txBox="1"/>
            <p:nvPr/>
          </p:nvSpPr>
          <p:spPr>
            <a:xfrm>
              <a:off x="-179512" y="1592796"/>
              <a:ext cx="1080120" cy="648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Parameters/settings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0"/>
            </p:cNvCxnSpPr>
            <p:nvPr/>
          </p:nvCxnSpPr>
          <p:spPr bwMode="auto">
            <a:xfrm rot="5400000" flipH="1" flipV="1">
              <a:off x="468306" y="980982"/>
              <a:ext cx="504056" cy="719572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756084" y="1952836"/>
              <a:ext cx="324036" cy="3600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7668344" y="3176972"/>
            <a:ext cx="1475656" cy="622772"/>
            <a:chOff x="196858" y="2035645"/>
            <a:chExt cx="2892284" cy="576064"/>
          </a:xfrm>
        </p:grpSpPr>
        <p:sp>
          <p:nvSpPr>
            <p:cNvPr id="33" name="TextBox 32"/>
            <p:cNvSpPr txBox="1"/>
            <p:nvPr/>
          </p:nvSpPr>
          <p:spPr>
            <a:xfrm>
              <a:off x="901540" y="2035645"/>
              <a:ext cx="2187602" cy="576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View of World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 bwMode="auto">
            <a:xfrm rot="10800000" flipV="1">
              <a:off x="196858" y="2323676"/>
              <a:ext cx="704682" cy="11701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6480213" y="5841268"/>
            <a:ext cx="2663787" cy="612068"/>
            <a:chOff x="1681546" y="2035645"/>
            <a:chExt cx="2892271" cy="576064"/>
          </a:xfrm>
        </p:grpSpPr>
        <p:sp>
          <p:nvSpPr>
            <p:cNvPr id="40" name="TextBox 39"/>
            <p:cNvSpPr txBox="1"/>
            <p:nvPr/>
          </p:nvSpPr>
          <p:spPr>
            <a:xfrm>
              <a:off x="3167311" y="2035645"/>
              <a:ext cx="1406506" cy="576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Place to type commands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40" idx="1"/>
            </p:cNvCxnSpPr>
            <p:nvPr/>
          </p:nvCxnSpPr>
          <p:spPr bwMode="auto">
            <a:xfrm rot="10800000" flipV="1">
              <a:off x="1681546" y="2323677"/>
              <a:ext cx="1485766" cy="1169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3" name="Picture 2" descr="s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644" y="872716"/>
            <a:ext cx="7922587" cy="61321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9532" y="152636"/>
            <a:ext cx="1800200" cy="1944217"/>
            <a:chOff x="901540" y="2035645"/>
            <a:chExt cx="2187602" cy="1332149"/>
          </a:xfrm>
        </p:grpSpPr>
        <p:sp>
          <p:nvSpPr>
            <p:cNvPr id="5" name="TextBox 4"/>
            <p:cNvSpPr txBox="1"/>
            <p:nvPr/>
          </p:nvSpPr>
          <p:spPr>
            <a:xfrm>
              <a:off x="901540" y="2035645"/>
              <a:ext cx="2187602" cy="576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Setup button initialises the simulation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 rot="16200000" flipH="1">
              <a:off x="2120447" y="2486603"/>
              <a:ext cx="756084" cy="1006297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4824028" y="260647"/>
            <a:ext cx="1800200" cy="1980221"/>
            <a:chOff x="901540" y="2171019"/>
            <a:chExt cx="2187602" cy="1028479"/>
          </a:xfrm>
        </p:grpSpPr>
        <p:sp>
          <p:nvSpPr>
            <p:cNvPr id="10" name="TextBox 9"/>
            <p:cNvSpPr txBox="1"/>
            <p:nvPr/>
          </p:nvSpPr>
          <p:spPr>
            <a:xfrm>
              <a:off x="901540" y="2171019"/>
              <a:ext cx="2187602" cy="2617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Agents pictured in the world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 bwMode="auto">
            <a:xfrm rot="5400000">
              <a:off x="1502623" y="2706779"/>
              <a:ext cx="766684" cy="21875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3" name="Picture 2" descr="s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872716"/>
            <a:ext cx="7958591" cy="61599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9512" y="836713"/>
            <a:ext cx="1692188" cy="1872207"/>
            <a:chOff x="901540" y="2035644"/>
            <a:chExt cx="2515746" cy="1332148"/>
          </a:xfrm>
        </p:grpSpPr>
        <p:sp>
          <p:nvSpPr>
            <p:cNvPr id="5" name="TextBox 4"/>
            <p:cNvSpPr txBox="1"/>
            <p:nvPr/>
          </p:nvSpPr>
          <p:spPr>
            <a:xfrm>
              <a:off x="901540" y="2035644"/>
              <a:ext cx="2187602" cy="690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Pressing the “go” button turns the simulation on and off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rot="16200000" flipH="1">
              <a:off x="2736096" y="2686602"/>
              <a:ext cx="426288" cy="936092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3275856" y="116631"/>
            <a:ext cx="1116124" cy="1368153"/>
            <a:chOff x="1183811" y="2035645"/>
            <a:chExt cx="2187602" cy="1265542"/>
          </a:xfrm>
        </p:grpSpPr>
        <p:sp>
          <p:nvSpPr>
            <p:cNvPr id="12" name="TextBox 11"/>
            <p:cNvSpPr txBox="1"/>
            <p:nvPr/>
          </p:nvSpPr>
          <p:spPr>
            <a:xfrm>
              <a:off x="1183811" y="2035645"/>
              <a:ext cx="2187602" cy="576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Adjust Speed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 bwMode="auto">
            <a:xfrm rot="16200000" flipH="1">
              <a:off x="2268070" y="2621251"/>
              <a:ext cx="689478" cy="67039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0" y="3212978"/>
            <a:ext cx="2303748" cy="1548172"/>
            <a:chOff x="603663" y="2035644"/>
            <a:chExt cx="2728343" cy="1041497"/>
          </a:xfrm>
        </p:grpSpPr>
        <p:sp>
          <p:nvSpPr>
            <p:cNvPr id="16" name="TextBox 15"/>
            <p:cNvSpPr txBox="1"/>
            <p:nvPr/>
          </p:nvSpPr>
          <p:spPr>
            <a:xfrm>
              <a:off x="603663" y="2035644"/>
              <a:ext cx="2003467" cy="7750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Data from graphs can be output to a file for further analysis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2010176" y="2786492"/>
              <a:ext cx="1321830" cy="29064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" name="Picture 2" descr="ss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556" y="1340768"/>
            <a:ext cx="8064896" cy="51760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83868" y="188640"/>
            <a:ext cx="2088232" cy="2376263"/>
            <a:chOff x="1183811" y="2035645"/>
            <a:chExt cx="2187602" cy="1265541"/>
          </a:xfrm>
        </p:grpSpPr>
        <p:sp>
          <p:nvSpPr>
            <p:cNvPr id="5" name="TextBox 4"/>
            <p:cNvSpPr txBox="1"/>
            <p:nvPr/>
          </p:nvSpPr>
          <p:spPr>
            <a:xfrm>
              <a:off x="1183811" y="2035645"/>
              <a:ext cx="2187602" cy="402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If you “right click” on an agent it shows you its state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rot="16200000" flipH="1">
              <a:off x="2369961" y="2534555"/>
              <a:ext cx="862869" cy="67039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5868144" y="224644"/>
            <a:ext cx="1116124" cy="1368151"/>
            <a:chOff x="1183811" y="2035645"/>
            <a:chExt cx="2187602" cy="1265540"/>
          </a:xfrm>
        </p:grpSpPr>
        <p:sp>
          <p:nvSpPr>
            <p:cNvPr id="9" name="TextBox 8"/>
            <p:cNvSpPr txBox="1"/>
            <p:nvPr/>
          </p:nvSpPr>
          <p:spPr>
            <a:xfrm>
              <a:off x="1183811" y="2035645"/>
              <a:ext cx="2187602" cy="6993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Click on top left square to close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 bwMode="auto">
            <a:xfrm rot="16200000" flipH="1">
              <a:off x="2329728" y="2682907"/>
              <a:ext cx="566163" cy="67039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Code Page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4" name="Picture 3" descr="ss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7958591" cy="61599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84068" y="-1"/>
            <a:ext cx="1116124" cy="1484784"/>
            <a:chOff x="1183811" y="2035645"/>
            <a:chExt cx="2187602" cy="1373426"/>
          </a:xfrm>
        </p:grpSpPr>
        <p:sp>
          <p:nvSpPr>
            <p:cNvPr id="6" name="TextBox 5"/>
            <p:cNvSpPr txBox="1"/>
            <p:nvPr/>
          </p:nvSpPr>
          <p:spPr>
            <a:xfrm>
              <a:off x="1183811" y="2035645"/>
              <a:ext cx="2187602" cy="6993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Get here by clicking here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 bwMode="auto">
            <a:xfrm rot="16200000" flipH="1">
              <a:off x="2099366" y="2913269"/>
              <a:ext cx="674048" cy="317555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5400092" y="2132856"/>
            <a:ext cx="1800200" cy="792088"/>
            <a:chOff x="5400092" y="2132856"/>
            <a:chExt cx="1800200" cy="792088"/>
          </a:xfrm>
        </p:grpSpPr>
        <p:sp>
          <p:nvSpPr>
            <p:cNvPr id="9" name="Right Brace 8"/>
            <p:cNvSpPr/>
            <p:nvPr/>
          </p:nvSpPr>
          <p:spPr bwMode="auto">
            <a:xfrm>
              <a:off x="5400092" y="2168860"/>
              <a:ext cx="252028" cy="756084"/>
            </a:xfrm>
            <a:prstGeom prst="righ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4128" y="2132856"/>
              <a:ext cx="1476164" cy="7920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General declarations and comments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88124" y="3286619"/>
            <a:ext cx="1800200" cy="1546535"/>
            <a:chOff x="5400092" y="2168860"/>
            <a:chExt cx="1800200" cy="756084"/>
          </a:xfrm>
        </p:grpSpPr>
        <p:sp>
          <p:nvSpPr>
            <p:cNvPr id="13" name="Right Brace 12"/>
            <p:cNvSpPr/>
            <p:nvPr/>
          </p:nvSpPr>
          <p:spPr bwMode="auto">
            <a:xfrm>
              <a:off x="5400092" y="2168860"/>
              <a:ext cx="252028" cy="756084"/>
            </a:xfrm>
            <a:prstGeom prst="righ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4128" y="2185662"/>
              <a:ext cx="1476164" cy="7392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“setup” procedure has commands to initialise simulation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00192" y="5157192"/>
            <a:ext cx="2340260" cy="1294507"/>
            <a:chOff x="5400092" y="2168860"/>
            <a:chExt cx="1800200" cy="756084"/>
          </a:xfrm>
        </p:grpSpPr>
        <p:sp>
          <p:nvSpPr>
            <p:cNvPr id="16" name="Right Brace 15"/>
            <p:cNvSpPr/>
            <p:nvPr/>
          </p:nvSpPr>
          <p:spPr bwMode="auto">
            <a:xfrm>
              <a:off x="5400092" y="2168860"/>
              <a:ext cx="252028" cy="756084"/>
            </a:xfrm>
            <a:prstGeom prst="righ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4128" y="2185662"/>
              <a:ext cx="1476164" cy="7392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“go” procedure has commands of what to repeatedly do when go button is pressed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3032956"/>
            <a:ext cx="2051720" cy="1512168"/>
            <a:chOff x="0" y="3032956"/>
            <a:chExt cx="2051720" cy="1512168"/>
          </a:xfrm>
        </p:grpSpPr>
        <p:sp>
          <p:nvSpPr>
            <p:cNvPr id="19" name="TextBox 18"/>
            <p:cNvSpPr txBox="1"/>
            <p:nvPr/>
          </p:nvSpPr>
          <p:spPr>
            <a:xfrm>
              <a:off x="0" y="3032956"/>
              <a:ext cx="1367644" cy="15121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The programme is a series of commands in the NetLogo Syntax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1403648" y="3537012"/>
              <a:ext cx="648072" cy="288032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1403648" y="3897052"/>
              <a:ext cx="648072" cy="72008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cxnSp>
        <p:nvCxnSpPr>
          <p:cNvPr id="27" name="Straight Arrow Connector 26"/>
          <p:cNvCxnSpPr/>
          <p:nvPr/>
        </p:nvCxnSpPr>
        <p:spPr bwMode="auto">
          <a:xfrm>
            <a:off x="1403648" y="3969060"/>
            <a:ext cx="612068" cy="504056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lg" len="med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4" name="Picture 3" descr="ss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656692"/>
            <a:ext cx="7759809" cy="60061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63988" y="1592796"/>
            <a:ext cx="4392488" cy="828092"/>
            <a:chOff x="5400092" y="2132856"/>
            <a:chExt cx="1800200" cy="828092"/>
          </a:xfrm>
        </p:grpSpPr>
        <p:sp>
          <p:nvSpPr>
            <p:cNvPr id="6" name="Right Brace 5"/>
            <p:cNvSpPr/>
            <p:nvPr/>
          </p:nvSpPr>
          <p:spPr bwMode="auto">
            <a:xfrm>
              <a:off x="5400092" y="2168860"/>
              <a:ext cx="162313" cy="792088"/>
            </a:xfrm>
            <a:prstGeom prst="rightBrace">
              <a:avLst>
                <a:gd name="adj1" fmla="val 8333"/>
                <a:gd name="adj2" fmla="val 5144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7161" y="2132856"/>
              <a:ext cx="1623131" cy="7920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Says tell each agent to do the following:</a:t>
              </a:r>
              <a:br>
                <a:rPr lang="en-GB" sz="1600" dirty="0" smtClean="0">
                  <a:solidFill>
                    <a:srgbClr val="FF0000"/>
                  </a:solidFill>
                </a:rPr>
              </a:br>
              <a:r>
                <a:rPr lang="en-GB" sz="1600" dirty="0" smtClean="0">
                  <a:solidFill>
                    <a:srgbClr val="7030A0"/>
                  </a:solidFill>
                </a:rPr>
                <a:t>IF</a:t>
              </a:r>
              <a:r>
                <a:rPr lang="en-GB" sz="1600" dirty="0" smtClean="0">
                  <a:solidFill>
                    <a:srgbClr val="FF0000"/>
                  </a:solidFill>
                </a:rPr>
                <a:t> there are others near etc. </a:t>
              </a:r>
              <a:r>
                <a:rPr lang="en-GB" sz="1600" dirty="0" smtClean="0">
                  <a:solidFill>
                    <a:srgbClr val="7030A0"/>
                  </a:solidFill>
                </a:rPr>
                <a:t>THEN</a:t>
              </a:r>
              <a:r>
                <a:rPr lang="en-GB" sz="1600" dirty="0" smtClean="0">
                  <a:solidFill>
                    <a:srgbClr val="FF0000"/>
                  </a:solidFill>
                </a:rPr>
                <a:t> </a:t>
              </a:r>
              <a:r>
                <a:rPr lang="en-GB" sz="1600" dirty="0" smtClean="0">
                  <a:solidFill>
                    <a:schemeClr val="accent1"/>
                  </a:solidFill>
                </a:rPr>
                <a:t>interact with</a:t>
              </a:r>
              <a:r>
                <a:rPr lang="en-GB" sz="1600" dirty="0" smtClean="0">
                  <a:solidFill>
                    <a:srgbClr val="FF0000"/>
                  </a:solidFill>
                </a:rPr>
                <a:t> nearest  </a:t>
              </a:r>
              <a:r>
                <a:rPr lang="en-GB" sz="1600" dirty="0" smtClean="0">
                  <a:solidFill>
                    <a:srgbClr val="7030A0"/>
                  </a:solidFill>
                </a:rPr>
                <a:t>OTHERWISE </a:t>
              </a:r>
              <a:r>
                <a:rPr lang="en-GB" sz="1600" dirty="0" smtClean="0">
                  <a:solidFill>
                    <a:schemeClr val="accent2"/>
                  </a:solidFill>
                </a:rPr>
                <a:t>wander around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83768" y="2960948"/>
            <a:ext cx="6264696" cy="2016224"/>
            <a:chOff x="5400092" y="2132856"/>
            <a:chExt cx="1800200" cy="828092"/>
          </a:xfrm>
        </p:grpSpPr>
        <p:sp>
          <p:nvSpPr>
            <p:cNvPr id="9" name="Right Brace 8"/>
            <p:cNvSpPr/>
            <p:nvPr/>
          </p:nvSpPr>
          <p:spPr bwMode="auto">
            <a:xfrm>
              <a:off x="5400092" y="2168860"/>
              <a:ext cx="162313" cy="792088"/>
            </a:xfrm>
            <a:prstGeom prst="rightBrace">
              <a:avLst>
                <a:gd name="adj1" fmla="val 8333"/>
                <a:gd name="adj2" fmla="val 5144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7161" y="2132856"/>
              <a:ext cx="1623131" cy="7920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Defines what “</a:t>
              </a:r>
              <a:r>
                <a:rPr lang="en-GB" sz="1600" dirty="0" smtClean="0">
                  <a:solidFill>
                    <a:schemeClr val="accent1"/>
                  </a:solidFill>
                </a:rPr>
                <a:t>interact with</a:t>
              </a:r>
              <a:r>
                <a:rPr lang="en-GB" sz="1600" dirty="0" smtClean="0">
                  <a:solidFill>
                    <a:srgbClr val="FF0000"/>
                  </a:solidFill>
                </a:rPr>
                <a:t>” means, namely:</a:t>
              </a:r>
              <a:br>
                <a:rPr lang="en-GB" sz="1600" dirty="0" smtClean="0">
                  <a:solidFill>
                    <a:srgbClr val="FF0000"/>
                  </a:solidFill>
                </a:rPr>
              </a:br>
              <a:r>
                <a:rPr lang="en-GB" sz="1600" dirty="0" smtClean="0">
                  <a:solidFill>
                    <a:srgbClr val="7030A0"/>
                  </a:solidFill>
                </a:rPr>
                <a:t>IF</a:t>
              </a:r>
              <a:r>
                <a:rPr lang="en-GB" sz="1600" dirty="0" smtClean="0">
                  <a:solidFill>
                    <a:srgbClr val="FF0000"/>
                  </a:solidFill>
                </a:rPr>
                <a:t> this other is similar to myself</a:t>
              </a:r>
            </a:p>
            <a:p>
              <a:pPr algn="ctr"/>
              <a:r>
                <a:rPr lang="en-GB" sz="1600" dirty="0" smtClean="0">
                  <a:solidFill>
                    <a:srgbClr val="7030A0"/>
                  </a:solidFill>
                </a:rPr>
                <a:t>THEN</a:t>
              </a:r>
              <a:r>
                <a:rPr lang="en-GB" sz="1600" dirty="0" smtClean="0">
                  <a:solidFill>
                    <a:srgbClr val="FF0000"/>
                  </a:solidFill>
                </a:rPr>
                <a:t> align direction with them, adopt as my target, and add to my happiness, and move forward </a:t>
              </a:r>
              <a:br>
                <a:rPr lang="en-GB" sz="1600" dirty="0" smtClean="0">
                  <a:solidFill>
                    <a:srgbClr val="FF0000"/>
                  </a:solidFill>
                </a:rPr>
              </a:br>
              <a:r>
                <a:rPr lang="en-GB" sz="1600" dirty="0" smtClean="0">
                  <a:solidFill>
                    <a:srgbClr val="7030A0"/>
                  </a:solidFill>
                </a:rPr>
                <a:t>OTHERWISE </a:t>
              </a:r>
              <a:r>
                <a:rPr lang="en-GB" sz="1600" dirty="0" smtClean="0">
                  <a:solidFill>
                    <a:srgbClr val="FF0000"/>
                  </a:solidFill>
                </a:rPr>
                <a:t>face the opposite direction to them, adopt a random other as my target, reduce happiness and move forward a larger amount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03748" y="5193195"/>
            <a:ext cx="5652628" cy="1377544"/>
            <a:chOff x="5400092" y="2132856"/>
            <a:chExt cx="1800200" cy="792088"/>
          </a:xfrm>
        </p:grpSpPr>
        <p:sp>
          <p:nvSpPr>
            <p:cNvPr id="12" name="Right Brace 11"/>
            <p:cNvSpPr/>
            <p:nvPr/>
          </p:nvSpPr>
          <p:spPr bwMode="auto">
            <a:xfrm>
              <a:off x="5400092" y="2168860"/>
              <a:ext cx="162313" cy="398744"/>
            </a:xfrm>
            <a:prstGeom prst="rightBrace">
              <a:avLst>
                <a:gd name="adj1" fmla="val 8333"/>
                <a:gd name="adj2" fmla="val 5144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77161" y="2132856"/>
              <a:ext cx="1623131" cy="7920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Defines what “</a:t>
              </a:r>
              <a:r>
                <a:rPr lang="en-GB" sz="1600" dirty="0" smtClean="0">
                  <a:solidFill>
                    <a:schemeClr val="accent2"/>
                  </a:solidFill>
                </a:rPr>
                <a:t>wander around</a:t>
              </a:r>
              <a:r>
                <a:rPr lang="en-GB" sz="1600" dirty="0" smtClean="0">
                  <a:solidFill>
                    <a:srgbClr val="FF0000"/>
                  </a:solidFill>
                </a:rPr>
                <a:t>” means, namely: </a:t>
              </a:r>
              <a:br>
                <a:rPr lang="en-GB" sz="1600" dirty="0" smtClean="0">
                  <a:solidFill>
                    <a:srgbClr val="FF0000"/>
                  </a:solidFill>
                </a:rPr>
              </a:br>
              <a:r>
                <a:rPr lang="en-GB" sz="1600" dirty="0" smtClean="0">
                  <a:solidFill>
                    <a:srgbClr val="7030A0"/>
                  </a:solidFill>
                </a:rPr>
                <a:t>IF</a:t>
              </a:r>
              <a:r>
                <a:rPr lang="en-GB" sz="1600" dirty="0" smtClean="0">
                  <a:solidFill>
                    <a:srgbClr val="FF0000"/>
                  </a:solidFill>
                </a:rPr>
                <a:t> a random number is &lt; the dislike-loneliness parameter </a:t>
              </a:r>
              <a:r>
                <a:rPr lang="en-GB" sz="1600" dirty="0" smtClean="0">
                  <a:solidFill>
                    <a:srgbClr val="7030A0"/>
                  </a:solidFill>
                </a:rPr>
                <a:t>THEN </a:t>
              </a:r>
              <a:r>
                <a:rPr lang="en-GB" sz="1600" dirty="0" smtClean="0">
                  <a:solidFill>
                    <a:srgbClr val="FF0000"/>
                  </a:solidFill>
                </a:rPr>
                <a:t>face towards one’s adopted target</a:t>
              </a:r>
            </a:p>
            <a:p>
              <a:pPr algn="ctr"/>
              <a:endParaRPr lang="en-GB" sz="16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After this move forward</a:t>
              </a:r>
              <a:endParaRPr lang="en-GB" sz="1600" dirty="0" smtClean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Code in NetLogo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Look Inside some NetLogo Models.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3" name="Picture 2" descr="ss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08" y="1304764"/>
            <a:ext cx="7056847" cy="53318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59932" y="2996954"/>
            <a:ext cx="4392488" cy="2232248"/>
            <a:chOff x="5400092" y="2088494"/>
            <a:chExt cx="1800200" cy="916816"/>
          </a:xfrm>
        </p:grpSpPr>
        <p:sp>
          <p:nvSpPr>
            <p:cNvPr id="6" name="Right Brace 5"/>
            <p:cNvSpPr/>
            <p:nvPr/>
          </p:nvSpPr>
          <p:spPr bwMode="auto">
            <a:xfrm>
              <a:off x="5400092" y="2168860"/>
              <a:ext cx="162313" cy="792088"/>
            </a:xfrm>
            <a:prstGeom prst="rightBrace">
              <a:avLst>
                <a:gd name="adj1" fmla="val 8333"/>
                <a:gd name="adj2" fmla="val 5144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7161" y="2088494"/>
              <a:ext cx="1623131" cy="9168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Netlogo code is divided into procedures marked by “</a:t>
              </a:r>
              <a:r>
                <a:rPr lang="en-GB" sz="1600" dirty="0" smtClean="0">
                  <a:solidFill>
                    <a:schemeClr val="accent1">
                      <a:lumMod val="75000"/>
                    </a:schemeClr>
                  </a:solidFill>
                </a:rPr>
                <a:t>to</a:t>
              </a:r>
              <a:r>
                <a:rPr lang="en-GB" sz="1600" dirty="0" smtClean="0">
                  <a:solidFill>
                    <a:srgbClr val="FF0000"/>
                  </a:solidFill>
                </a:rPr>
                <a:t>” and “</a:t>
              </a:r>
              <a:r>
                <a:rPr lang="en-GB" sz="1600" dirty="0" smtClean="0">
                  <a:solidFill>
                    <a:schemeClr val="accent1">
                      <a:lumMod val="75000"/>
                    </a:schemeClr>
                  </a:solidFill>
                </a:rPr>
                <a:t>end</a:t>
              </a:r>
              <a:r>
                <a:rPr lang="en-GB" sz="1600" dirty="0" smtClean="0">
                  <a:solidFill>
                    <a:srgbClr val="FF0000"/>
                  </a:solidFill>
                </a:rPr>
                <a:t>”</a:t>
              </a:r>
            </a:p>
            <a:p>
              <a:pPr algn="ctr"/>
              <a:endParaRPr lang="en-GB" sz="16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They each define a new NetLogo command of your own invention in terms of other Netlogo commands</a:t>
              </a:r>
            </a:p>
            <a:p>
              <a:pPr algn="ctr"/>
              <a:endParaRPr lang="en-GB" sz="16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You can then use that new word yourself in other procedures etc.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11660" y="1808820"/>
            <a:ext cx="4356484" cy="728701"/>
            <a:chOff x="-2838554" y="2035644"/>
            <a:chExt cx="8538705" cy="674048"/>
          </a:xfrm>
        </p:grpSpPr>
        <p:sp>
          <p:nvSpPr>
            <p:cNvPr id="9" name="TextBox 8"/>
            <p:cNvSpPr txBox="1"/>
            <p:nvPr/>
          </p:nvSpPr>
          <p:spPr>
            <a:xfrm>
              <a:off x="1183811" y="2035644"/>
              <a:ext cx="4516340" cy="674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This button shows a list of all user defined commands 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 bwMode="auto">
            <a:xfrm rot="10800000">
              <a:off x="-2838554" y="2068956"/>
              <a:ext cx="4022365" cy="303713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becpm">
  <a:themeElements>
    <a:clrScheme name="">
      <a:dk1>
        <a:srgbClr val="000000"/>
      </a:dk1>
      <a:lt1>
        <a:srgbClr val="FFFFFF"/>
      </a:lt1>
      <a:dk2>
        <a:srgbClr val="990000"/>
      </a:dk2>
      <a:lt2>
        <a:srgbClr val="656565"/>
      </a:lt2>
      <a:accent1>
        <a:srgbClr val="25A14B"/>
      </a:accent1>
      <a:accent2>
        <a:srgbClr val="2A50BA"/>
      </a:accent2>
      <a:accent3>
        <a:srgbClr val="FFFFFF"/>
      </a:accent3>
      <a:accent4>
        <a:srgbClr val="000000"/>
      </a:accent4>
      <a:accent5>
        <a:srgbClr val="ACCDB1"/>
      </a:accent5>
      <a:accent6>
        <a:srgbClr val="2548A8"/>
      </a:accent6>
      <a:hlink>
        <a:srgbClr val="912BC9"/>
      </a:hlink>
      <a:folHlink>
        <a:srgbClr val="B2B2B2"/>
      </a:folHlink>
    </a:clrScheme>
    <a:fontScheme name="becp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lg" len="med"/>
          <a:tailEnd type="none" w="lg" len="med"/>
        </a:ln>
        <a:effectLst/>
      </a:spPr>
      <a:bodyPr/>
      <a:lstStyle/>
    </a:lnDef>
  </a:objectDefaults>
  <a:extraClrSchemeLst>
    <a:extraClrScheme>
      <a:clrScheme name="becp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cp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D:\Users\Bruce\papers\templates\becpm.pot</Template>
  <TotalTime>14905</TotalTime>
  <Words>690</Words>
  <Application>Microsoft Office PowerPoint</Application>
  <PresentationFormat>On-screen Show (4:3)</PresentationFormat>
  <Paragraphs>107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becpm</vt:lpstr>
      <vt:lpstr>A Look Inside Some NetLogo Simulations</vt:lpstr>
      <vt:lpstr>Opening the model</vt:lpstr>
      <vt:lpstr>Slide 3</vt:lpstr>
      <vt:lpstr>Slide 4</vt:lpstr>
      <vt:lpstr>Slide 5</vt:lpstr>
      <vt:lpstr>Slide 6</vt:lpstr>
      <vt:lpstr>The Code Page</vt:lpstr>
      <vt:lpstr>Slide 8</vt:lpstr>
      <vt:lpstr>Programme Code in NetLogo</vt:lpstr>
      <vt:lpstr>Help &gt;&gt; NetLogo User Manual</vt:lpstr>
      <vt:lpstr>NetLogo Dictionary</vt:lpstr>
      <vt:lpstr>Netlogo Information Page</vt:lpstr>
      <vt:lpstr>Slide 13</vt:lpstr>
      <vt:lpstr>Try changing the code… e.g….</vt:lpstr>
      <vt:lpstr>Now try playing with some others</vt:lpstr>
      <vt:lpstr>The End</vt:lpstr>
    </vt:vector>
  </TitlesOfParts>
  <Company>MMU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Value of Prediction in an Artificial Stock Market</dc:title>
  <dc:creator>Bruce Emdonds</dc:creator>
  <cp:lastModifiedBy>Centre for Policy Modelling</cp:lastModifiedBy>
  <cp:revision>242</cp:revision>
  <dcterms:created xsi:type="dcterms:W3CDTF">2002-08-05T14:16:21Z</dcterms:created>
  <dcterms:modified xsi:type="dcterms:W3CDTF">2012-04-13T13:16:16Z</dcterms:modified>
</cp:coreProperties>
</file>