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2"/>
  </p:notesMasterIdLst>
  <p:handoutMasterIdLst>
    <p:handoutMasterId r:id="rId13"/>
  </p:handoutMasterIdLst>
  <p:sldIdLst>
    <p:sldId id="256" r:id="rId2"/>
    <p:sldId id="319" r:id="rId3"/>
    <p:sldId id="318" r:id="rId4"/>
    <p:sldId id="320" r:id="rId5"/>
    <p:sldId id="321" r:id="rId6"/>
    <p:sldId id="322" r:id="rId7"/>
    <p:sldId id="323" r:id="rId8"/>
    <p:sldId id="324" r:id="rId9"/>
    <p:sldId id="325" r:id="rId10"/>
    <p:sldId id="317" r:id="rId11"/>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85" autoAdjust="0"/>
    <p:restoredTop sz="99434" autoAdjust="0"/>
  </p:normalViewPr>
  <p:slideViewPr>
    <p:cSldViewPr>
      <p:cViewPr varScale="1">
        <p:scale>
          <a:sx n="93" d="100"/>
          <a:sy n="93" d="100"/>
        </p:scale>
        <p:origin x="-13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50000"/>
              </a:spcBef>
              <a:defRPr sz="1200">
                <a:ea typeface="+mn-ea"/>
                <a:cs typeface="+mn-cs"/>
              </a:defRPr>
            </a:lvl1pPr>
          </a:lstStyle>
          <a:p>
            <a:pPr>
              <a:defRPr/>
            </a:pPr>
            <a:endParaRPr lang="en-GB"/>
          </a:p>
        </p:txBody>
      </p:sp>
      <p:sp>
        <p:nvSpPr>
          <p:cNvPr id="1832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50000"/>
              </a:spcBef>
              <a:defRPr sz="1200">
                <a:ea typeface="+mn-ea"/>
                <a:cs typeface="+mn-cs"/>
              </a:defRPr>
            </a:lvl1pPr>
          </a:lstStyle>
          <a:p>
            <a:pPr>
              <a:defRPr/>
            </a:pPr>
            <a:endParaRPr lang="en-GB"/>
          </a:p>
        </p:txBody>
      </p:sp>
      <p:sp>
        <p:nvSpPr>
          <p:cNvPr id="1833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50000"/>
              </a:spcBef>
              <a:defRPr sz="1200">
                <a:ea typeface="+mn-ea"/>
                <a:cs typeface="+mn-cs"/>
              </a:defRPr>
            </a:lvl1pPr>
          </a:lstStyle>
          <a:p>
            <a:pPr>
              <a:defRPr/>
            </a:pPr>
            <a:endParaRPr lang="en-GB"/>
          </a:p>
        </p:txBody>
      </p:sp>
      <p:sp>
        <p:nvSpPr>
          <p:cNvPr id="1833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50000"/>
              </a:spcBef>
              <a:defRPr sz="1200">
                <a:cs typeface="+mn-cs"/>
              </a:defRPr>
            </a:lvl1pPr>
          </a:lstStyle>
          <a:p>
            <a:pPr>
              <a:defRPr/>
            </a:pPr>
            <a:fld id="{12A53CD6-ECE8-674F-B76A-0BEEF95E6481}" type="slidenum">
              <a:rPr lang="en-GB"/>
              <a:pPr>
                <a:defRPr/>
              </a:pPr>
              <a:t>‹#›</a:t>
            </a:fld>
            <a:endParaRPr lang="en-GB"/>
          </a:p>
        </p:txBody>
      </p:sp>
    </p:spTree>
    <p:extLst>
      <p:ext uri="{BB962C8B-B14F-4D97-AF65-F5344CB8AC3E}">
        <p14:creationId xmlns:p14="http://schemas.microsoft.com/office/powerpoint/2010/main" val="142503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spcBef>
                <a:spcPct val="50000"/>
              </a:spcBef>
              <a:defRPr sz="1200">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200">
                <a:cs typeface="+mn-cs"/>
              </a:defRPr>
            </a:lvl1pPr>
          </a:lstStyle>
          <a:p>
            <a:pPr>
              <a:defRPr/>
            </a:pPr>
            <a:fld id="{476DBF79-E734-2E49-A1AD-8B2A3AB78954}" type="datetimeFigureOut">
              <a:rPr lang="en-US"/>
              <a:pPr>
                <a:defRPr/>
              </a:pPr>
              <a:t>13/04/2012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spcBef>
                <a:spcPct val="50000"/>
              </a:spcBef>
              <a:defRPr sz="1200">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spcBef>
                <a:spcPct val="50000"/>
              </a:spcBef>
              <a:defRPr sz="1200">
                <a:cs typeface="+mn-cs"/>
              </a:defRPr>
            </a:lvl1pPr>
          </a:lstStyle>
          <a:p>
            <a:pPr>
              <a:defRPr/>
            </a:pPr>
            <a:fld id="{5DF260A7-069A-C740-AD93-D80A1268CCDB}" type="slidenum">
              <a:rPr lang="en-GB"/>
              <a:pPr>
                <a:defRPr/>
              </a:pPr>
              <a:t>‹#›</a:t>
            </a:fld>
            <a:endParaRPr lang="en-GB"/>
          </a:p>
        </p:txBody>
      </p:sp>
    </p:spTree>
    <p:extLst>
      <p:ext uri="{BB962C8B-B14F-4D97-AF65-F5344CB8AC3E}">
        <p14:creationId xmlns:p14="http://schemas.microsoft.com/office/powerpoint/2010/main" val="723363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rPr>
              <a:t>Introduce me and the CPM</a:t>
            </a:r>
          </a:p>
          <a:p>
            <a:r>
              <a:rPr lang="en-GB">
                <a:latin typeface="Calibri" charset="0"/>
              </a:rPr>
              <a:t>Complexity Group and Grant Proposal with ISC</a:t>
            </a:r>
          </a:p>
        </p:txBody>
      </p:sp>
      <p:sp>
        <p:nvSpPr>
          <p:cNvPr id="102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9B35857-ED04-4240-88D9-4EFC628A036B}" type="slidenum">
              <a:rPr lang="en-GB" sz="1200"/>
              <a:pPr/>
              <a:t>1</a:t>
            </a:fld>
            <a:endParaRPr lang="en-GB"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DF260A7-069A-C740-AD93-D80A1268CCDB}"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DF260A7-069A-C740-AD93-D80A1268CCDB}"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DF260A7-069A-C740-AD93-D80A1268CCDB}"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DF260A7-069A-C740-AD93-D80A1268CCDB}"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F73D37A-6958-CB48-A352-229B4867522A}" type="slidenum">
              <a:rPr lang="en-GB" sz="1200"/>
              <a:pPr/>
              <a:t>10</a:t>
            </a:fld>
            <a:endParaRPr lang="en-GB"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Footer Placeholder 5"/>
          <p:cNvSpPr>
            <a:spLocks noGrp="1"/>
          </p:cNvSpPr>
          <p:nvPr>
            <p:ph type="ftr" sz="quarter" idx="10"/>
          </p:nvPr>
        </p:nvSpPr>
        <p:spPr/>
        <p:txBody>
          <a:bodyPr/>
          <a:lstStyle>
            <a:lvl1pPr>
              <a:defRPr/>
            </a:lvl1pPr>
          </a:lstStyle>
          <a:p>
            <a:pPr>
              <a:defRPr/>
            </a:pPr>
            <a:r>
              <a:rPr lang="en-GB" dirty="0" smtClean="0"/>
              <a:t>How to plan and build a simulation. Bruce Edmonds,  ISS Course, 2011, slide </a:t>
            </a:r>
            <a:fld id="{4B985DE2-C5E8-BD44-B283-0AAF779DC2AE}" type="slidenum">
              <a:rPr lang="en-GB" smtClean="0"/>
              <a:pPr>
                <a:defRPr/>
              </a:pPr>
              <a:t>‹#›</a:t>
            </a:fld>
            <a:endParaRPr lang="en-GB" dirty="0"/>
          </a:p>
        </p:txBody>
      </p:sp>
    </p:spTree>
    <p:extLst>
      <p:ext uri="{BB962C8B-B14F-4D97-AF65-F5344CB8AC3E}">
        <p14:creationId xmlns:p14="http://schemas.microsoft.com/office/powerpoint/2010/main" val="345204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0166" y="2714620"/>
            <a:ext cx="6429420" cy="1785950"/>
          </a:xfrm>
        </p:spPr>
        <p:txBody>
          <a:bodyPr/>
          <a:lstStyle>
            <a:lvl1pPr algn="ctr">
              <a:defRPr sz="3200" b="0"/>
            </a:lvl1pPr>
          </a:lstStyle>
          <a:p>
            <a:r>
              <a:rPr lang="en-US" dirty="0" smtClean="0"/>
              <a:t>Click to edit Master title style</a:t>
            </a:r>
            <a:endParaRPr lang="en-GB" dirty="0"/>
          </a:p>
        </p:txBody>
      </p:sp>
      <p:sp>
        <p:nvSpPr>
          <p:cNvPr id="3" name="Footer Placeholder 5"/>
          <p:cNvSpPr>
            <a:spLocks noGrp="1"/>
          </p:cNvSpPr>
          <p:nvPr>
            <p:ph type="ftr" sz="quarter" idx="10"/>
          </p:nvPr>
        </p:nvSpPr>
        <p:spPr/>
        <p:txBody>
          <a:bodyPr/>
          <a:lstStyle>
            <a:lvl1pPr>
              <a:defRPr/>
            </a:lvl1pPr>
          </a:lstStyle>
          <a:p>
            <a:pPr>
              <a:defRPr/>
            </a:pPr>
            <a:r>
              <a:rPr lang="en-GB" dirty="0" smtClean="0"/>
              <a:t>How to plan and build a simulation. Bruce Edmonds,  ISS Course, 2011, slide </a:t>
            </a:r>
            <a:fld id="{4B985DE2-C5E8-BD44-B283-0AAF779DC2AE}" type="slidenum">
              <a:rPr lang="en-GB" smtClean="0"/>
              <a:pPr>
                <a:defRPr/>
              </a:pPr>
              <a:t>‹#›</a:t>
            </a:fld>
            <a:endParaRPr lang="en-GB" dirty="0"/>
          </a:p>
        </p:txBody>
      </p:sp>
    </p:spTree>
    <p:extLst>
      <p:ext uri="{BB962C8B-B14F-4D97-AF65-F5344CB8AC3E}">
        <p14:creationId xmlns:p14="http://schemas.microsoft.com/office/powerpoint/2010/main" val="1932912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5"/>
          <p:cNvSpPr>
            <a:spLocks noGrp="1"/>
          </p:cNvSpPr>
          <p:nvPr>
            <p:ph type="ftr" sz="quarter" idx="10"/>
          </p:nvPr>
        </p:nvSpPr>
        <p:spPr/>
        <p:txBody>
          <a:bodyPr/>
          <a:lstStyle>
            <a:lvl1pPr>
              <a:defRPr/>
            </a:lvl1pPr>
          </a:lstStyle>
          <a:p>
            <a:pPr>
              <a:defRPr/>
            </a:pPr>
            <a:r>
              <a:rPr lang="en-GB" dirty="0" smtClean="0"/>
              <a:t>How to plan and build a simulation. Bruce Edmonds,  ISS Course, 2011, slide </a:t>
            </a:r>
            <a:fld id="{4B985DE2-C5E8-BD44-B283-0AAF779DC2AE}" type="slidenum">
              <a:rPr lang="en-GB" smtClean="0"/>
              <a:pPr>
                <a:defRPr/>
              </a:pPr>
              <a:t>‹#›</a:t>
            </a:fld>
            <a:endParaRPr lang="en-GB" dirty="0"/>
          </a:p>
        </p:txBody>
      </p:sp>
    </p:spTree>
    <p:extLst>
      <p:ext uri="{BB962C8B-B14F-4D97-AF65-F5344CB8AC3E}">
        <p14:creationId xmlns:p14="http://schemas.microsoft.com/office/powerpoint/2010/main" val="316586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GB"/>
          </a:p>
        </p:txBody>
      </p:sp>
      <p:sp>
        <p:nvSpPr>
          <p:cNvPr id="3" name="Footer Placeholder 5"/>
          <p:cNvSpPr>
            <a:spLocks noGrp="1"/>
          </p:cNvSpPr>
          <p:nvPr>
            <p:ph type="ftr" sz="quarter" idx="10"/>
          </p:nvPr>
        </p:nvSpPr>
        <p:spPr/>
        <p:txBody>
          <a:bodyPr/>
          <a:lstStyle>
            <a:lvl1pPr>
              <a:defRPr/>
            </a:lvl1pPr>
          </a:lstStyle>
          <a:p>
            <a:pPr>
              <a:defRPr/>
            </a:pPr>
            <a:r>
              <a:rPr lang="en-GB" dirty="0" smtClean="0"/>
              <a:t>How to plan and build a simulation. Bruce Edmonds,  ISS Course, 2011, slide </a:t>
            </a:r>
            <a:fld id="{4B985DE2-C5E8-BD44-B283-0AAF779DC2AE}" type="slidenum">
              <a:rPr lang="en-GB" smtClean="0"/>
              <a:pPr>
                <a:defRPr/>
              </a:pPr>
              <a:t>‹#›</a:t>
            </a:fld>
            <a:endParaRPr lang="en-GB" dirty="0"/>
          </a:p>
        </p:txBody>
      </p:sp>
    </p:spTree>
    <p:extLst>
      <p:ext uri="{BB962C8B-B14F-4D97-AF65-F5344CB8AC3E}">
        <p14:creationId xmlns:p14="http://schemas.microsoft.com/office/powerpoint/2010/main" val="172742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GB" dirty="0" smtClean="0"/>
              <a:t>How to plan and build a simulation. Bruce Edmonds,  ISS Course, 2011, slide </a:t>
            </a:r>
            <a:fld id="{4B985DE2-C5E8-BD44-B283-0AAF779DC2AE}" type="slidenum">
              <a:rPr lang="en-GB" smtClean="0"/>
              <a:pPr>
                <a:defRPr/>
              </a:pPr>
              <a:t>‹#›</a:t>
            </a:fld>
            <a:endParaRPr lang="en-GB" dirty="0"/>
          </a:p>
        </p:txBody>
      </p:sp>
      <p:sp>
        <p:nvSpPr>
          <p:cNvPr id="5" name="Content Placeholder 4"/>
          <p:cNvSpPr>
            <a:spLocks noGrp="1"/>
          </p:cNvSpPr>
          <p:nvPr>
            <p:ph sz="quarter" idx="11"/>
          </p:nvPr>
        </p:nvSpPr>
        <p:spPr>
          <a:xfrm>
            <a:off x="323850" y="1196975"/>
            <a:ext cx="3996122" cy="532765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Content Placeholder 6"/>
          <p:cNvSpPr>
            <a:spLocks noGrp="1"/>
          </p:cNvSpPr>
          <p:nvPr>
            <p:ph sz="quarter" idx="12"/>
          </p:nvPr>
        </p:nvSpPr>
        <p:spPr>
          <a:xfrm>
            <a:off x="4680012" y="1160463"/>
            <a:ext cx="4032188" cy="532923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7598793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7696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304800" y="1219200"/>
            <a:ext cx="8458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028" name="Picture 5" descr="C:\Users\Bruce\cpm\bulb-o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16888" y="152400"/>
            <a:ext cx="874712"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5"/>
          <p:cNvSpPr>
            <a:spLocks noGrp="1"/>
          </p:cNvSpPr>
          <p:nvPr>
            <p:ph type="ftr" sz="quarter" idx="3"/>
          </p:nvPr>
        </p:nvSpPr>
        <p:spPr>
          <a:xfrm>
            <a:off x="0" y="6669088"/>
            <a:ext cx="9144000" cy="188912"/>
          </a:xfrm>
          <a:prstGeom prst="rect">
            <a:avLst/>
          </a:prstGeom>
        </p:spPr>
        <p:txBody>
          <a:bodyPr vert="horz" wrap="square" lIns="91440" tIns="45720" rIns="91440" bIns="45720" numCol="1" anchor="ctr" anchorCtr="0" compatLnSpc="1">
            <a:prstTxWarp prst="textNoShape">
              <a:avLst/>
            </a:prstTxWarp>
          </a:bodyPr>
          <a:lstStyle>
            <a:lvl1pPr eaLnBrk="0" hangingPunct="0">
              <a:spcBef>
                <a:spcPct val="50000"/>
              </a:spcBef>
              <a:defRPr sz="1200" dirty="0" smtClean="0">
                <a:solidFill>
                  <a:srgbClr val="898989"/>
                </a:solidFill>
                <a:cs typeface="+mn-cs"/>
              </a:defRPr>
            </a:lvl1pPr>
          </a:lstStyle>
          <a:p>
            <a:pPr>
              <a:defRPr/>
            </a:pPr>
            <a:r>
              <a:rPr lang="en-GB" dirty="0" smtClean="0"/>
              <a:t>How to plan and build a simulation. Bruce Edmonds,  ISS Course, 2011, slide </a:t>
            </a:r>
            <a:fld id="{4B985DE2-C5E8-BD44-B283-0AAF779DC2AE}"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hf sldNum="0" hdr="0" dt="0"/>
  <p:txStyles>
    <p:titleStyle>
      <a:lvl1pPr algn="l" rtl="0" eaLnBrk="0" fontAlgn="base" hangingPunct="0">
        <a:spcBef>
          <a:spcPct val="0"/>
        </a:spcBef>
        <a:spcAft>
          <a:spcPct val="0"/>
        </a:spcAft>
        <a:defRPr sz="36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ctrTitle"/>
          </p:nvPr>
        </p:nvSpPr>
        <p:spPr>
          <a:xfrm>
            <a:off x="500063" y="2130425"/>
            <a:ext cx="8215312" cy="1443038"/>
          </a:xfrm>
        </p:spPr>
        <p:txBody>
          <a:bodyPr/>
          <a:lstStyle/>
          <a:p>
            <a:r>
              <a:rPr lang="en-GB" sz="3200" dirty="0" smtClean="0">
                <a:solidFill>
                  <a:schemeClr val="accent1"/>
                </a:solidFill>
                <a:latin typeface="Arial" charset="0"/>
              </a:rPr>
              <a:t>How to plan and build a simulation</a:t>
            </a:r>
            <a:endParaRPr lang="en-GB" sz="2800" b="0" i="1" dirty="0">
              <a:solidFill>
                <a:schemeClr val="bg2"/>
              </a:solidFill>
              <a:latin typeface="Arial" charset="0"/>
            </a:endParaRPr>
          </a:p>
        </p:txBody>
      </p:sp>
      <p:sp>
        <p:nvSpPr>
          <p:cNvPr id="9218" name="Subtitle 2"/>
          <p:cNvSpPr>
            <a:spLocks noGrp="1"/>
          </p:cNvSpPr>
          <p:nvPr>
            <p:ph type="subTitle" idx="1"/>
          </p:nvPr>
        </p:nvSpPr>
        <p:spPr>
          <a:xfrm>
            <a:off x="1371600" y="4329100"/>
            <a:ext cx="6400800" cy="1368153"/>
          </a:xfrm>
        </p:spPr>
        <p:txBody>
          <a:bodyPr/>
          <a:lstStyle/>
          <a:p>
            <a:r>
              <a:rPr lang="en-GB" sz="2400" i="1" dirty="0">
                <a:latin typeface="Arial" charset="0"/>
              </a:rPr>
              <a:t>Bruce Edmonds</a:t>
            </a:r>
            <a:r>
              <a:rPr lang="en-GB" sz="2400" dirty="0">
                <a:latin typeface="Arial" charset="0"/>
              </a:rPr>
              <a:t/>
            </a:r>
            <a:br>
              <a:rPr lang="en-GB" sz="2400" dirty="0">
                <a:latin typeface="Arial" charset="0"/>
              </a:rPr>
            </a:br>
            <a:r>
              <a:rPr lang="en-GB" sz="2000" dirty="0">
                <a:latin typeface="Arial" charset="0"/>
              </a:rPr>
              <a:t>Centre for Policy Modelling</a:t>
            </a:r>
            <a:br>
              <a:rPr lang="en-GB" sz="2000" dirty="0">
                <a:latin typeface="Arial" charset="0"/>
              </a:rPr>
            </a:br>
            <a:r>
              <a:rPr lang="en-GB" sz="2000" dirty="0">
                <a:latin typeface="Arial" charset="0"/>
              </a:rPr>
              <a:t>Manchester Metropolitan University</a:t>
            </a:r>
            <a:endParaRPr lang="en-GB" sz="2400" dirty="0">
              <a:latin typeface="Arial" charset="0"/>
            </a:endParaRPr>
          </a:p>
        </p:txBody>
      </p:sp>
      <p:pic>
        <p:nvPicPr>
          <p:cNvPr id="9219" name="Picture 4" descr="MMU_logo.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38" y="46038"/>
            <a:ext cx="928687"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Leeds_logo.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2240" y="6129300"/>
            <a:ext cx="2336800" cy="673100"/>
          </a:xfrm>
          <a:prstGeom prst="rect">
            <a:avLst/>
          </a:prstGeom>
        </p:spPr>
      </p:pic>
      <p:pic>
        <p:nvPicPr>
          <p:cNvPr id="4" name="Picture 3" descr="NeISS_logo.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1940" y="6012924"/>
            <a:ext cx="1296020" cy="1124488"/>
          </a:xfrm>
          <a:prstGeom prst="rect">
            <a:avLst/>
          </a:prstGeom>
        </p:spPr>
      </p:pic>
      <p:pic>
        <p:nvPicPr>
          <p:cNvPr id="8" name="Picture 7" descr="UoM_Logo.644x506.JPG"/>
          <p:cNvPicPr>
            <a:picLocks noChangeAspect="1"/>
          </p:cNvPicPr>
          <p:nvPr/>
        </p:nvPicPr>
        <p:blipFill>
          <a:blip r:embed="rId6" cstate="print"/>
          <a:stretch>
            <a:fillRect/>
          </a:stretch>
        </p:blipFill>
        <p:spPr>
          <a:xfrm>
            <a:off x="35496" y="6048011"/>
            <a:ext cx="1332148" cy="76536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0" y="152400"/>
            <a:ext cx="9144000" cy="990600"/>
          </a:xfrm>
          <a:solidFill>
            <a:schemeClr val="bg1"/>
          </a:solidFill>
        </p:spPr>
        <p:txBody>
          <a:bodyPr/>
          <a:lstStyle/>
          <a:p>
            <a:pPr algn="ctr"/>
            <a:r>
              <a:rPr lang="en-GB">
                <a:latin typeface="Arial" charset="0"/>
              </a:rPr>
              <a:t>The End</a:t>
            </a:r>
          </a:p>
        </p:txBody>
      </p:sp>
      <p:sp>
        <p:nvSpPr>
          <p:cNvPr id="80898" name="Rectangle 3"/>
          <p:cNvSpPr>
            <a:spLocks noGrp="1" noChangeArrowheads="1"/>
          </p:cNvSpPr>
          <p:nvPr>
            <p:ph type="body" idx="1"/>
          </p:nvPr>
        </p:nvSpPr>
        <p:spPr>
          <a:xfrm>
            <a:off x="0" y="2060848"/>
            <a:ext cx="9144000" cy="4797151"/>
          </a:xfrm>
        </p:spPr>
        <p:txBody>
          <a:bodyPr/>
          <a:lstStyle/>
          <a:p>
            <a:pPr algn="ctr">
              <a:lnSpc>
                <a:spcPct val="90000"/>
              </a:lnSpc>
              <a:buFontTx/>
              <a:buNone/>
            </a:pPr>
            <a:r>
              <a:rPr lang="en-GB" sz="2000" dirty="0" smtClean="0">
                <a:latin typeface="Arial" charset="0"/>
              </a:rPr>
              <a:t>Introduction </a:t>
            </a:r>
            <a:r>
              <a:rPr lang="en-GB" sz="2000" dirty="0">
                <a:latin typeface="Arial" charset="0"/>
              </a:rPr>
              <a:t>to Social Simulation Course Page</a:t>
            </a:r>
          </a:p>
          <a:p>
            <a:pPr algn="ctr">
              <a:lnSpc>
                <a:spcPct val="90000"/>
              </a:lnSpc>
              <a:buNone/>
            </a:pPr>
            <a:r>
              <a:rPr lang="en-GB" sz="2000" dirty="0" smtClean="0">
                <a:solidFill>
                  <a:schemeClr val="bg2"/>
                </a:solidFill>
                <a:latin typeface="Arial" charset="0"/>
              </a:rPr>
              <a:t>http</a:t>
            </a:r>
            <a:r>
              <a:rPr lang="en-GB" sz="2000" dirty="0">
                <a:solidFill>
                  <a:schemeClr val="bg2"/>
                </a:solidFill>
                <a:latin typeface="Arial" charset="0"/>
              </a:rPr>
              <a:t>://</a:t>
            </a:r>
            <a:r>
              <a:rPr lang="en-GB" sz="2000" dirty="0" err="1">
                <a:solidFill>
                  <a:schemeClr val="accent1"/>
                </a:solidFill>
                <a:latin typeface="Arial" charset="0"/>
              </a:rPr>
              <a:t>sites.google.com</a:t>
            </a:r>
            <a:r>
              <a:rPr lang="en-GB" sz="2000" dirty="0">
                <a:solidFill>
                  <a:schemeClr val="accent1"/>
                </a:solidFill>
                <a:latin typeface="Arial" charset="0"/>
              </a:rPr>
              <a:t>/site/</a:t>
            </a:r>
            <a:r>
              <a:rPr lang="en-GB" sz="2000" dirty="0" err="1" smtClean="0">
                <a:solidFill>
                  <a:schemeClr val="accent1"/>
                </a:solidFill>
                <a:latin typeface="Arial" charset="0"/>
              </a:rPr>
              <a:t>socialsimulationcourse</a:t>
            </a:r>
            <a:endParaRPr lang="en-GB" sz="2000" dirty="0" smtClean="0">
              <a:solidFill>
                <a:schemeClr val="accent1"/>
              </a:solidFill>
              <a:latin typeface="Arial" charset="0"/>
            </a:endParaRPr>
          </a:p>
          <a:p>
            <a:pPr algn="ctr">
              <a:lnSpc>
                <a:spcPct val="90000"/>
              </a:lnSpc>
              <a:buNone/>
            </a:pPr>
            <a:endParaRPr lang="en-GB" sz="2000" dirty="0">
              <a:solidFill>
                <a:schemeClr val="accent1"/>
              </a:solidFill>
              <a:latin typeface="Arial" charset="0"/>
            </a:endParaRPr>
          </a:p>
          <a:p>
            <a:pPr algn="ctr">
              <a:lnSpc>
                <a:spcPct val="90000"/>
              </a:lnSpc>
              <a:buNone/>
            </a:pPr>
            <a:endParaRPr lang="en-GB" sz="2000" dirty="0" smtClean="0">
              <a:solidFill>
                <a:schemeClr val="accent1"/>
              </a:solidFill>
              <a:latin typeface="Arial" charset="0"/>
            </a:endParaRPr>
          </a:p>
          <a:p>
            <a:pPr algn="ctr">
              <a:lnSpc>
                <a:spcPct val="90000"/>
              </a:lnSpc>
              <a:buFontTx/>
              <a:buNone/>
            </a:pPr>
            <a:r>
              <a:rPr lang="en-GB" sz="2000" dirty="0" smtClean="0">
                <a:latin typeface="Arial" charset="0"/>
              </a:rPr>
              <a:t>Bruce </a:t>
            </a:r>
            <a:r>
              <a:rPr lang="en-GB" sz="2000" dirty="0">
                <a:latin typeface="Arial" charset="0"/>
              </a:rPr>
              <a:t>Edmonds</a:t>
            </a:r>
          </a:p>
          <a:p>
            <a:pPr algn="ctr">
              <a:lnSpc>
                <a:spcPct val="90000"/>
              </a:lnSpc>
              <a:buFontTx/>
              <a:buNone/>
            </a:pPr>
            <a:r>
              <a:rPr lang="en-GB" sz="2000" dirty="0">
                <a:solidFill>
                  <a:schemeClr val="bg2"/>
                </a:solidFill>
                <a:latin typeface="Arial" charset="0"/>
              </a:rPr>
              <a:t>http://</a:t>
            </a:r>
            <a:r>
              <a:rPr lang="en-GB" sz="2000" dirty="0" err="1">
                <a:solidFill>
                  <a:schemeClr val="accent1"/>
                </a:solidFill>
                <a:latin typeface="Arial" charset="0"/>
              </a:rPr>
              <a:t>bruce.edmonds.name</a:t>
            </a:r>
            <a:endParaRPr lang="en-GB" sz="2000" dirty="0">
              <a:solidFill>
                <a:schemeClr val="accent1"/>
              </a:solidFill>
              <a:latin typeface="Arial" charset="0"/>
            </a:endParaRPr>
          </a:p>
          <a:p>
            <a:pPr algn="ctr">
              <a:lnSpc>
                <a:spcPct val="90000"/>
              </a:lnSpc>
              <a:buFontTx/>
              <a:buNone/>
            </a:pPr>
            <a:r>
              <a:rPr lang="en-GB" sz="2000" dirty="0">
                <a:latin typeface="Arial" charset="0"/>
              </a:rPr>
              <a:t>Centre for Policy Modelling</a:t>
            </a:r>
          </a:p>
          <a:p>
            <a:pPr algn="ctr">
              <a:lnSpc>
                <a:spcPct val="90000"/>
              </a:lnSpc>
              <a:buFontTx/>
              <a:buNone/>
            </a:pPr>
            <a:r>
              <a:rPr lang="en-GB" sz="2000" dirty="0">
                <a:solidFill>
                  <a:schemeClr val="bg2"/>
                </a:solidFill>
                <a:latin typeface="Arial" charset="0"/>
              </a:rPr>
              <a:t>http://</a:t>
            </a:r>
            <a:r>
              <a:rPr lang="en-GB" sz="2000" dirty="0" err="1">
                <a:solidFill>
                  <a:schemeClr val="accent1"/>
                </a:solidFill>
                <a:latin typeface="Arial" charset="0"/>
              </a:rPr>
              <a:t>cfpm.org</a:t>
            </a:r>
            <a:r>
              <a:rPr lang="en-GB" sz="2000" dirty="0">
                <a:solidFill>
                  <a:schemeClr val="accent1"/>
                </a:solidFill>
                <a:latin typeface="Arial" charset="0"/>
              </a:rPr>
              <a:t> </a:t>
            </a:r>
          </a:p>
          <a:p>
            <a:pPr algn="ctr">
              <a:lnSpc>
                <a:spcPct val="90000"/>
              </a:lnSpc>
              <a:buFontTx/>
              <a:buNone/>
            </a:pPr>
            <a:r>
              <a:rPr lang="en-GB" sz="2000" dirty="0">
                <a:latin typeface="Arial" charset="0"/>
              </a:rPr>
              <a:t>Manchester Metropolitan Business School</a:t>
            </a:r>
          </a:p>
          <a:p>
            <a:pPr algn="ctr">
              <a:lnSpc>
                <a:spcPct val="90000"/>
              </a:lnSpc>
              <a:buFontTx/>
              <a:buNone/>
            </a:pPr>
            <a:r>
              <a:rPr lang="en-GB" sz="2000" dirty="0">
                <a:solidFill>
                  <a:schemeClr val="bg2"/>
                </a:solidFill>
                <a:latin typeface="Arial" charset="0"/>
              </a:rPr>
              <a:t>http://</a:t>
            </a:r>
            <a:r>
              <a:rPr lang="en-GB" sz="2000" dirty="0" smtClean="0">
                <a:solidFill>
                  <a:schemeClr val="accent1"/>
                </a:solidFill>
                <a:latin typeface="Arial" charset="0"/>
              </a:rPr>
              <a:t>www.business.mmu.ac.uk</a:t>
            </a:r>
          </a:p>
          <a:p>
            <a:pPr algn="ctr">
              <a:lnSpc>
                <a:spcPct val="90000"/>
              </a:lnSpc>
              <a:buFontTx/>
              <a:buNone/>
            </a:pPr>
            <a:endParaRPr lang="en-GB" sz="2000" dirty="0" smtClean="0">
              <a:solidFill>
                <a:schemeClr val="accent1"/>
              </a:solidFill>
              <a:latin typeface="Arial" charset="0"/>
            </a:endParaRPr>
          </a:p>
          <a:p>
            <a:pPr algn="ctr">
              <a:lnSpc>
                <a:spcPct val="90000"/>
              </a:lnSpc>
              <a:buFontTx/>
              <a:buNone/>
            </a:pPr>
            <a:r>
              <a:rPr lang="en-GB" sz="2000" dirty="0">
                <a:latin typeface="Arial" charset="0"/>
              </a:rPr>
              <a:t>NeISS Portal</a:t>
            </a:r>
          </a:p>
          <a:p>
            <a:pPr algn="ctr">
              <a:lnSpc>
                <a:spcPct val="90000"/>
              </a:lnSpc>
              <a:buNone/>
            </a:pPr>
            <a:r>
              <a:rPr lang="en-GB" sz="2000" dirty="0">
                <a:solidFill>
                  <a:schemeClr val="bg2"/>
                </a:solidFill>
                <a:latin typeface="Arial" charset="0"/>
              </a:rPr>
              <a:t>http:/</a:t>
            </a:r>
            <a:r>
              <a:rPr lang="en-GB" sz="2000" dirty="0" smtClean="0">
                <a:solidFill>
                  <a:schemeClr val="bg2"/>
                </a:solidFill>
                <a:latin typeface="Arial" charset="0"/>
              </a:rPr>
              <a:t>/</a:t>
            </a:r>
            <a:r>
              <a:rPr lang="en-GB" sz="2000" dirty="0" err="1" smtClean="0">
                <a:solidFill>
                  <a:schemeClr val="accent1"/>
                </a:solidFill>
                <a:latin typeface="Arial" charset="0"/>
              </a:rPr>
              <a:t>www.neiss.org.uk</a:t>
            </a:r>
            <a:endParaRPr lang="en-GB" sz="2000" dirty="0">
              <a:solidFill>
                <a:schemeClr val="accent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Process</a:t>
            </a:r>
            <a:endParaRPr lang="en-GB" dirty="0"/>
          </a:p>
        </p:txBody>
      </p:sp>
      <p:sp>
        <p:nvSpPr>
          <p:cNvPr id="3" name="Content Placeholder 2"/>
          <p:cNvSpPr>
            <a:spLocks noGrp="1"/>
          </p:cNvSpPr>
          <p:nvPr>
            <p:ph idx="1"/>
          </p:nvPr>
        </p:nvSpPr>
        <p:spPr>
          <a:xfrm>
            <a:off x="304800" y="1343744"/>
            <a:ext cx="8458200" cy="5181600"/>
          </a:xfrm>
        </p:spPr>
        <p:txBody>
          <a:bodyPr>
            <a:normAutofit fontScale="92500" lnSpcReduction="10000"/>
          </a:bodyPr>
          <a:lstStyle/>
          <a:p>
            <a:r>
              <a:rPr lang="en-GB" dirty="0" smtClean="0"/>
              <a:t>There are three phases</a:t>
            </a:r>
            <a:r>
              <a:rPr lang="en-GB" dirty="0" smtClean="0">
                <a:solidFill>
                  <a:schemeClr val="accent2"/>
                </a:solidFill>
              </a:rPr>
              <a:t>: (1) learning the tool/language,</a:t>
            </a:r>
            <a:r>
              <a:rPr lang="en-GB" dirty="0" smtClean="0"/>
              <a:t> </a:t>
            </a:r>
            <a:r>
              <a:rPr lang="en-GB" dirty="0" smtClean="0">
                <a:solidFill>
                  <a:schemeClr val="accent1"/>
                </a:solidFill>
              </a:rPr>
              <a:t>(2) exploring an idea for a model/trying things out, </a:t>
            </a:r>
            <a:r>
              <a:rPr lang="en-GB" dirty="0" smtClean="0">
                <a:solidFill>
                  <a:schemeClr val="tx2"/>
                </a:solidFill>
              </a:rPr>
              <a:t>(3) doing it properly with a well-defined goal</a:t>
            </a:r>
          </a:p>
          <a:p>
            <a:r>
              <a:rPr lang="en-GB" dirty="0" smtClean="0"/>
              <a:t>Be prepared to spend a good bit of time on </a:t>
            </a:r>
            <a:r>
              <a:rPr lang="en-GB" dirty="0" smtClean="0">
                <a:solidFill>
                  <a:schemeClr val="accent2"/>
                </a:solidFill>
              </a:rPr>
              <a:t>(1) </a:t>
            </a:r>
            <a:r>
              <a:rPr lang="en-GB" dirty="0" smtClean="0"/>
              <a:t>and </a:t>
            </a:r>
            <a:r>
              <a:rPr lang="en-GB" dirty="0" smtClean="0">
                <a:solidFill>
                  <a:schemeClr val="accent1"/>
                </a:solidFill>
              </a:rPr>
              <a:t>(2)</a:t>
            </a:r>
            <a:r>
              <a:rPr lang="en-GB" dirty="0" smtClean="0"/>
              <a:t>, don’t rush prematurely to </a:t>
            </a:r>
            <a:r>
              <a:rPr lang="en-GB" dirty="0" smtClean="0">
                <a:solidFill>
                  <a:schemeClr val="tx2"/>
                </a:solidFill>
              </a:rPr>
              <a:t>(3)</a:t>
            </a:r>
          </a:p>
          <a:p>
            <a:r>
              <a:rPr lang="en-GB" dirty="0" smtClean="0"/>
              <a:t>Don’t mix up stages </a:t>
            </a:r>
            <a:r>
              <a:rPr lang="en-GB" dirty="0" smtClean="0">
                <a:solidFill>
                  <a:schemeClr val="accent1"/>
                </a:solidFill>
              </a:rPr>
              <a:t>(2)</a:t>
            </a:r>
            <a:r>
              <a:rPr lang="en-GB" dirty="0" smtClean="0"/>
              <a:t> and </a:t>
            </a:r>
            <a:r>
              <a:rPr lang="en-GB" dirty="0" smtClean="0">
                <a:solidFill>
                  <a:schemeClr val="tx2"/>
                </a:solidFill>
              </a:rPr>
              <a:t>(3)</a:t>
            </a:r>
            <a:r>
              <a:rPr lang="en-GB" dirty="0" smtClean="0"/>
              <a:t> they have different purposes, styles and requirements</a:t>
            </a:r>
          </a:p>
          <a:p>
            <a:pPr lvl="1"/>
            <a:r>
              <a:rPr lang="en-GB" dirty="0" smtClean="0">
                <a:solidFill>
                  <a:schemeClr val="accent1"/>
                </a:solidFill>
              </a:rPr>
              <a:t>(2) results in </a:t>
            </a:r>
            <a:r>
              <a:rPr lang="en-GB" b="1" dirty="0" smtClean="0">
                <a:solidFill>
                  <a:schemeClr val="accent1"/>
                </a:solidFill>
              </a:rPr>
              <a:t>personal</a:t>
            </a:r>
            <a:r>
              <a:rPr lang="en-GB" dirty="0" smtClean="0">
                <a:solidFill>
                  <a:schemeClr val="accent1"/>
                </a:solidFill>
              </a:rPr>
              <a:t> understanding/skills</a:t>
            </a:r>
          </a:p>
          <a:p>
            <a:pPr lvl="1"/>
            <a:r>
              <a:rPr lang="en-GB" dirty="0" smtClean="0">
                <a:solidFill>
                  <a:schemeClr val="tx2"/>
                </a:solidFill>
              </a:rPr>
              <a:t>(3) aims at more </a:t>
            </a:r>
            <a:r>
              <a:rPr lang="en-GB" dirty="0" err="1" smtClean="0">
                <a:solidFill>
                  <a:schemeClr val="tx2"/>
                </a:solidFill>
              </a:rPr>
              <a:t>rigourous</a:t>
            </a:r>
            <a:r>
              <a:rPr lang="en-GB" dirty="0" smtClean="0">
                <a:solidFill>
                  <a:schemeClr val="tx2"/>
                </a:solidFill>
              </a:rPr>
              <a:t> </a:t>
            </a:r>
            <a:r>
              <a:rPr lang="en-GB" dirty="0" smtClean="0">
                <a:solidFill>
                  <a:schemeClr val="tx2"/>
                </a:solidFill>
              </a:rPr>
              <a:t>/</a:t>
            </a:r>
            <a:r>
              <a:rPr lang="en-GB" dirty="0" smtClean="0">
                <a:solidFill>
                  <a:schemeClr val="tx2"/>
                </a:solidFill>
              </a:rPr>
              <a:t>results that are </a:t>
            </a:r>
            <a:r>
              <a:rPr lang="en-GB" b="1" dirty="0" smtClean="0">
                <a:solidFill>
                  <a:schemeClr val="tx2"/>
                </a:solidFill>
              </a:rPr>
              <a:t>useful to others </a:t>
            </a:r>
            <a:r>
              <a:rPr lang="en-GB" dirty="0" smtClean="0">
                <a:solidFill>
                  <a:schemeClr val="tx2"/>
                </a:solidFill>
              </a:rPr>
              <a:t>and addresses </a:t>
            </a:r>
            <a:r>
              <a:rPr lang="en-GB" dirty="0" smtClean="0">
                <a:solidFill>
                  <a:schemeClr val="tx2"/>
                </a:solidFill>
              </a:rPr>
              <a:t>precise questions</a:t>
            </a:r>
            <a:endParaRPr lang="en-GB" dirty="0" smtClean="0"/>
          </a:p>
          <a:p>
            <a:pPr lvl="1"/>
            <a:endParaRPr lang="en-GB" dirty="0" smtClean="0"/>
          </a:p>
        </p:txBody>
      </p:sp>
      <p:sp>
        <p:nvSpPr>
          <p:cNvPr id="4" name="Footer Placeholder 3"/>
          <p:cNvSpPr>
            <a:spLocks noGrp="1"/>
          </p:cNvSpPr>
          <p:nvPr>
            <p:ph type="ftr" sz="quarter" idx="10"/>
          </p:nvPr>
        </p:nvSpPr>
        <p:spPr/>
        <p:txBody>
          <a:bodyPr/>
          <a:lstStyle/>
          <a:p>
            <a:pPr>
              <a:defRPr/>
            </a:pPr>
            <a:r>
              <a:rPr lang="en-GB" smtClean="0"/>
              <a:t>How to plan and build a simulation. Bruce Edmonds,  ISS Course, 2011, slide </a:t>
            </a:r>
            <a:fld id="{4B985DE2-C5E8-BD44-B283-0AAF779DC2AE}" type="slidenum">
              <a:rPr lang="en-GB" smtClean="0"/>
              <a:pPr>
                <a:defRPr/>
              </a:pPr>
              <a:t>2</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Process Overview</a:t>
            </a:r>
            <a:endParaRPr lang="en-GB" dirty="0"/>
          </a:p>
        </p:txBody>
      </p:sp>
      <p:sp>
        <p:nvSpPr>
          <p:cNvPr id="3" name="Footer Placeholder 2"/>
          <p:cNvSpPr>
            <a:spLocks noGrp="1"/>
          </p:cNvSpPr>
          <p:nvPr>
            <p:ph type="ftr" sz="quarter" idx="10"/>
          </p:nvPr>
        </p:nvSpPr>
        <p:spPr/>
        <p:txBody>
          <a:bodyPr/>
          <a:lstStyle/>
          <a:p>
            <a:pPr>
              <a:defRPr/>
            </a:pPr>
            <a:r>
              <a:rPr lang="en-GB" smtClean="0"/>
              <a:t>How to plan and build a simulation. Bruce Edmonds,  ISS Course, 2011, slide </a:t>
            </a:r>
            <a:fld id="{4B985DE2-C5E8-BD44-B283-0AAF779DC2AE}" type="slidenum">
              <a:rPr lang="en-GB" smtClean="0"/>
              <a:pPr>
                <a:defRPr/>
              </a:pPr>
              <a:t>3</a:t>
            </a:fld>
            <a:endParaRPr lang="en-GB" dirty="0"/>
          </a:p>
        </p:txBody>
      </p:sp>
      <p:sp>
        <p:nvSpPr>
          <p:cNvPr id="6" name="Oval 5"/>
          <p:cNvSpPr/>
          <p:nvPr/>
        </p:nvSpPr>
        <p:spPr>
          <a:xfrm>
            <a:off x="179512" y="1088740"/>
            <a:ext cx="1332148" cy="684076"/>
          </a:xfrm>
          <a:prstGeom prst="ellipse">
            <a:avLst/>
          </a:prstGeom>
          <a:noFill/>
          <a:ln w="38100">
            <a:solidFill>
              <a:schemeClr val="tx1"/>
            </a:solidFill>
            <a:prstDash val="solid"/>
          </a:ln>
        </p:spPr>
        <p:txBody>
          <a:bodyPr rtlCol="0" anchor="ctr"/>
          <a:lstStyle/>
          <a:p>
            <a:pPr algn="ctr"/>
            <a:r>
              <a:rPr lang="en-GB" b="1" dirty="0" smtClean="0"/>
              <a:t>Start</a:t>
            </a:r>
            <a:endParaRPr lang="en-GB" b="1" dirty="0"/>
          </a:p>
        </p:txBody>
      </p:sp>
      <p:grpSp>
        <p:nvGrpSpPr>
          <p:cNvPr id="25" name="Group 24"/>
          <p:cNvGrpSpPr/>
          <p:nvPr/>
        </p:nvGrpSpPr>
        <p:grpSpPr>
          <a:xfrm>
            <a:off x="827584" y="1772816"/>
            <a:ext cx="2124236" cy="900100"/>
            <a:chOff x="845586" y="1952836"/>
            <a:chExt cx="2124236" cy="900100"/>
          </a:xfrm>
        </p:grpSpPr>
        <p:cxnSp>
          <p:nvCxnSpPr>
            <p:cNvPr id="8" name="Shape 7"/>
            <p:cNvCxnSpPr>
              <a:stCxn id="6" idx="4"/>
            </p:cNvCxnSpPr>
            <p:nvPr/>
          </p:nvCxnSpPr>
          <p:spPr bwMode="auto">
            <a:xfrm rot="16200000" flipH="1">
              <a:off x="1070611" y="1727811"/>
              <a:ext cx="360040" cy="810090"/>
            </a:xfrm>
            <a:prstGeom prst="bentConnector2">
              <a:avLst/>
            </a:prstGeom>
            <a:noFill/>
            <a:ln w="25400" cap="flat" cmpd="sng" algn="ctr">
              <a:solidFill>
                <a:schemeClr val="accent2"/>
              </a:solidFill>
              <a:prstDash val="solid"/>
              <a:round/>
              <a:headEnd type="none" w="lg" len="med"/>
              <a:tailEnd type="arrow" w="lg" len="lg"/>
            </a:ln>
            <a:effectLst/>
          </p:spPr>
        </p:cxnSp>
        <p:sp>
          <p:nvSpPr>
            <p:cNvPr id="10" name="Rectangle 9"/>
            <p:cNvSpPr/>
            <p:nvPr/>
          </p:nvSpPr>
          <p:spPr>
            <a:xfrm>
              <a:off x="1637674" y="1988840"/>
              <a:ext cx="1332148" cy="864096"/>
            </a:xfrm>
            <a:prstGeom prst="rect">
              <a:avLst/>
            </a:prstGeom>
            <a:noFill/>
            <a:ln w="38100">
              <a:solidFill>
                <a:schemeClr val="accent2"/>
              </a:solidFill>
              <a:prstDash val="solid"/>
            </a:ln>
          </p:spPr>
          <p:txBody>
            <a:bodyPr rtlCol="0" anchor="ctr"/>
            <a:lstStyle/>
            <a:p>
              <a:pPr algn="ctr"/>
              <a:r>
                <a:rPr lang="en-GB" sz="1800" dirty="0" smtClean="0">
                  <a:solidFill>
                    <a:schemeClr val="accent2"/>
                  </a:solidFill>
                </a:rPr>
                <a:t>Go through available tutorials</a:t>
              </a:r>
            </a:p>
          </p:txBody>
        </p:sp>
      </p:grpSp>
      <p:grpSp>
        <p:nvGrpSpPr>
          <p:cNvPr id="26" name="Group 25"/>
          <p:cNvGrpSpPr/>
          <p:nvPr/>
        </p:nvGrpSpPr>
        <p:grpSpPr>
          <a:xfrm>
            <a:off x="827584" y="2672916"/>
            <a:ext cx="1944216" cy="1440160"/>
            <a:chOff x="971600" y="2960948"/>
            <a:chExt cx="1944216" cy="1440160"/>
          </a:xfrm>
        </p:grpSpPr>
        <p:sp>
          <p:nvSpPr>
            <p:cNvPr id="15" name="Rectangle 14"/>
            <p:cNvSpPr/>
            <p:nvPr/>
          </p:nvSpPr>
          <p:spPr>
            <a:xfrm>
              <a:off x="971600" y="3392996"/>
              <a:ext cx="1944216" cy="1008112"/>
            </a:xfrm>
            <a:prstGeom prst="rect">
              <a:avLst/>
            </a:prstGeom>
            <a:noFill/>
            <a:ln w="38100">
              <a:solidFill>
                <a:schemeClr val="accent2"/>
              </a:solidFill>
              <a:prstDash val="solid"/>
            </a:ln>
          </p:spPr>
          <p:txBody>
            <a:bodyPr rtlCol="0" anchor="ctr"/>
            <a:lstStyle/>
            <a:p>
              <a:pPr algn="ctr"/>
              <a:r>
                <a:rPr lang="en-GB" sz="1800" dirty="0" smtClean="0">
                  <a:solidFill>
                    <a:schemeClr val="accent2"/>
                  </a:solidFill>
                </a:rPr>
                <a:t>Look inside, play with, and change lots of models</a:t>
              </a:r>
            </a:p>
          </p:txBody>
        </p:sp>
        <p:cxnSp>
          <p:nvCxnSpPr>
            <p:cNvPr id="20" name="Shape 19"/>
            <p:cNvCxnSpPr>
              <a:stCxn id="10" idx="2"/>
              <a:endCxn id="15" idx="0"/>
            </p:cNvCxnSpPr>
            <p:nvPr/>
          </p:nvCxnSpPr>
          <p:spPr bwMode="auto">
            <a:xfrm rot="5400000">
              <a:off x="1970711" y="2933945"/>
              <a:ext cx="432048" cy="486054"/>
            </a:xfrm>
            <a:prstGeom prst="bentConnector3">
              <a:avLst>
                <a:gd name="adj1" fmla="val 50000"/>
              </a:avLst>
            </a:prstGeom>
            <a:noFill/>
            <a:ln w="25400" cap="flat" cmpd="sng" algn="ctr">
              <a:solidFill>
                <a:schemeClr val="accent2"/>
              </a:solidFill>
              <a:prstDash val="solid"/>
              <a:round/>
              <a:headEnd type="none" w="lg" len="med"/>
              <a:tailEnd type="arrow" w="lg" len="lg"/>
            </a:ln>
            <a:effectLst/>
          </p:spPr>
        </p:cxnSp>
      </p:grpSp>
      <p:grpSp>
        <p:nvGrpSpPr>
          <p:cNvPr id="27" name="Group 26"/>
          <p:cNvGrpSpPr/>
          <p:nvPr/>
        </p:nvGrpSpPr>
        <p:grpSpPr>
          <a:xfrm>
            <a:off x="179512" y="4113076"/>
            <a:ext cx="2520280" cy="1944216"/>
            <a:chOff x="-432556" y="2420888"/>
            <a:chExt cx="2520280" cy="1944216"/>
          </a:xfrm>
        </p:grpSpPr>
        <p:sp>
          <p:nvSpPr>
            <p:cNvPr id="28" name="Rectangle 27"/>
            <p:cNvSpPr/>
            <p:nvPr/>
          </p:nvSpPr>
          <p:spPr>
            <a:xfrm>
              <a:off x="-432556" y="3068960"/>
              <a:ext cx="2520280" cy="1296144"/>
            </a:xfrm>
            <a:prstGeom prst="rect">
              <a:avLst/>
            </a:prstGeom>
            <a:noFill/>
            <a:ln w="38100">
              <a:solidFill>
                <a:schemeClr val="accent2"/>
              </a:solidFill>
              <a:prstDash val="solid"/>
            </a:ln>
          </p:spPr>
          <p:txBody>
            <a:bodyPr rtlCol="0" anchor="ctr"/>
            <a:lstStyle/>
            <a:p>
              <a:pPr algn="ctr"/>
              <a:r>
                <a:rPr lang="en-GB" sz="1800" dirty="0" smtClean="0">
                  <a:solidFill>
                    <a:schemeClr val="accent2"/>
                  </a:solidFill>
                </a:rPr>
                <a:t>Make a toy </a:t>
              </a:r>
              <a:r>
                <a:rPr lang="en-GB" sz="1800" dirty="0" smtClean="0">
                  <a:solidFill>
                    <a:schemeClr val="accent2"/>
                  </a:solidFill>
                </a:rPr>
                <a:t>model or </a:t>
              </a:r>
              <a:r>
                <a:rPr lang="en-GB" sz="1800" dirty="0" smtClean="0">
                  <a:solidFill>
                    <a:schemeClr val="accent2"/>
                  </a:solidFill>
                </a:rPr>
                <a:t>replicate a simple model you read about in a paper</a:t>
              </a:r>
            </a:p>
          </p:txBody>
        </p:sp>
        <p:cxnSp>
          <p:nvCxnSpPr>
            <p:cNvPr id="29" name="Shape 19"/>
            <p:cNvCxnSpPr>
              <a:stCxn id="15" idx="2"/>
              <a:endCxn id="28" idx="0"/>
            </p:cNvCxnSpPr>
            <p:nvPr/>
          </p:nvCxnSpPr>
          <p:spPr bwMode="auto">
            <a:xfrm rot="5400000">
              <a:off x="683568" y="2564904"/>
              <a:ext cx="648072" cy="360040"/>
            </a:xfrm>
            <a:prstGeom prst="bentConnector3">
              <a:avLst>
                <a:gd name="adj1" fmla="val 50000"/>
              </a:avLst>
            </a:prstGeom>
            <a:noFill/>
            <a:ln w="25400" cap="flat" cmpd="sng" algn="ctr">
              <a:solidFill>
                <a:schemeClr val="accent2"/>
              </a:solidFill>
              <a:prstDash val="solid"/>
              <a:round/>
              <a:headEnd type="none" w="lg" len="med"/>
              <a:tailEnd type="arrow" w="lg" len="lg"/>
            </a:ln>
            <a:effectLst/>
          </p:spPr>
        </p:cxnSp>
      </p:grpSp>
      <p:grpSp>
        <p:nvGrpSpPr>
          <p:cNvPr id="39" name="Group 38"/>
          <p:cNvGrpSpPr/>
          <p:nvPr/>
        </p:nvGrpSpPr>
        <p:grpSpPr>
          <a:xfrm>
            <a:off x="2699792" y="1160748"/>
            <a:ext cx="2844316" cy="4248472"/>
            <a:chOff x="161510" y="2024844"/>
            <a:chExt cx="2844316" cy="4248472"/>
          </a:xfrm>
        </p:grpSpPr>
        <p:cxnSp>
          <p:nvCxnSpPr>
            <p:cNvPr id="40" name="Shape 39"/>
            <p:cNvCxnSpPr>
              <a:stCxn id="28" idx="3"/>
              <a:endCxn id="41" idx="1"/>
            </p:cNvCxnSpPr>
            <p:nvPr/>
          </p:nvCxnSpPr>
          <p:spPr bwMode="auto">
            <a:xfrm flipV="1">
              <a:off x="161510" y="2456892"/>
              <a:ext cx="900100" cy="3816424"/>
            </a:xfrm>
            <a:prstGeom prst="bentConnector3">
              <a:avLst>
                <a:gd name="adj1" fmla="val 50000"/>
              </a:avLst>
            </a:prstGeom>
            <a:noFill/>
            <a:ln w="25400" cap="flat" cmpd="sng" algn="ctr">
              <a:solidFill>
                <a:schemeClr val="accent1"/>
              </a:solidFill>
              <a:prstDash val="solid"/>
              <a:round/>
              <a:headEnd type="none" w="lg" len="med"/>
              <a:tailEnd type="arrow" w="lg" len="lg"/>
            </a:ln>
            <a:effectLst/>
          </p:spPr>
        </p:cxnSp>
        <p:sp>
          <p:nvSpPr>
            <p:cNvPr id="41" name="Rectangle 40"/>
            <p:cNvSpPr/>
            <p:nvPr/>
          </p:nvSpPr>
          <p:spPr>
            <a:xfrm>
              <a:off x="1061610" y="2024844"/>
              <a:ext cx="1944216" cy="864096"/>
            </a:xfrm>
            <a:prstGeom prst="rect">
              <a:avLst/>
            </a:prstGeom>
            <a:noFill/>
            <a:ln w="38100">
              <a:solidFill>
                <a:schemeClr val="accent1"/>
              </a:solidFill>
              <a:prstDash val="solid"/>
            </a:ln>
          </p:spPr>
          <p:txBody>
            <a:bodyPr rtlCol="0" anchor="ctr"/>
            <a:lstStyle/>
            <a:p>
              <a:pPr algn="ctr"/>
              <a:r>
                <a:rPr lang="en-GB" sz="1800" dirty="0" smtClean="0">
                  <a:solidFill>
                    <a:schemeClr val="accent1"/>
                  </a:solidFill>
                </a:rPr>
                <a:t>Have an idea for a </a:t>
              </a:r>
              <a:r>
                <a:rPr lang="en-GB" sz="1800" dirty="0" smtClean="0">
                  <a:solidFill>
                    <a:schemeClr val="accent1"/>
                  </a:solidFill>
                </a:rPr>
                <a:t>model of your own</a:t>
              </a:r>
              <a:endParaRPr lang="en-GB" sz="1800" dirty="0" smtClean="0">
                <a:solidFill>
                  <a:schemeClr val="accent1"/>
                </a:solidFill>
              </a:endParaRPr>
            </a:p>
          </p:txBody>
        </p:sp>
      </p:grpSp>
      <p:grpSp>
        <p:nvGrpSpPr>
          <p:cNvPr id="48" name="Group 47"/>
          <p:cNvGrpSpPr/>
          <p:nvPr/>
        </p:nvGrpSpPr>
        <p:grpSpPr>
          <a:xfrm>
            <a:off x="3599892" y="2031194"/>
            <a:ext cx="1944216" cy="1325798"/>
            <a:chOff x="359532" y="2607258"/>
            <a:chExt cx="1944216" cy="1325798"/>
          </a:xfrm>
        </p:grpSpPr>
        <p:sp>
          <p:nvSpPr>
            <p:cNvPr id="49" name="Rectangle 48"/>
            <p:cNvSpPr/>
            <p:nvPr/>
          </p:nvSpPr>
          <p:spPr>
            <a:xfrm>
              <a:off x="359532" y="2924944"/>
              <a:ext cx="1944216" cy="1008112"/>
            </a:xfrm>
            <a:prstGeom prst="rect">
              <a:avLst/>
            </a:prstGeom>
            <a:noFill/>
            <a:ln w="38100">
              <a:solidFill>
                <a:schemeClr val="accent1"/>
              </a:solidFill>
              <a:prstDash val="solid"/>
            </a:ln>
          </p:spPr>
          <p:txBody>
            <a:bodyPr rtlCol="0" anchor="ctr"/>
            <a:lstStyle/>
            <a:p>
              <a:pPr algn="ctr"/>
              <a:r>
                <a:rPr lang="en-GB" sz="1800" dirty="0" smtClean="0">
                  <a:solidFill>
                    <a:schemeClr val="accent1"/>
                  </a:solidFill>
                </a:rPr>
                <a:t>Try to programme the model</a:t>
              </a:r>
            </a:p>
          </p:txBody>
        </p:sp>
        <p:cxnSp>
          <p:nvCxnSpPr>
            <p:cNvPr id="50" name="Shape 19"/>
            <p:cNvCxnSpPr>
              <a:stCxn id="41" idx="2"/>
              <a:endCxn id="49" idx="0"/>
            </p:cNvCxnSpPr>
            <p:nvPr/>
          </p:nvCxnSpPr>
          <p:spPr bwMode="auto">
            <a:xfrm rot="5400000">
              <a:off x="1169622" y="2762926"/>
              <a:ext cx="324036" cy="12700"/>
            </a:xfrm>
            <a:prstGeom prst="bentConnector3">
              <a:avLst>
                <a:gd name="adj1" fmla="val 50000"/>
              </a:avLst>
            </a:prstGeom>
            <a:noFill/>
            <a:ln w="25400" cap="flat" cmpd="sng" algn="ctr">
              <a:solidFill>
                <a:schemeClr val="accent1"/>
              </a:solidFill>
              <a:prstDash val="solid"/>
              <a:round/>
              <a:headEnd type="none" w="lg" len="med"/>
              <a:tailEnd type="arrow" w="lg" len="lg"/>
            </a:ln>
            <a:effectLst/>
          </p:spPr>
        </p:cxnSp>
      </p:grpSp>
      <p:grpSp>
        <p:nvGrpSpPr>
          <p:cNvPr id="54" name="Group 53"/>
          <p:cNvGrpSpPr/>
          <p:nvPr/>
        </p:nvGrpSpPr>
        <p:grpSpPr>
          <a:xfrm>
            <a:off x="3995936" y="3356992"/>
            <a:ext cx="1944216" cy="1440160"/>
            <a:chOff x="-72516" y="2024844"/>
            <a:chExt cx="1944216" cy="1440160"/>
          </a:xfrm>
        </p:grpSpPr>
        <p:sp>
          <p:nvSpPr>
            <p:cNvPr id="55" name="Rectangle 54"/>
            <p:cNvSpPr/>
            <p:nvPr/>
          </p:nvSpPr>
          <p:spPr>
            <a:xfrm>
              <a:off x="-72516" y="2456892"/>
              <a:ext cx="1944216" cy="1008112"/>
            </a:xfrm>
            <a:prstGeom prst="rect">
              <a:avLst/>
            </a:prstGeom>
            <a:noFill/>
            <a:ln w="38100">
              <a:solidFill>
                <a:schemeClr val="accent1"/>
              </a:solidFill>
              <a:prstDash val="solid"/>
            </a:ln>
          </p:spPr>
          <p:txBody>
            <a:bodyPr rtlCol="0" anchor="ctr"/>
            <a:lstStyle/>
            <a:p>
              <a:pPr algn="ctr"/>
              <a:r>
                <a:rPr lang="en-GB" sz="1800" dirty="0" smtClean="0">
                  <a:solidFill>
                    <a:schemeClr val="accent1"/>
                  </a:solidFill>
                </a:rPr>
                <a:t>Make </a:t>
              </a:r>
              <a:r>
                <a:rPr lang="en-GB" sz="1800" b="1" dirty="0" smtClean="0">
                  <a:solidFill>
                    <a:schemeClr val="accent1"/>
                  </a:solidFill>
                </a:rPr>
                <a:t>LOTS</a:t>
              </a:r>
              <a:r>
                <a:rPr lang="en-GB" sz="1800" dirty="0" smtClean="0">
                  <a:solidFill>
                    <a:schemeClr val="accent1"/>
                  </a:solidFill>
                </a:rPr>
                <a:t> of mistakes, correct them</a:t>
              </a:r>
            </a:p>
          </p:txBody>
        </p:sp>
        <p:cxnSp>
          <p:nvCxnSpPr>
            <p:cNvPr id="56" name="Shape 19"/>
            <p:cNvCxnSpPr>
              <a:stCxn id="49" idx="2"/>
              <a:endCxn id="55" idx="0"/>
            </p:cNvCxnSpPr>
            <p:nvPr/>
          </p:nvCxnSpPr>
          <p:spPr bwMode="auto">
            <a:xfrm rot="16200000" flipH="1">
              <a:off x="485546" y="2042846"/>
              <a:ext cx="432048" cy="396044"/>
            </a:xfrm>
            <a:prstGeom prst="bentConnector3">
              <a:avLst>
                <a:gd name="adj1" fmla="val 50000"/>
              </a:avLst>
            </a:prstGeom>
            <a:noFill/>
            <a:ln w="25400" cap="flat" cmpd="sng" algn="ctr">
              <a:solidFill>
                <a:schemeClr val="accent1"/>
              </a:solidFill>
              <a:prstDash val="solid"/>
              <a:round/>
              <a:headEnd type="none" w="lg" len="med"/>
              <a:tailEnd type="arrow" w="lg" len="lg"/>
            </a:ln>
            <a:effectLst/>
          </p:spPr>
        </p:cxnSp>
      </p:grpSp>
      <p:cxnSp>
        <p:nvCxnSpPr>
          <p:cNvPr id="60" name="Elbow Connector 59"/>
          <p:cNvCxnSpPr/>
          <p:nvPr/>
        </p:nvCxnSpPr>
        <p:spPr bwMode="auto">
          <a:xfrm flipH="1" flipV="1">
            <a:off x="5544108" y="2852936"/>
            <a:ext cx="396044" cy="1440160"/>
          </a:xfrm>
          <a:prstGeom prst="bentConnector3">
            <a:avLst>
              <a:gd name="adj1" fmla="val -57721"/>
            </a:avLst>
          </a:prstGeom>
          <a:noFill/>
          <a:ln w="25400" cap="flat" cmpd="sng" algn="ctr">
            <a:solidFill>
              <a:schemeClr val="accent1"/>
            </a:solidFill>
            <a:prstDash val="solid"/>
            <a:round/>
            <a:headEnd type="none" w="lg" len="med"/>
            <a:tailEnd type="arrow"/>
          </a:ln>
          <a:effectLst/>
        </p:spPr>
      </p:cxnSp>
      <p:grpSp>
        <p:nvGrpSpPr>
          <p:cNvPr id="61" name="Group 60"/>
          <p:cNvGrpSpPr/>
          <p:nvPr/>
        </p:nvGrpSpPr>
        <p:grpSpPr>
          <a:xfrm>
            <a:off x="3563888" y="3320988"/>
            <a:ext cx="2160240" cy="3060340"/>
            <a:chOff x="359532" y="980728"/>
            <a:chExt cx="2160240" cy="3060340"/>
          </a:xfrm>
        </p:grpSpPr>
        <p:sp>
          <p:nvSpPr>
            <p:cNvPr id="62" name="Rectangle 61"/>
            <p:cNvSpPr/>
            <p:nvPr/>
          </p:nvSpPr>
          <p:spPr>
            <a:xfrm>
              <a:off x="359532" y="2852936"/>
              <a:ext cx="2160240" cy="1188132"/>
            </a:xfrm>
            <a:prstGeom prst="rect">
              <a:avLst/>
            </a:prstGeom>
            <a:noFill/>
            <a:ln w="38100">
              <a:solidFill>
                <a:schemeClr val="accent1"/>
              </a:solidFill>
              <a:prstDash val="solid"/>
            </a:ln>
          </p:spPr>
          <p:txBody>
            <a:bodyPr rtlCol="0" anchor="ctr"/>
            <a:lstStyle/>
            <a:p>
              <a:pPr algn="ctr"/>
              <a:r>
                <a:rPr lang="en-GB" sz="1800" dirty="0" smtClean="0">
                  <a:solidFill>
                    <a:schemeClr val="accent1"/>
                  </a:solidFill>
                </a:rPr>
                <a:t>Explore, try variations, throw models away and try a different way</a:t>
              </a:r>
            </a:p>
          </p:txBody>
        </p:sp>
        <p:cxnSp>
          <p:nvCxnSpPr>
            <p:cNvPr id="63" name="Shape 19"/>
            <p:cNvCxnSpPr>
              <a:endCxn id="62" idx="0"/>
            </p:cNvCxnSpPr>
            <p:nvPr/>
          </p:nvCxnSpPr>
          <p:spPr bwMode="auto">
            <a:xfrm rot="16200000" flipH="1">
              <a:off x="35496" y="1448780"/>
              <a:ext cx="1872208" cy="936104"/>
            </a:xfrm>
            <a:prstGeom prst="bentConnector3">
              <a:avLst>
                <a:gd name="adj1" fmla="val 86466"/>
              </a:avLst>
            </a:prstGeom>
            <a:noFill/>
            <a:ln w="25400" cap="flat" cmpd="sng" algn="ctr">
              <a:solidFill>
                <a:schemeClr val="accent1"/>
              </a:solidFill>
              <a:prstDash val="solid"/>
              <a:round/>
              <a:headEnd type="none" w="lg" len="med"/>
              <a:tailEnd type="arrow" w="lg" len="lg"/>
            </a:ln>
            <a:effectLst/>
          </p:spPr>
        </p:cxnSp>
      </p:grpSp>
      <p:cxnSp>
        <p:nvCxnSpPr>
          <p:cNvPr id="76" name="Elbow Connector 75"/>
          <p:cNvCxnSpPr>
            <a:stCxn id="62" idx="3"/>
            <a:endCxn id="41" idx="3"/>
          </p:cNvCxnSpPr>
          <p:nvPr/>
        </p:nvCxnSpPr>
        <p:spPr bwMode="auto">
          <a:xfrm flipH="1" flipV="1">
            <a:off x="5544108" y="1592796"/>
            <a:ext cx="180020" cy="4194466"/>
          </a:xfrm>
          <a:prstGeom prst="bentConnector3">
            <a:avLst>
              <a:gd name="adj1" fmla="val -307665"/>
            </a:avLst>
          </a:prstGeom>
          <a:noFill/>
          <a:ln w="25400" cap="flat" cmpd="sng" algn="ctr">
            <a:solidFill>
              <a:schemeClr val="accent1"/>
            </a:solidFill>
            <a:prstDash val="solid"/>
            <a:round/>
            <a:headEnd type="none" w="lg" len="med"/>
            <a:tailEnd type="arrow"/>
          </a:ln>
          <a:effectLst/>
        </p:spPr>
      </p:cxnSp>
      <p:grpSp>
        <p:nvGrpSpPr>
          <p:cNvPr id="96" name="Group 95"/>
          <p:cNvGrpSpPr/>
          <p:nvPr/>
        </p:nvGrpSpPr>
        <p:grpSpPr>
          <a:xfrm>
            <a:off x="5724128" y="1124744"/>
            <a:ext cx="2876872" cy="4896544"/>
            <a:chOff x="6015608" y="1232756"/>
            <a:chExt cx="2876872" cy="4896544"/>
          </a:xfrm>
        </p:grpSpPr>
        <p:sp>
          <p:nvSpPr>
            <p:cNvPr id="82" name="Rectangle 81"/>
            <p:cNvSpPr/>
            <p:nvPr/>
          </p:nvSpPr>
          <p:spPr>
            <a:xfrm>
              <a:off x="7128284" y="1232756"/>
              <a:ext cx="1764196" cy="900100"/>
            </a:xfrm>
            <a:prstGeom prst="rect">
              <a:avLst/>
            </a:prstGeom>
            <a:noFill/>
            <a:ln w="38100">
              <a:solidFill>
                <a:schemeClr val="tx2"/>
              </a:solidFill>
              <a:prstDash val="solid"/>
            </a:ln>
          </p:spPr>
          <p:txBody>
            <a:bodyPr rtlCol="0" anchor="ctr"/>
            <a:lstStyle/>
            <a:p>
              <a:pPr algn="ctr"/>
              <a:r>
                <a:rPr lang="en-GB" sz="1800" dirty="0" smtClean="0">
                  <a:solidFill>
                    <a:schemeClr val="tx2"/>
                  </a:solidFill>
                </a:rPr>
                <a:t>Formulate a precise  modelling goal</a:t>
              </a:r>
            </a:p>
          </p:txBody>
        </p:sp>
        <p:sp>
          <p:nvSpPr>
            <p:cNvPr id="95" name="Freeform 94"/>
            <p:cNvSpPr/>
            <p:nvPr/>
          </p:nvSpPr>
          <p:spPr bwMode="auto">
            <a:xfrm>
              <a:off x="6015608" y="1880827"/>
              <a:ext cx="1116124" cy="4248473"/>
            </a:xfrm>
            <a:custGeom>
              <a:avLst/>
              <a:gdLst>
                <a:gd name="connsiteX0" fmla="*/ 0 w 1479884"/>
                <a:gd name="connsiteY0" fmla="*/ 4391526 h 4391526"/>
                <a:gd name="connsiteX1" fmla="*/ 998621 w 1479884"/>
                <a:gd name="connsiteY1" fmla="*/ 4391526 h 4391526"/>
                <a:gd name="connsiteX2" fmla="*/ 1010653 w 1479884"/>
                <a:gd name="connsiteY2" fmla="*/ 0 h 4391526"/>
                <a:gd name="connsiteX3" fmla="*/ 1479884 w 1479884"/>
                <a:gd name="connsiteY3" fmla="*/ 12032 h 4391526"/>
              </a:gdLst>
              <a:ahLst/>
              <a:cxnLst>
                <a:cxn ang="0">
                  <a:pos x="connsiteX0" y="connsiteY0"/>
                </a:cxn>
                <a:cxn ang="0">
                  <a:pos x="connsiteX1" y="connsiteY1"/>
                </a:cxn>
                <a:cxn ang="0">
                  <a:pos x="connsiteX2" y="connsiteY2"/>
                </a:cxn>
                <a:cxn ang="0">
                  <a:pos x="connsiteX3" y="connsiteY3"/>
                </a:cxn>
              </a:cxnLst>
              <a:rect l="l" t="t" r="r" b="b"/>
              <a:pathLst>
                <a:path w="1479884" h="4391526">
                  <a:moveTo>
                    <a:pt x="0" y="4391526"/>
                  </a:moveTo>
                  <a:lnTo>
                    <a:pt x="998621" y="4391526"/>
                  </a:lnTo>
                  <a:cubicBezTo>
                    <a:pt x="1002632" y="2927684"/>
                    <a:pt x="1006642" y="1463842"/>
                    <a:pt x="1010653" y="0"/>
                  </a:cubicBezTo>
                  <a:lnTo>
                    <a:pt x="1479884" y="12032"/>
                  </a:lnTo>
                </a:path>
              </a:pathLst>
            </a:custGeom>
            <a:noFill/>
            <a:ln w="25400" cap="flat" cmpd="sng" algn="ctr">
              <a:solidFill>
                <a:schemeClr val="tx2"/>
              </a:solidFill>
              <a:prstDash val="solid"/>
              <a:round/>
              <a:headEnd type="none" w="lg" len="med"/>
              <a:tailEnd type="arrow" w="lg" len="lg"/>
            </a:ln>
            <a:effectLst/>
          </p:spPr>
          <p:txBody>
            <a:bodyPr rtlCol="0" anchor="ctr"/>
            <a:lstStyle/>
            <a:p>
              <a:pPr algn="ctr"/>
              <a:endParaRPr lang="en-GB"/>
            </a:p>
          </p:txBody>
        </p:sp>
      </p:grpSp>
      <p:grpSp>
        <p:nvGrpSpPr>
          <p:cNvPr id="128" name="Group 127"/>
          <p:cNvGrpSpPr/>
          <p:nvPr/>
        </p:nvGrpSpPr>
        <p:grpSpPr>
          <a:xfrm>
            <a:off x="6660232" y="3573016"/>
            <a:ext cx="2268252" cy="1620180"/>
            <a:chOff x="6876256" y="3717032"/>
            <a:chExt cx="2268252" cy="1620180"/>
          </a:xfrm>
        </p:grpSpPr>
        <p:sp>
          <p:nvSpPr>
            <p:cNvPr id="111" name="Rectangle 110"/>
            <p:cNvSpPr/>
            <p:nvPr/>
          </p:nvSpPr>
          <p:spPr>
            <a:xfrm>
              <a:off x="6876256" y="4077072"/>
              <a:ext cx="2268252" cy="1260140"/>
            </a:xfrm>
            <a:prstGeom prst="rect">
              <a:avLst/>
            </a:prstGeom>
            <a:noFill/>
            <a:ln w="38100">
              <a:solidFill>
                <a:schemeClr val="tx2"/>
              </a:solidFill>
              <a:prstDash val="solid"/>
            </a:ln>
          </p:spPr>
          <p:txBody>
            <a:bodyPr rtlCol="0" anchor="ctr"/>
            <a:lstStyle/>
            <a:p>
              <a:pPr algn="ctr"/>
              <a:r>
                <a:rPr lang="en-GB" sz="1800" dirty="0" smtClean="0">
                  <a:solidFill>
                    <a:schemeClr val="tx2"/>
                  </a:solidFill>
                </a:rPr>
                <a:t>Implement bit by bit, checking its working right each bit, documenting it</a:t>
              </a:r>
            </a:p>
          </p:txBody>
        </p:sp>
        <p:cxnSp>
          <p:nvCxnSpPr>
            <p:cNvPr id="127" name="Straight Arrow Connector 126"/>
            <p:cNvCxnSpPr>
              <a:stCxn id="98" idx="2"/>
              <a:endCxn id="111" idx="0"/>
            </p:cNvCxnSpPr>
            <p:nvPr/>
          </p:nvCxnSpPr>
          <p:spPr bwMode="auto">
            <a:xfrm rot="5400000">
              <a:off x="7839363" y="3888051"/>
              <a:ext cx="360040" cy="18002"/>
            </a:xfrm>
            <a:prstGeom prst="straightConnector1">
              <a:avLst/>
            </a:prstGeom>
            <a:noFill/>
            <a:ln w="25400" cap="flat" cmpd="sng" algn="ctr">
              <a:solidFill>
                <a:schemeClr val="tx2"/>
              </a:solidFill>
              <a:prstDash val="solid"/>
              <a:round/>
              <a:headEnd type="none" w="lg" len="med"/>
              <a:tailEnd type="arrow"/>
            </a:ln>
            <a:effectLst/>
          </p:spPr>
        </p:cxnSp>
      </p:grpSp>
      <p:grpSp>
        <p:nvGrpSpPr>
          <p:cNvPr id="130" name="Group 129"/>
          <p:cNvGrpSpPr/>
          <p:nvPr/>
        </p:nvGrpSpPr>
        <p:grpSpPr>
          <a:xfrm>
            <a:off x="6840252" y="5193196"/>
            <a:ext cx="1872208" cy="1404156"/>
            <a:chOff x="7344308" y="3969060"/>
            <a:chExt cx="1872208" cy="1404156"/>
          </a:xfrm>
        </p:grpSpPr>
        <p:sp>
          <p:nvSpPr>
            <p:cNvPr id="131" name="Rectangle 130"/>
            <p:cNvSpPr/>
            <p:nvPr/>
          </p:nvSpPr>
          <p:spPr>
            <a:xfrm>
              <a:off x="7344308" y="4248472"/>
              <a:ext cx="1872208" cy="1124744"/>
            </a:xfrm>
            <a:prstGeom prst="rect">
              <a:avLst/>
            </a:prstGeom>
            <a:noFill/>
            <a:ln w="38100">
              <a:solidFill>
                <a:schemeClr val="tx2"/>
              </a:solidFill>
              <a:prstDash val="solid"/>
            </a:ln>
          </p:spPr>
          <p:txBody>
            <a:bodyPr rtlCol="0" anchor="ctr"/>
            <a:lstStyle/>
            <a:p>
              <a:pPr algn="ctr"/>
              <a:r>
                <a:rPr lang="en-GB" sz="1800" dirty="0" smtClean="0">
                  <a:solidFill>
                    <a:schemeClr val="tx2"/>
                  </a:solidFill>
                </a:rPr>
                <a:t>Run simulation, collecting output in files and analyse these</a:t>
              </a:r>
            </a:p>
          </p:txBody>
        </p:sp>
        <p:cxnSp>
          <p:nvCxnSpPr>
            <p:cNvPr id="132" name="Straight Arrow Connector 131"/>
            <p:cNvCxnSpPr/>
            <p:nvPr/>
          </p:nvCxnSpPr>
          <p:spPr bwMode="auto">
            <a:xfrm rot="5400000">
              <a:off x="8154795" y="4094677"/>
              <a:ext cx="252028" cy="794"/>
            </a:xfrm>
            <a:prstGeom prst="straightConnector1">
              <a:avLst/>
            </a:prstGeom>
            <a:noFill/>
            <a:ln w="25400" cap="flat" cmpd="sng" algn="ctr">
              <a:solidFill>
                <a:schemeClr val="tx2"/>
              </a:solidFill>
              <a:prstDash val="solid"/>
              <a:round/>
              <a:headEnd type="none" w="lg" len="med"/>
              <a:tailEnd type="arrow"/>
            </a:ln>
            <a:effectLst/>
          </p:spPr>
        </p:cxnSp>
      </p:grpSp>
      <p:grpSp>
        <p:nvGrpSpPr>
          <p:cNvPr id="157" name="Group 156"/>
          <p:cNvGrpSpPr/>
          <p:nvPr/>
        </p:nvGrpSpPr>
        <p:grpSpPr>
          <a:xfrm>
            <a:off x="6660232" y="2024844"/>
            <a:ext cx="2304256" cy="1548172"/>
            <a:chOff x="6660232" y="2024844"/>
            <a:chExt cx="2304256" cy="1548172"/>
          </a:xfrm>
        </p:grpSpPr>
        <p:sp>
          <p:nvSpPr>
            <p:cNvPr id="98" name="Rectangle 97"/>
            <p:cNvSpPr/>
            <p:nvPr/>
          </p:nvSpPr>
          <p:spPr>
            <a:xfrm>
              <a:off x="6660232" y="2276872"/>
              <a:ext cx="2304256" cy="1296144"/>
            </a:xfrm>
            <a:prstGeom prst="rect">
              <a:avLst/>
            </a:prstGeom>
            <a:noFill/>
            <a:ln w="38100">
              <a:solidFill>
                <a:schemeClr val="tx2"/>
              </a:solidFill>
              <a:prstDash val="solid"/>
            </a:ln>
          </p:spPr>
          <p:txBody>
            <a:bodyPr rtlCol="0" anchor="ctr"/>
            <a:lstStyle/>
            <a:p>
              <a:pPr algn="ctr"/>
              <a:r>
                <a:rPr lang="en-GB" sz="1800" dirty="0" smtClean="0">
                  <a:solidFill>
                    <a:schemeClr val="tx2"/>
                  </a:solidFill>
                </a:rPr>
                <a:t>Plan what you will do, what parameters you need, what outputs you need</a:t>
              </a:r>
            </a:p>
          </p:txBody>
        </p:sp>
        <p:cxnSp>
          <p:nvCxnSpPr>
            <p:cNvPr id="153" name="Straight Arrow Connector 152"/>
            <p:cNvCxnSpPr/>
            <p:nvPr/>
          </p:nvCxnSpPr>
          <p:spPr bwMode="auto">
            <a:xfrm rot="5400000">
              <a:off x="7614735" y="2150461"/>
              <a:ext cx="252028" cy="794"/>
            </a:xfrm>
            <a:prstGeom prst="straightConnector1">
              <a:avLst/>
            </a:prstGeom>
            <a:noFill/>
            <a:ln w="25400" cap="flat" cmpd="sng" algn="ctr">
              <a:solidFill>
                <a:schemeClr val="tx2"/>
              </a:solidFill>
              <a:prstDash val="solid"/>
              <a:round/>
              <a:headEnd type="none" w="lg" len="med"/>
              <a:tailEnd type="arrow"/>
            </a:ln>
            <a:effectLst/>
          </p:spPr>
        </p:cxnSp>
      </p:grpSp>
      <p:cxnSp>
        <p:nvCxnSpPr>
          <p:cNvPr id="154" name="Straight Arrow Connector 153"/>
          <p:cNvCxnSpPr>
            <a:stCxn id="131" idx="3"/>
          </p:cNvCxnSpPr>
          <p:nvPr/>
        </p:nvCxnSpPr>
        <p:spPr bwMode="auto">
          <a:xfrm flipV="1">
            <a:off x="8712460" y="6021288"/>
            <a:ext cx="431540" cy="13692"/>
          </a:xfrm>
          <a:prstGeom prst="straightConnector1">
            <a:avLst/>
          </a:prstGeom>
          <a:noFill/>
          <a:ln w="25400" cap="flat" cmpd="sng" algn="ctr">
            <a:solidFill>
              <a:schemeClr val="tx2"/>
            </a:solidFill>
            <a:prstDash val="solid"/>
            <a:round/>
            <a:headEnd type="none" w="lg" len="med"/>
            <a:tailEnd type="arrow"/>
          </a:ln>
          <a:effectLst/>
        </p:spPr>
      </p:cxnSp>
      <p:sp>
        <p:nvSpPr>
          <p:cNvPr id="159" name="Sun 158"/>
          <p:cNvSpPr/>
          <p:nvPr/>
        </p:nvSpPr>
        <p:spPr>
          <a:xfrm>
            <a:off x="6300192" y="476672"/>
            <a:ext cx="684076" cy="684076"/>
          </a:xfrm>
          <a:prstGeom prst="sun">
            <a:avLst/>
          </a:prstGeom>
          <a:noFill/>
          <a:ln w="44450">
            <a:solidFill>
              <a:srgbClr val="7030A0"/>
            </a:solidFill>
            <a:prstDash val="solid"/>
          </a:ln>
        </p:spPr>
        <p:txBody>
          <a:bodyPr rtlCol="0" anchor="ctr"/>
          <a:lstStyle/>
          <a:p>
            <a:pPr algn="ctr"/>
            <a:endParaRPr lang="en-GB" b="1" dirty="0" smtClean="0">
              <a:solidFill>
                <a:schemeClr val="accent1"/>
              </a:solidFill>
            </a:endParaRPr>
          </a:p>
        </p:txBody>
      </p:sp>
      <p:grpSp>
        <p:nvGrpSpPr>
          <p:cNvPr id="46" name="Group 45"/>
          <p:cNvGrpSpPr/>
          <p:nvPr/>
        </p:nvGrpSpPr>
        <p:grpSpPr>
          <a:xfrm>
            <a:off x="5724128" y="5949280"/>
            <a:ext cx="1116124" cy="576064"/>
            <a:chOff x="5724128" y="5949280"/>
            <a:chExt cx="1116124" cy="576064"/>
          </a:xfrm>
        </p:grpSpPr>
        <p:cxnSp>
          <p:nvCxnSpPr>
            <p:cNvPr id="36" name="Straight Arrow Connector 35"/>
            <p:cNvCxnSpPr/>
            <p:nvPr/>
          </p:nvCxnSpPr>
          <p:spPr bwMode="auto">
            <a:xfrm>
              <a:off x="5724128" y="6237312"/>
              <a:ext cx="1116124" cy="0"/>
            </a:xfrm>
            <a:prstGeom prst="straightConnector1">
              <a:avLst/>
            </a:prstGeom>
            <a:noFill/>
            <a:ln w="38100" cap="flat" cmpd="sng" algn="ctr">
              <a:solidFill>
                <a:schemeClr val="tx1"/>
              </a:solidFill>
              <a:prstDash val="dash"/>
              <a:round/>
              <a:headEnd type="none" w="lg" len="med"/>
              <a:tailEnd type="arrow"/>
            </a:ln>
            <a:effectLst/>
          </p:spPr>
        </p:cxnSp>
        <p:cxnSp>
          <p:nvCxnSpPr>
            <p:cNvPr id="42" name="Straight Connector 41"/>
            <p:cNvCxnSpPr/>
            <p:nvPr/>
          </p:nvCxnSpPr>
          <p:spPr bwMode="auto">
            <a:xfrm flipH="1" flipV="1">
              <a:off x="6048164" y="5949280"/>
              <a:ext cx="468052" cy="576064"/>
            </a:xfrm>
            <a:prstGeom prst="line">
              <a:avLst/>
            </a:prstGeom>
            <a:noFill/>
            <a:ln w="50800" cap="flat" cmpd="sng" algn="ctr">
              <a:solidFill>
                <a:schemeClr val="tx1"/>
              </a:solidFill>
              <a:prstDash val="solid"/>
              <a:round/>
              <a:headEnd type="none" w="lg" len="med"/>
              <a:tailEnd type="none" w="lg" len="med"/>
            </a:ln>
            <a:effectLst/>
          </p:spPr>
        </p:cxnSp>
        <p:cxnSp>
          <p:nvCxnSpPr>
            <p:cNvPr id="68" name="Straight Connector 67"/>
            <p:cNvCxnSpPr/>
            <p:nvPr/>
          </p:nvCxnSpPr>
          <p:spPr bwMode="auto">
            <a:xfrm flipV="1">
              <a:off x="6084168" y="6021288"/>
              <a:ext cx="465125" cy="504056"/>
            </a:xfrm>
            <a:prstGeom prst="line">
              <a:avLst/>
            </a:prstGeom>
            <a:noFill/>
            <a:ln w="50800" cap="flat" cmpd="sng" algn="ctr">
              <a:solidFill>
                <a:schemeClr val="tx1"/>
              </a:solidFill>
              <a:prstDash val="solid"/>
              <a:round/>
              <a:headEnd type="none" w="lg" len="med"/>
              <a:tailEnd type="none" w="lg" len="med"/>
            </a:ln>
            <a:effectLst/>
          </p:spPr>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46"/>
                                        </p:tgtEl>
                                        <p:attrNameLst>
                                          <p:attrName>style.visibility</p:attrName>
                                        </p:attrNameLst>
                                      </p:cBhvr>
                                      <p:to>
                                        <p:strVal val="hidden"/>
                                      </p:to>
                                    </p:set>
                                  </p:childTnLst>
                                </p:cTn>
                              </p:par>
                              <p:par>
                                <p:cTn id="67" presetID="53" presetClass="entr" presetSubtype="16" fill="hold" grpId="0" nodeType="withEffect">
                                  <p:stCondLst>
                                    <p:cond delay="0"/>
                                  </p:stCondLst>
                                  <p:childTnLst>
                                    <p:set>
                                      <p:cBhvr>
                                        <p:cTn id="68" dur="1" fill="hold">
                                          <p:stCondLst>
                                            <p:cond delay="0"/>
                                          </p:stCondLst>
                                        </p:cTn>
                                        <p:tgtEl>
                                          <p:spTgt spid="159"/>
                                        </p:tgtEl>
                                        <p:attrNameLst>
                                          <p:attrName>style.visibility</p:attrName>
                                        </p:attrNameLst>
                                      </p:cBhvr>
                                      <p:to>
                                        <p:strVal val="visible"/>
                                      </p:to>
                                    </p:set>
                                    <p:anim calcmode="lin" valueType="num">
                                      <p:cBhvr>
                                        <p:cTn id="69" dur="500" fill="hold"/>
                                        <p:tgtEl>
                                          <p:spTgt spid="159"/>
                                        </p:tgtEl>
                                        <p:attrNameLst>
                                          <p:attrName>ppt_w</p:attrName>
                                        </p:attrNameLst>
                                      </p:cBhvr>
                                      <p:tavLst>
                                        <p:tav tm="0">
                                          <p:val>
                                            <p:fltVal val="0"/>
                                          </p:val>
                                        </p:tav>
                                        <p:tav tm="100000">
                                          <p:val>
                                            <p:strVal val="#ppt_w"/>
                                          </p:val>
                                        </p:tav>
                                      </p:tavLst>
                                    </p:anim>
                                    <p:anim calcmode="lin" valueType="num">
                                      <p:cBhvr>
                                        <p:cTn id="70" dur="500" fill="hold"/>
                                        <p:tgtEl>
                                          <p:spTgt spid="159"/>
                                        </p:tgtEl>
                                        <p:attrNameLst>
                                          <p:attrName>ppt_h</p:attrName>
                                        </p:attrNameLst>
                                      </p:cBhvr>
                                      <p:tavLst>
                                        <p:tav tm="0">
                                          <p:val>
                                            <p:fltVal val="0"/>
                                          </p:val>
                                        </p:tav>
                                        <p:tav tm="100000">
                                          <p:val>
                                            <p:strVal val="#ppt_h"/>
                                          </p:val>
                                        </p:tav>
                                      </p:tavLst>
                                    </p:anim>
                                    <p:animEffect transition="in" filter="fade">
                                      <p:cBhvr>
                                        <p:cTn id="71" dur="500"/>
                                        <p:tgtEl>
                                          <p:spTgt spid="159"/>
                                        </p:tgtEl>
                                      </p:cBhvr>
                                    </p:animEffect>
                                  </p:childTnLst>
                                </p:cTn>
                              </p:par>
                            </p:childTnLst>
                          </p:cTn>
                        </p:par>
                        <p:par>
                          <p:cTn id="72" fill="hold">
                            <p:stCondLst>
                              <p:cond delay="500"/>
                            </p:stCondLst>
                            <p:childTnLst>
                              <p:par>
                                <p:cTn id="73" presetID="35" presetClass="emph" presetSubtype="0" fill="hold" grpId="1" nodeType="afterEffect">
                                  <p:stCondLst>
                                    <p:cond delay="0"/>
                                  </p:stCondLst>
                                  <p:childTnLst>
                                    <p:anim calcmode="discrete" valueType="str">
                                      <p:cBhvr>
                                        <p:cTn id="74" dur="1000" fill="hold"/>
                                        <p:tgtEl>
                                          <p:spTgt spid="15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p:bldP spid="15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Questions (starting from     )</a:t>
            </a:r>
            <a:endParaRPr lang="en-GB" dirty="0"/>
          </a:p>
        </p:txBody>
      </p:sp>
      <p:sp>
        <p:nvSpPr>
          <p:cNvPr id="3" name="Content Placeholder 2"/>
          <p:cNvSpPr>
            <a:spLocks noGrp="1"/>
          </p:cNvSpPr>
          <p:nvPr>
            <p:ph idx="1"/>
          </p:nvPr>
        </p:nvSpPr>
        <p:spPr>
          <a:xfrm>
            <a:off x="304800" y="1219200"/>
            <a:ext cx="8458200" cy="5486164"/>
          </a:xfrm>
        </p:spPr>
        <p:txBody>
          <a:bodyPr>
            <a:normAutofit fontScale="92500" lnSpcReduction="20000"/>
          </a:bodyPr>
          <a:lstStyle/>
          <a:p>
            <a:r>
              <a:rPr lang="en-GB" dirty="0" smtClean="0"/>
              <a:t>What do you intend to prove/show with this model? Express this as a precise research question.  Check that you could not find this out without a simulation!</a:t>
            </a:r>
          </a:p>
          <a:p>
            <a:r>
              <a:rPr lang="en-GB" dirty="0" smtClean="0"/>
              <a:t>Put yourself in the shoes of other </a:t>
            </a:r>
            <a:r>
              <a:rPr lang="en-GB" dirty="0" smtClean="0"/>
              <a:t>researchers -  what </a:t>
            </a:r>
            <a:r>
              <a:rPr lang="en-GB" dirty="0" smtClean="0"/>
              <a:t>would be of interest to them?  Does it contribute to a known problem or issue?</a:t>
            </a:r>
          </a:p>
          <a:p>
            <a:r>
              <a:rPr lang="en-GB" dirty="0" smtClean="0"/>
              <a:t>What set of simulation experiments are needed in order to demonstrate this?  </a:t>
            </a:r>
          </a:p>
          <a:p>
            <a:pPr lvl="1"/>
            <a:r>
              <a:rPr lang="en-GB" dirty="0" smtClean="0"/>
              <a:t>What information/data do you need to get from your model to do this?</a:t>
            </a:r>
          </a:p>
          <a:p>
            <a:pPr lvl="1"/>
            <a:r>
              <a:rPr lang="en-GB" dirty="0" smtClean="0"/>
              <a:t>Which parameter settings/model variants will you need to produce this output?</a:t>
            </a:r>
          </a:p>
          <a:p>
            <a:endParaRPr lang="en-GB" dirty="0" smtClean="0"/>
          </a:p>
          <a:p>
            <a:endParaRPr lang="en-GB" dirty="0"/>
          </a:p>
        </p:txBody>
      </p:sp>
      <p:sp>
        <p:nvSpPr>
          <p:cNvPr id="4" name="Footer Placeholder 3"/>
          <p:cNvSpPr>
            <a:spLocks noGrp="1"/>
          </p:cNvSpPr>
          <p:nvPr>
            <p:ph type="ftr" sz="quarter" idx="10"/>
          </p:nvPr>
        </p:nvSpPr>
        <p:spPr/>
        <p:txBody>
          <a:bodyPr/>
          <a:lstStyle/>
          <a:p>
            <a:pPr>
              <a:defRPr/>
            </a:pPr>
            <a:r>
              <a:rPr lang="en-GB" smtClean="0"/>
              <a:t>How to plan and build a simulation. Bruce Edmonds,  ISS Course, 2011, slide </a:t>
            </a:r>
            <a:fld id="{4B985DE2-C5E8-BD44-B283-0AAF779DC2AE}" type="slidenum">
              <a:rPr lang="en-GB" smtClean="0"/>
              <a:pPr>
                <a:defRPr/>
              </a:pPr>
              <a:t>4</a:t>
            </a:fld>
            <a:endParaRPr lang="en-GB" dirty="0"/>
          </a:p>
        </p:txBody>
      </p:sp>
      <p:sp>
        <p:nvSpPr>
          <p:cNvPr id="6" name="Sun 5"/>
          <p:cNvSpPr/>
          <p:nvPr/>
        </p:nvSpPr>
        <p:spPr>
          <a:xfrm>
            <a:off x="7092280" y="368660"/>
            <a:ext cx="648072" cy="648072"/>
          </a:xfrm>
          <a:prstGeom prst="sun">
            <a:avLst/>
          </a:prstGeom>
          <a:noFill/>
          <a:ln w="44450">
            <a:solidFill>
              <a:srgbClr val="7030A0"/>
            </a:solidFill>
            <a:prstDash val="solid"/>
          </a:ln>
        </p:spPr>
        <p:txBody>
          <a:bodyPr rtlCol="0" anchor="ctr"/>
          <a:lstStyle/>
          <a:p>
            <a:pPr algn="ctr"/>
            <a:endParaRPr lang="en-GB" b="1" dirty="0" smtClean="0">
              <a:solidFill>
                <a:schemeClr val="accent1"/>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Judging the Model</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 order for a simulation to </a:t>
            </a:r>
            <a:r>
              <a:rPr lang="en-GB" dirty="0" smtClean="0"/>
              <a:t>be trusted for whatever your purpose for it is, you have to demonstrate that it is fit for purpose:</a:t>
            </a:r>
            <a:endParaRPr lang="en-GB" dirty="0" smtClean="0"/>
          </a:p>
          <a:p>
            <a:pPr marL="971550" lvl="1" indent="-514350">
              <a:buFont typeface="+mj-lt"/>
              <a:buAutoNum type="arabicPeriod"/>
            </a:pPr>
            <a:r>
              <a:rPr lang="en-GB" dirty="0" smtClean="0"/>
              <a:t>That the simulation </a:t>
            </a:r>
            <a:r>
              <a:rPr lang="en-GB" dirty="0" smtClean="0"/>
              <a:t>does what you intend it to, there are no bugs in it (</a:t>
            </a:r>
            <a:r>
              <a:rPr lang="en-GB" dirty="0" smtClean="0">
                <a:solidFill>
                  <a:schemeClr val="accent1"/>
                </a:solidFill>
              </a:rPr>
              <a:t>verification</a:t>
            </a:r>
            <a:r>
              <a:rPr lang="en-GB" dirty="0" smtClean="0"/>
              <a:t>)</a:t>
            </a:r>
          </a:p>
          <a:p>
            <a:pPr marL="971550" lvl="1" indent="-514350">
              <a:buFont typeface="+mj-lt"/>
              <a:buAutoNum type="arabicPeriod"/>
            </a:pPr>
            <a:r>
              <a:rPr lang="en-GB" dirty="0" smtClean="0"/>
              <a:t>That the simulation corresponds sufficiently to what is observed about the modelling target that others can trust it (</a:t>
            </a:r>
            <a:r>
              <a:rPr lang="en-GB" dirty="0" smtClean="0">
                <a:solidFill>
                  <a:schemeClr val="accent2"/>
                </a:solidFill>
              </a:rPr>
              <a:t>validation</a:t>
            </a:r>
            <a:r>
              <a:rPr lang="en-GB" dirty="0" smtClean="0"/>
              <a:t>)</a:t>
            </a:r>
          </a:p>
          <a:p>
            <a:pPr marL="571500" indent="-514350"/>
            <a:r>
              <a:rPr lang="en-GB" dirty="0" smtClean="0"/>
              <a:t>Decide how you want others to judge your model (which depends on your purpose for the model), then work out how to demonstrate to them that it does in this way</a:t>
            </a:r>
            <a:endParaRPr lang="en-GB" dirty="0"/>
          </a:p>
        </p:txBody>
      </p:sp>
      <p:sp>
        <p:nvSpPr>
          <p:cNvPr id="4" name="Footer Placeholder 3"/>
          <p:cNvSpPr>
            <a:spLocks noGrp="1"/>
          </p:cNvSpPr>
          <p:nvPr>
            <p:ph type="ftr" sz="quarter" idx="10"/>
          </p:nvPr>
        </p:nvSpPr>
        <p:spPr/>
        <p:txBody>
          <a:bodyPr/>
          <a:lstStyle/>
          <a:p>
            <a:pPr>
              <a:defRPr/>
            </a:pPr>
            <a:r>
              <a:rPr lang="en-GB" smtClean="0"/>
              <a:t>How to plan and build a simulation. Bruce Edmonds,  ISS Course, 2011, slide </a:t>
            </a:r>
            <a:fld id="{4B985DE2-C5E8-BD44-B283-0AAF779DC2AE}" type="slidenum">
              <a:rPr lang="en-GB" smtClean="0"/>
              <a:pPr>
                <a:defRPr/>
              </a:pPr>
              <a:t>5</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Limitations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Check that what you plan is feasible!</a:t>
            </a:r>
          </a:p>
          <a:p>
            <a:pPr lvl="1"/>
            <a:r>
              <a:rPr lang="en-US" dirty="0" smtClean="0"/>
              <a:t>Do you have access to the necessary data?</a:t>
            </a:r>
          </a:p>
          <a:p>
            <a:pPr lvl="1"/>
            <a:r>
              <a:rPr lang="en-US" dirty="0" smtClean="0"/>
              <a:t>Have you the time to do this?</a:t>
            </a:r>
          </a:p>
          <a:p>
            <a:pPr lvl="1"/>
            <a:r>
              <a:rPr lang="en-US" dirty="0" smtClean="0"/>
              <a:t>Do your programming skills match the complexity of the planned model?</a:t>
            </a:r>
          </a:p>
          <a:p>
            <a:pPr lvl="1"/>
            <a:r>
              <a:rPr lang="en-US" dirty="0" smtClean="0"/>
              <a:t>Will it be convincing to others, even if successful?</a:t>
            </a:r>
          </a:p>
          <a:p>
            <a:pPr lvl="1"/>
            <a:r>
              <a:rPr lang="en-US" dirty="0" smtClean="0"/>
              <a:t>Do you have enough computational power?</a:t>
            </a:r>
          </a:p>
          <a:p>
            <a:pPr lvl="1"/>
            <a:r>
              <a:rPr lang="en-US" dirty="0" smtClean="0"/>
              <a:t>Do you have help to do this?</a:t>
            </a:r>
          </a:p>
          <a:p>
            <a:r>
              <a:rPr lang="en-US" dirty="0" smtClean="0"/>
              <a:t>Try to avoid making post-hoc excuses, e.g.:</a:t>
            </a:r>
          </a:p>
          <a:p>
            <a:pPr lvl="1"/>
            <a:r>
              <a:rPr lang="en-US" dirty="0" smtClean="0"/>
              <a:t>“For the sake of simplicity”</a:t>
            </a:r>
          </a:p>
          <a:p>
            <a:pPr lvl="1"/>
            <a:r>
              <a:rPr lang="en-US" dirty="0" smtClean="0"/>
              <a:t>Assuming that because it is abstract/simple it will be relevant to the phenomena you are addressing</a:t>
            </a:r>
          </a:p>
          <a:p>
            <a:pPr lvl="1"/>
            <a:r>
              <a:rPr lang="en-US" dirty="0" smtClean="0"/>
              <a:t>XXX did it this way, so it must be legitimate</a:t>
            </a:r>
          </a:p>
          <a:p>
            <a:pPr lvl="1"/>
            <a:r>
              <a:rPr lang="en-US" dirty="0" smtClean="0"/>
              <a:t>Writing papers without results in them</a:t>
            </a:r>
          </a:p>
          <a:p>
            <a:pPr lvl="1"/>
            <a:r>
              <a:rPr lang="en-US" dirty="0" smtClean="0"/>
              <a:t>Models that are only really an “analogy” of something</a:t>
            </a:r>
            <a:endParaRPr lang="en-US" dirty="0"/>
          </a:p>
        </p:txBody>
      </p:sp>
      <p:sp>
        <p:nvSpPr>
          <p:cNvPr id="4" name="Footer Placeholder 3"/>
          <p:cNvSpPr>
            <a:spLocks noGrp="1"/>
          </p:cNvSpPr>
          <p:nvPr>
            <p:ph type="ftr" sz="quarter" idx="10"/>
          </p:nvPr>
        </p:nvSpPr>
        <p:spPr/>
        <p:txBody>
          <a:bodyPr/>
          <a:lstStyle/>
          <a:p>
            <a:pPr>
              <a:defRPr/>
            </a:pPr>
            <a:r>
              <a:rPr lang="en-GB" smtClean="0"/>
              <a:t>How to plan and build a simulation. Bruce Edmonds,  ISS Course, 2011, slide </a:t>
            </a:r>
            <a:fld id="{4B985DE2-C5E8-BD44-B283-0AAF779DC2AE}" type="slidenum">
              <a:rPr lang="en-GB" smtClean="0"/>
              <a:pPr>
                <a:defRPr/>
              </a:pPr>
              <a:t>6</a:t>
            </a:fld>
            <a:endParaRPr lang="en-GB" dirty="0"/>
          </a:p>
        </p:txBody>
      </p:sp>
    </p:spTree>
    <p:extLst>
      <p:ext uri="{BB962C8B-B14F-4D97-AF65-F5344CB8AC3E}">
        <p14:creationId xmlns:p14="http://schemas.microsoft.com/office/powerpoint/2010/main" val="9715469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think about</a:t>
            </a:r>
            <a:endParaRPr lang="en-US" dirty="0"/>
          </a:p>
        </p:txBody>
      </p:sp>
      <p:sp>
        <p:nvSpPr>
          <p:cNvPr id="3" name="Content Placeholder 2"/>
          <p:cNvSpPr>
            <a:spLocks noGrp="1"/>
          </p:cNvSpPr>
          <p:nvPr>
            <p:ph idx="1"/>
          </p:nvPr>
        </p:nvSpPr>
        <p:spPr/>
        <p:txBody>
          <a:bodyPr/>
          <a:lstStyle/>
          <a:p>
            <a:r>
              <a:rPr lang="en-US" dirty="0" smtClean="0"/>
              <a:t>In what ways (</a:t>
            </a:r>
            <a:r>
              <a:rPr lang="en-US" dirty="0" smtClean="0">
                <a:solidFill>
                  <a:srgbClr val="656565"/>
                </a:solidFill>
              </a:rPr>
              <a:t>if any</a:t>
            </a:r>
            <a:r>
              <a:rPr lang="en-US" dirty="0" smtClean="0"/>
              <a:t>) will:</a:t>
            </a:r>
          </a:p>
          <a:p>
            <a:pPr lvl="1"/>
            <a:r>
              <a:rPr lang="en-US" dirty="0" smtClean="0"/>
              <a:t>The agents interact with their environment?</a:t>
            </a:r>
          </a:p>
          <a:p>
            <a:pPr lvl="1"/>
            <a:r>
              <a:rPr lang="en-US" dirty="0" smtClean="0"/>
              <a:t>Agents remember past actions/outcomes?</a:t>
            </a:r>
          </a:p>
          <a:p>
            <a:pPr lvl="1"/>
            <a:r>
              <a:rPr lang="en-US" dirty="0" smtClean="0"/>
              <a:t>The actions of agents be related (</a:t>
            </a:r>
            <a:r>
              <a:rPr lang="en-US" dirty="0" smtClean="0">
                <a:solidFill>
                  <a:srgbClr val="656565"/>
                </a:solidFill>
              </a:rPr>
              <a:t>via </a:t>
            </a:r>
            <a:r>
              <a:rPr lang="en-US" dirty="0" smtClean="0">
                <a:solidFill>
                  <a:schemeClr val="bg2"/>
                </a:solidFill>
              </a:rPr>
              <a:t>regular ticks, shared events, a real clock, etc.</a:t>
            </a:r>
            <a:r>
              <a:rPr lang="en-US" dirty="0" smtClean="0"/>
              <a:t>)?</a:t>
            </a:r>
          </a:p>
          <a:p>
            <a:pPr lvl="1"/>
            <a:r>
              <a:rPr lang="en-US" dirty="0" smtClean="0"/>
              <a:t>The space they inhabit be structured (</a:t>
            </a:r>
            <a:r>
              <a:rPr lang="en-US" dirty="0" smtClean="0">
                <a:solidFill>
                  <a:srgbClr val="656565"/>
                </a:solidFill>
              </a:rPr>
              <a:t>a fixed social network, a grid space, a map, etc.</a:t>
            </a:r>
            <a:r>
              <a:rPr lang="en-US" dirty="0" smtClean="0"/>
              <a:t>)?</a:t>
            </a:r>
          </a:p>
          <a:p>
            <a:pPr lvl="1"/>
            <a:r>
              <a:rPr lang="en-US" dirty="0" smtClean="0"/>
              <a:t>“Think” or process information internally?</a:t>
            </a:r>
          </a:p>
          <a:p>
            <a:pPr lvl="1"/>
            <a:r>
              <a:rPr lang="en-US" dirty="0" smtClean="0"/>
              <a:t>The simulation be driven by external data?</a:t>
            </a:r>
          </a:p>
          <a:p>
            <a:pPr lvl="1"/>
            <a:endParaRPr lang="en-US" dirty="0"/>
          </a:p>
        </p:txBody>
      </p:sp>
      <p:sp>
        <p:nvSpPr>
          <p:cNvPr id="4" name="Footer Placeholder 3"/>
          <p:cNvSpPr>
            <a:spLocks noGrp="1"/>
          </p:cNvSpPr>
          <p:nvPr>
            <p:ph type="ftr" sz="quarter" idx="10"/>
          </p:nvPr>
        </p:nvSpPr>
        <p:spPr/>
        <p:txBody>
          <a:bodyPr/>
          <a:lstStyle/>
          <a:p>
            <a:pPr>
              <a:defRPr/>
            </a:pPr>
            <a:r>
              <a:rPr lang="en-GB" smtClean="0"/>
              <a:t>How to plan and build a simulation. Bruce Edmonds,  ISS Course, 2011, slide </a:t>
            </a:r>
            <a:fld id="{4B985DE2-C5E8-BD44-B283-0AAF779DC2AE}" type="slidenum">
              <a:rPr lang="en-GB" smtClean="0"/>
              <a:pPr>
                <a:defRPr/>
              </a:pPr>
              <a:t>7</a:t>
            </a:fld>
            <a:endParaRPr lang="en-GB" dirty="0"/>
          </a:p>
        </p:txBody>
      </p:sp>
    </p:spTree>
    <p:extLst>
      <p:ext uri="{BB962C8B-B14F-4D97-AF65-F5344CB8AC3E}">
        <p14:creationId xmlns:p14="http://schemas.microsoft.com/office/powerpoint/2010/main" val="38995885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as you go!</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Keep short notes of what you do, when and, most importantly, why!</a:t>
            </a:r>
          </a:p>
          <a:p>
            <a:r>
              <a:rPr lang="en-US" dirty="0" smtClean="0"/>
              <a:t>Write comments in your code, not too long but especially anything non-obvious, kludges, </a:t>
            </a:r>
          </a:p>
          <a:p>
            <a:r>
              <a:rPr lang="en-US" dirty="0" smtClean="0"/>
              <a:t>Try and think about any assumptions you rely on in your model and document them.  Are they:</a:t>
            </a:r>
          </a:p>
          <a:p>
            <a:pPr lvl="1"/>
            <a:r>
              <a:rPr lang="en-US" dirty="0" smtClean="0"/>
              <a:t>Based on evidence?  If so what evidence?</a:t>
            </a:r>
          </a:p>
          <a:p>
            <a:pPr lvl="1"/>
            <a:r>
              <a:rPr lang="en-US" dirty="0" smtClean="0"/>
              <a:t>Simply plausible guesses?  If so be honest.</a:t>
            </a:r>
          </a:p>
          <a:p>
            <a:pPr lvl="1"/>
            <a:r>
              <a:rPr lang="en-US" dirty="0" smtClean="0"/>
              <a:t>Tradition/precedent? Think about the assumptions in this case </a:t>
            </a:r>
            <a:r>
              <a:rPr lang="en-US" dirty="0" smtClean="0">
                <a:solidFill>
                  <a:schemeClr val="accent1"/>
                </a:solidFill>
              </a:rPr>
              <a:t>very</a:t>
            </a:r>
            <a:r>
              <a:rPr lang="en-US" dirty="0" smtClean="0"/>
              <a:t> carefully!  Understand these assumptions well.</a:t>
            </a:r>
          </a:p>
          <a:p>
            <a:pPr lvl="1"/>
            <a:r>
              <a:rPr lang="en-US" dirty="0" smtClean="0"/>
              <a:t>Kludges?  Stuff you put into models to make them run.  Most models have these – be honest about them.</a:t>
            </a:r>
          </a:p>
        </p:txBody>
      </p:sp>
      <p:sp>
        <p:nvSpPr>
          <p:cNvPr id="4" name="Footer Placeholder 3"/>
          <p:cNvSpPr>
            <a:spLocks noGrp="1"/>
          </p:cNvSpPr>
          <p:nvPr>
            <p:ph type="ftr" sz="quarter" idx="10"/>
          </p:nvPr>
        </p:nvSpPr>
        <p:spPr/>
        <p:txBody>
          <a:bodyPr/>
          <a:lstStyle/>
          <a:p>
            <a:pPr>
              <a:defRPr/>
            </a:pPr>
            <a:r>
              <a:rPr lang="en-GB" smtClean="0"/>
              <a:t>How to plan and build a simulation. Bruce Edmonds,  ISS Course, 2011, slide </a:t>
            </a:r>
            <a:fld id="{4B985DE2-C5E8-BD44-B283-0AAF779DC2AE}" type="slidenum">
              <a:rPr lang="en-GB" smtClean="0"/>
              <a:pPr>
                <a:defRPr/>
              </a:pPr>
              <a:t>8</a:t>
            </a:fld>
            <a:endParaRPr lang="en-GB" dirty="0"/>
          </a:p>
        </p:txBody>
      </p:sp>
    </p:spTree>
    <p:extLst>
      <p:ext uri="{BB962C8B-B14F-4D97-AF65-F5344CB8AC3E}">
        <p14:creationId xmlns:p14="http://schemas.microsoft.com/office/powerpoint/2010/main" val="24372474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a:t>
            </a:r>
            <a:r>
              <a:rPr lang="en-US" b="0" dirty="0" smtClean="0"/>
              <a:t>(</a:t>
            </a:r>
            <a:r>
              <a:rPr lang="en-US" b="0" dirty="0" smtClean="0">
                <a:solidFill>
                  <a:schemeClr val="bg2"/>
                </a:solidFill>
              </a:rPr>
              <a:t>in reading list on website</a:t>
            </a:r>
            <a:r>
              <a:rPr lang="en-US" b="0" dirty="0" smtClean="0"/>
              <a:t>)</a:t>
            </a:r>
            <a:endParaRPr lang="en-US" b="0" dirty="0"/>
          </a:p>
        </p:txBody>
      </p:sp>
      <p:sp>
        <p:nvSpPr>
          <p:cNvPr id="3" name="Content Placeholder 2"/>
          <p:cNvSpPr>
            <a:spLocks noGrp="1"/>
          </p:cNvSpPr>
          <p:nvPr>
            <p:ph idx="1"/>
          </p:nvPr>
        </p:nvSpPr>
        <p:spPr/>
        <p:txBody>
          <a:bodyPr>
            <a:normAutofit fontScale="77500" lnSpcReduction="20000"/>
          </a:bodyPr>
          <a:lstStyle/>
          <a:p>
            <a:r>
              <a:rPr lang="en-US" sz="2900" dirty="0"/>
              <a:t>Epstein, Joshua M. (2008). '</a:t>
            </a:r>
            <a:r>
              <a:rPr lang="en-US" sz="2900" dirty="0">
                <a:solidFill>
                  <a:schemeClr val="accent1"/>
                </a:solidFill>
              </a:rPr>
              <a:t>Why Model?</a:t>
            </a:r>
            <a:r>
              <a:rPr lang="en-US" sz="2900" dirty="0"/>
              <a:t>'. </a:t>
            </a:r>
            <a:r>
              <a:rPr lang="en-US" sz="2900" i="1" dirty="0"/>
              <a:t>Journal of Artificial Societies and Social Simulation</a:t>
            </a:r>
            <a:r>
              <a:rPr lang="en-US" sz="2900" dirty="0"/>
              <a:t> 11(4)12 &lt;http://</a:t>
            </a:r>
            <a:r>
              <a:rPr lang="en-US" sz="2900" dirty="0" err="1"/>
              <a:t>jasss.soc.surrey.ac.uk</a:t>
            </a:r>
            <a:r>
              <a:rPr lang="en-US" sz="2900" dirty="0"/>
              <a:t>/11/4/12.html&gt;. </a:t>
            </a:r>
            <a:endParaRPr lang="en-US" sz="2900" dirty="0" smtClean="0"/>
          </a:p>
          <a:p>
            <a:r>
              <a:rPr lang="en-US" sz="2900" dirty="0" err="1"/>
              <a:t>Polhill</a:t>
            </a:r>
            <a:r>
              <a:rPr lang="en-US" sz="2900" dirty="0"/>
              <a:t>, J. Gary, </a:t>
            </a:r>
            <a:r>
              <a:rPr lang="en-US" sz="2900" dirty="0" smtClean="0"/>
              <a:t>et al. (</a:t>
            </a:r>
            <a:r>
              <a:rPr lang="en-US" sz="2900" dirty="0"/>
              <a:t>2008). '</a:t>
            </a:r>
            <a:r>
              <a:rPr lang="en-US" sz="2900" dirty="0">
                <a:solidFill>
                  <a:srgbClr val="25A14B"/>
                </a:solidFill>
              </a:rPr>
              <a:t>Using the ODD Protocol for Describing Three Agent-Based Social Simulation Models </a:t>
            </a:r>
            <a:r>
              <a:rPr lang="en-US" sz="2900" dirty="0"/>
              <a:t>of Land-Use Change'. </a:t>
            </a:r>
            <a:r>
              <a:rPr lang="en-US" sz="2900" i="1" dirty="0"/>
              <a:t>Journal of Artificial Societies and Social Simulation</a:t>
            </a:r>
            <a:r>
              <a:rPr lang="en-US" sz="2900" dirty="0"/>
              <a:t> 11(2)3 &lt;http://</a:t>
            </a:r>
            <a:r>
              <a:rPr lang="en-US" sz="2900" dirty="0" err="1"/>
              <a:t>jasss.soc.surrey.ac.uk</a:t>
            </a:r>
            <a:r>
              <a:rPr lang="en-US" sz="2900" dirty="0"/>
              <a:t>/11/2/3.html&gt;. </a:t>
            </a:r>
            <a:endParaRPr lang="en-US" sz="2900" dirty="0" smtClean="0"/>
          </a:p>
          <a:p>
            <a:r>
              <a:rPr lang="en-US" sz="2900" dirty="0" err="1" smtClean="0"/>
              <a:t>Galán</a:t>
            </a:r>
            <a:r>
              <a:rPr lang="en-US" sz="2900" dirty="0"/>
              <a:t>, José </a:t>
            </a:r>
            <a:r>
              <a:rPr lang="en-US" sz="2900" dirty="0" smtClean="0"/>
              <a:t>Manuel, et al. (</a:t>
            </a:r>
            <a:r>
              <a:rPr lang="en-US" sz="2900" dirty="0"/>
              <a:t>2009). </a:t>
            </a:r>
            <a:r>
              <a:rPr lang="en-US" sz="2900" dirty="0">
                <a:solidFill>
                  <a:srgbClr val="25A14B"/>
                </a:solidFill>
              </a:rPr>
              <a:t>'Errors and </a:t>
            </a:r>
            <a:r>
              <a:rPr lang="en-US" sz="2900" dirty="0" err="1">
                <a:solidFill>
                  <a:srgbClr val="25A14B"/>
                </a:solidFill>
              </a:rPr>
              <a:t>Artefacts</a:t>
            </a:r>
            <a:r>
              <a:rPr lang="en-US" sz="2900" dirty="0">
                <a:solidFill>
                  <a:srgbClr val="25A14B"/>
                </a:solidFill>
              </a:rPr>
              <a:t> in Agent-Based Modelling'</a:t>
            </a:r>
            <a:r>
              <a:rPr lang="en-US" sz="2900" dirty="0"/>
              <a:t>. </a:t>
            </a:r>
            <a:r>
              <a:rPr lang="en-US" sz="2900" i="1" dirty="0"/>
              <a:t>Journal of Artificial Societies and Social Simulation</a:t>
            </a:r>
            <a:r>
              <a:rPr lang="en-US" sz="2900" dirty="0"/>
              <a:t> 12(1)1 &lt;http://</a:t>
            </a:r>
            <a:r>
              <a:rPr lang="en-US" sz="2900" dirty="0" err="1"/>
              <a:t>jasss.soc.surrey.ac.uk</a:t>
            </a:r>
            <a:r>
              <a:rPr lang="en-US" sz="2900" dirty="0"/>
              <a:t>/12/1/1.html&gt;</a:t>
            </a:r>
            <a:r>
              <a:rPr lang="en-US" sz="2900" dirty="0" smtClean="0"/>
              <a:t>.</a:t>
            </a:r>
          </a:p>
          <a:p>
            <a:r>
              <a:rPr lang="en-US" dirty="0" smtClean="0"/>
              <a:t>How much to validate and how to validate are, unfortunately, contentious subjects and so there is no consensus about them (</a:t>
            </a:r>
            <a:r>
              <a:rPr lang="en-US" dirty="0" smtClean="0">
                <a:solidFill>
                  <a:schemeClr val="bg2"/>
                </a:solidFill>
              </a:rPr>
              <a:t>there will be a talk on this</a:t>
            </a:r>
            <a:r>
              <a:rPr lang="en-US" dirty="0" smtClean="0"/>
              <a:t>)</a:t>
            </a:r>
          </a:p>
          <a:p>
            <a:r>
              <a:rPr lang="en-US" dirty="0" smtClean="0"/>
              <a:t>There are formal methods for building simulations (</a:t>
            </a:r>
            <a:r>
              <a:rPr lang="en-US" dirty="0" smtClean="0">
                <a:solidFill>
                  <a:srgbClr val="656565"/>
                </a:solidFill>
              </a:rPr>
              <a:t>and similar</a:t>
            </a:r>
            <a:r>
              <a:rPr lang="en-US" dirty="0" smtClean="0"/>
              <a:t>) from computer science but they are very heavy and not specifically designed for simulations</a:t>
            </a:r>
            <a:endParaRPr lang="en-US" dirty="0"/>
          </a:p>
        </p:txBody>
      </p:sp>
      <p:sp>
        <p:nvSpPr>
          <p:cNvPr id="4" name="Footer Placeholder 3"/>
          <p:cNvSpPr>
            <a:spLocks noGrp="1"/>
          </p:cNvSpPr>
          <p:nvPr>
            <p:ph type="ftr" sz="quarter" idx="10"/>
          </p:nvPr>
        </p:nvSpPr>
        <p:spPr/>
        <p:txBody>
          <a:bodyPr/>
          <a:lstStyle/>
          <a:p>
            <a:pPr>
              <a:defRPr/>
            </a:pPr>
            <a:r>
              <a:rPr lang="en-GB" smtClean="0"/>
              <a:t>How to plan and build a simulation. Bruce Edmonds,  ISS Course, 2011, slide </a:t>
            </a:r>
            <a:fld id="{4B985DE2-C5E8-BD44-B283-0AAF779DC2AE}" type="slidenum">
              <a:rPr lang="en-GB" smtClean="0"/>
              <a:pPr>
                <a:defRPr/>
              </a:pPr>
              <a:t>9</a:t>
            </a:fld>
            <a:endParaRPr lang="en-GB" dirty="0"/>
          </a:p>
        </p:txBody>
      </p:sp>
    </p:spTree>
    <p:extLst>
      <p:ext uri="{BB962C8B-B14F-4D97-AF65-F5344CB8AC3E}">
        <p14:creationId xmlns:p14="http://schemas.microsoft.com/office/powerpoint/2010/main" val="263698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cpm">
  <a:themeElements>
    <a:clrScheme name="">
      <a:dk1>
        <a:srgbClr val="000000"/>
      </a:dk1>
      <a:lt1>
        <a:srgbClr val="FFFFFF"/>
      </a:lt1>
      <a:dk2>
        <a:srgbClr val="990000"/>
      </a:dk2>
      <a:lt2>
        <a:srgbClr val="656565"/>
      </a:lt2>
      <a:accent1>
        <a:srgbClr val="25A14B"/>
      </a:accent1>
      <a:accent2>
        <a:srgbClr val="2A50BA"/>
      </a:accent2>
      <a:accent3>
        <a:srgbClr val="FFFFFF"/>
      </a:accent3>
      <a:accent4>
        <a:srgbClr val="000000"/>
      </a:accent4>
      <a:accent5>
        <a:srgbClr val="ACCDB1"/>
      </a:accent5>
      <a:accent6>
        <a:srgbClr val="2548A8"/>
      </a:accent6>
      <a:hlink>
        <a:srgbClr val="912BC9"/>
      </a:hlink>
      <a:folHlink>
        <a:srgbClr val="B2B2B2"/>
      </a:folHlink>
    </a:clrScheme>
    <a:fontScheme name="becp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chemeClr val="accent2"/>
          </a:solidFill>
          <a:prstDash val="solid"/>
        </a:ln>
      </a:spPr>
      <a:bodyPr rtlCol="0" anchor="ctr"/>
      <a:lstStyle>
        <a:defPPr algn="ctr">
          <a:defRPr b="1" dirty="0" smtClean="0">
            <a:solidFill>
              <a:schemeClr val="accent1"/>
            </a:solidFill>
          </a:defRPr>
        </a:defPPr>
      </a:lstStyle>
    </a:spDef>
    <a:lnDef>
      <a:spPr bwMode="auto">
        <a:noFill/>
        <a:ln w="12700" cap="flat" cmpd="sng" algn="ctr">
          <a:solidFill>
            <a:schemeClr val="tx1"/>
          </a:solidFill>
          <a:prstDash val="solid"/>
          <a:round/>
          <a:headEnd type="none" w="lg" len="med"/>
          <a:tailEnd type="none" w="lg" len="med"/>
        </a:ln>
        <a:effectLst/>
      </a:spPr>
      <a:bodyPr/>
      <a:lstStyle/>
    </a:lnDef>
  </a:objectDefaults>
  <a:extraClrSchemeLst>
    <a:extraClrScheme>
      <a:clrScheme name="becp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ecp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ecp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ecp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ecp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ecp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ecp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D:\Users\Bruce\papers\templates\becpm.pot</Template>
  <TotalTime>15830</TotalTime>
  <Words>1213</Words>
  <Application>Microsoft Macintosh PowerPoint</Application>
  <PresentationFormat>On-screen Show (4:3)</PresentationFormat>
  <Paragraphs>98</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becpm</vt:lpstr>
      <vt:lpstr>How to plan and build a simulation</vt:lpstr>
      <vt:lpstr>About the Process</vt:lpstr>
      <vt:lpstr>Process Overview</vt:lpstr>
      <vt:lpstr>Basic Questions (starting from     )</vt:lpstr>
      <vt:lpstr>Judging the Model</vt:lpstr>
      <vt:lpstr>Remember Limitations</vt:lpstr>
      <vt:lpstr>Some things to think about</vt:lpstr>
      <vt:lpstr>Document as you go!</vt:lpstr>
      <vt:lpstr>Advice (in reading list on website)</vt:lpstr>
      <vt:lpstr>The End</vt:lpstr>
    </vt:vector>
  </TitlesOfParts>
  <Company>MMU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Value of Prediction in an Artificial Stock Market</dc:title>
  <dc:creator>Bruce Emdonds</dc:creator>
  <cp:lastModifiedBy>Bruce Edmonds</cp:lastModifiedBy>
  <cp:revision>272</cp:revision>
  <dcterms:created xsi:type="dcterms:W3CDTF">2002-08-05T14:16:21Z</dcterms:created>
  <dcterms:modified xsi:type="dcterms:W3CDTF">2012-04-13T17:25:08Z</dcterms:modified>
</cp:coreProperties>
</file>