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8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20" r:id="rId15"/>
    <p:sldId id="319" r:id="rId16"/>
    <p:sldId id="321" r:id="rId17"/>
    <p:sldId id="323" r:id="rId18"/>
    <p:sldId id="324" r:id="rId19"/>
    <p:sldId id="325" r:id="rId20"/>
    <p:sldId id="337" r:id="rId21"/>
    <p:sldId id="339" r:id="rId22"/>
    <p:sldId id="341" r:id="rId23"/>
    <p:sldId id="338" r:id="rId24"/>
    <p:sldId id="340" r:id="rId25"/>
    <p:sldId id="342" r:id="rId26"/>
    <p:sldId id="317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5" autoAdjust="0"/>
    <p:restoredTop sz="99434" autoAdjust="0"/>
  </p:normalViewPr>
  <p:slideViewPr>
    <p:cSldViewPr>
      <p:cViewPr varScale="1">
        <p:scale>
          <a:sx n="98" d="100"/>
          <a:sy n="98" d="100"/>
        </p:scale>
        <p:origin x="-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02/05/2012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</a:rPr>
              <a:t>Introduce me and the CPM</a:t>
            </a:r>
          </a:p>
          <a:p>
            <a:r>
              <a:rPr lang="en-GB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26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Checking and understanding Simulation Behaviour. </a:t>
            </a:r>
            <a:r>
              <a:rPr lang="en-GB" dirty="0" smtClean="0"/>
              <a:t>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sss.soc.surrey.ac.uk/6/4/11.html" TargetMode="External"/><Relationship Id="rId4" Type="http://schemas.openxmlformats.org/officeDocument/2006/relationships/hyperlink" Target="http://jasss.soc.surrey.ac.uk/9/1/10.html" TargetMode="External"/><Relationship Id="rId5" Type="http://schemas.openxmlformats.org/officeDocument/2006/relationships/hyperlink" Target="http://cfpm.org/ISS/models/Evolution%20of%20Symbiosis.nlogo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cfpm.org/ISS/models/Riolo%20model.nlog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2130425"/>
            <a:ext cx="8215312" cy="1443038"/>
          </a:xfrm>
        </p:spPr>
        <p:txBody>
          <a:bodyPr/>
          <a:lstStyle/>
          <a:p>
            <a:r>
              <a:rPr lang="en-GB" sz="3200" dirty="0">
                <a:solidFill>
                  <a:schemeClr val="accent1"/>
                </a:solidFill>
                <a:latin typeface="Arial" charset="0"/>
              </a:rPr>
              <a:t>Checking and understanding Simulation </a:t>
            </a:r>
            <a:r>
              <a:rPr lang="en-GB" sz="3200" dirty="0" smtClean="0">
                <a:solidFill>
                  <a:schemeClr val="accent1"/>
                </a:solidFill>
                <a:latin typeface="Arial" charset="0"/>
              </a:rPr>
              <a:t>Behaviour</a:t>
            </a:r>
            <a:endParaRPr lang="en-GB" sz="2800" b="0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4329100"/>
            <a:ext cx="6400800" cy="1368153"/>
          </a:xfrm>
        </p:spPr>
        <p:txBody>
          <a:bodyPr/>
          <a:lstStyle/>
          <a:p>
            <a:r>
              <a:rPr lang="en-GB" sz="2400" i="1" dirty="0">
                <a:latin typeface="Arial" charset="0"/>
              </a:rPr>
              <a:t>Bruce Edmonds</a:t>
            </a:r>
            <a:r>
              <a:rPr lang="en-GB" sz="2400" dirty="0">
                <a:latin typeface="Arial" charset="0"/>
              </a:rPr>
              <a:t/>
            </a:r>
            <a:br>
              <a:rPr lang="en-GB" sz="24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Centre for Policy Modelling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Manchester Metropolitan University</a:t>
            </a:r>
            <a:endParaRPr lang="en-GB" sz="2400" dirty="0">
              <a:latin typeface="Arial" charset="0"/>
            </a:endParaRPr>
          </a:p>
        </p:txBody>
      </p:sp>
      <p:pic>
        <p:nvPicPr>
          <p:cNvPr id="9219" name="Picture 4" descr="MMU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6038"/>
            <a:ext cx="9286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eed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129300"/>
            <a:ext cx="2336800" cy="673100"/>
          </a:xfrm>
          <a:prstGeom prst="rect">
            <a:avLst/>
          </a:prstGeom>
        </p:spPr>
      </p:pic>
      <p:pic>
        <p:nvPicPr>
          <p:cNvPr id="4" name="Picture 3" descr="NeI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40" y="6012924"/>
            <a:ext cx="1296020" cy="1124488"/>
          </a:xfrm>
          <a:prstGeom prst="rect">
            <a:avLst/>
          </a:prstGeom>
        </p:spPr>
      </p:pic>
      <p:pic>
        <p:nvPicPr>
          <p:cNvPr id="8" name="Picture 7" descr="UoM_Logo.644x5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96" y="6048011"/>
            <a:ext cx="1332148" cy="76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changed…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From: </a:t>
            </a:r>
            <a:endParaRPr lang="en-US" dirty="0" smtClean="0"/>
          </a:p>
          <a:p>
            <a:pPr marL="400050" lvl="1" indent="0"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Strategies </a:t>
            </a:r>
            <a:r>
              <a:rPr lang="en-US" i="1" dirty="0">
                <a:solidFill>
                  <a:schemeClr val="accent1"/>
                </a:solidFill>
              </a:rPr>
              <a:t>of donating to others who have sufficiently similar heritable tags ... can establish cooperation without </a:t>
            </a:r>
            <a:r>
              <a:rPr lang="en-US" i="1" dirty="0" smtClean="0">
                <a:solidFill>
                  <a:schemeClr val="accent1"/>
                </a:solidFill>
              </a:rPr>
              <a:t>reciprocity</a:t>
            </a:r>
          </a:p>
          <a:p>
            <a:pPr marL="0" indent="0">
              <a:buNone/>
            </a:pPr>
            <a:r>
              <a:rPr lang="en-US" dirty="0" smtClean="0"/>
              <a:t>To:</a:t>
            </a:r>
          </a:p>
          <a:p>
            <a:pPr marL="400050" lvl="1" indent="0">
              <a:buNone/>
            </a:pPr>
            <a:r>
              <a:rPr lang="en-US" i="1" dirty="0">
                <a:solidFill>
                  <a:schemeClr val="accent2"/>
                </a:solidFill>
              </a:rPr>
              <a:t>Compulsory </a:t>
            </a:r>
            <a:r>
              <a:rPr lang="en-US" i="1" dirty="0">
                <a:solidFill>
                  <a:srgbClr val="25A14B"/>
                </a:solidFill>
              </a:rPr>
              <a:t>donation to others who have </a:t>
            </a:r>
            <a:r>
              <a:rPr lang="en-US" i="1" dirty="0">
                <a:solidFill>
                  <a:srgbClr val="2A50BA"/>
                </a:solidFill>
              </a:rPr>
              <a:t>identical </a:t>
            </a:r>
            <a:r>
              <a:rPr lang="en-US" i="1" dirty="0">
                <a:solidFill>
                  <a:srgbClr val="25A14B"/>
                </a:solidFill>
              </a:rPr>
              <a:t>heritable tags can establish cooperation without reciprocity </a:t>
            </a:r>
            <a:r>
              <a:rPr lang="en-US" i="1" dirty="0">
                <a:solidFill>
                  <a:srgbClr val="2A50BA"/>
                </a:solidFill>
              </a:rPr>
              <a:t>in situations where a group of tag clones can replicate themselves exactly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96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authors clearly did not understand their own model and how and why it worked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25A14B"/>
                </a:solidFill>
              </a:rPr>
              <a:t>I suspect…</a:t>
            </a:r>
          </a:p>
          <a:p>
            <a:pPr lvl="1"/>
            <a:r>
              <a:rPr lang="en-US" dirty="0" smtClean="0"/>
              <a:t>They only tried a few variations of their model</a:t>
            </a:r>
          </a:p>
          <a:p>
            <a:pPr lvl="1"/>
            <a:r>
              <a:rPr lang="en-US" dirty="0" smtClean="0"/>
              <a:t>They only looked at their results using aggregate outcome measures &amp; graphs</a:t>
            </a:r>
          </a:p>
          <a:p>
            <a:pPr lvl="1"/>
            <a:r>
              <a:rPr lang="en-US" dirty="0" smtClean="0"/>
              <a:t>They did not test their hypotheses about what was happening using simulation experiments</a:t>
            </a:r>
          </a:p>
          <a:p>
            <a:pPr lvl="1"/>
            <a:r>
              <a:rPr lang="en-US" dirty="0" smtClean="0"/>
              <a:t>No one else had inspected and replicated it</a:t>
            </a:r>
          </a:p>
          <a:p>
            <a:pPr lvl="1"/>
            <a:r>
              <a:rPr lang="en-US" dirty="0" smtClean="0"/>
              <a:t>The over-interpreted their model</a:t>
            </a:r>
          </a:p>
          <a:p>
            <a:pPr lvl="1"/>
            <a:r>
              <a:rPr lang="en-US" dirty="0" smtClean="0"/>
              <a:t>They rushed to print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11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0748"/>
            <a:ext cx="8458200" cy="5472608"/>
          </a:xfrm>
        </p:spPr>
        <p:txBody>
          <a:bodyPr>
            <a:normAutofit fontScale="77500" lnSpcReduction="20000"/>
          </a:bodyPr>
          <a:lstStyle/>
          <a:p>
            <a:r>
              <a:rPr lang="en-US" sz="2500" dirty="0" smtClean="0">
                <a:solidFill>
                  <a:schemeClr val="bg2"/>
                </a:solidFill>
              </a:rPr>
              <a:t>Holland, </a:t>
            </a:r>
            <a:r>
              <a:rPr lang="en-US" sz="2500" dirty="0">
                <a:solidFill>
                  <a:schemeClr val="bg2"/>
                </a:solidFill>
              </a:rPr>
              <a:t>J. (1993) The Effect of Labels (Tags) on Social Interactions. SFI Working Paper 93 10 064. Santa Fe Institute, Santa Fe, </a:t>
            </a:r>
            <a:r>
              <a:rPr lang="en-US" sz="2500" dirty="0" smtClean="0">
                <a:solidFill>
                  <a:schemeClr val="bg2"/>
                </a:solidFill>
              </a:rPr>
              <a:t>NM, </a:t>
            </a:r>
            <a:r>
              <a:rPr lang="en-US" sz="2500" dirty="0">
                <a:solidFill>
                  <a:schemeClr val="bg2"/>
                </a:solidFill>
              </a:rPr>
              <a:t>USA.</a:t>
            </a:r>
          </a:p>
          <a:p>
            <a:r>
              <a:rPr lang="en-US" sz="2500" dirty="0" err="1" smtClean="0">
                <a:solidFill>
                  <a:schemeClr val="bg2"/>
                </a:solidFill>
              </a:rPr>
              <a:t>Riolo</a:t>
            </a:r>
            <a:r>
              <a:rPr lang="en-US" sz="2500" dirty="0">
                <a:solidFill>
                  <a:schemeClr val="bg2"/>
                </a:solidFill>
              </a:rPr>
              <a:t>, R. L., Cohen, M. D. and Axelrod, R. (2001) Evolution of cooperation without reciprocity. </a:t>
            </a:r>
            <a:r>
              <a:rPr lang="en-US" sz="2500" i="1" dirty="0">
                <a:solidFill>
                  <a:schemeClr val="bg2"/>
                </a:solidFill>
              </a:rPr>
              <a:t>Nature</a:t>
            </a:r>
            <a:r>
              <a:rPr lang="en-US" sz="2500" dirty="0">
                <a:solidFill>
                  <a:schemeClr val="bg2"/>
                </a:solidFill>
              </a:rPr>
              <a:t>, </a:t>
            </a:r>
            <a:r>
              <a:rPr lang="en-US" sz="2500" b="1" dirty="0">
                <a:solidFill>
                  <a:schemeClr val="bg2"/>
                </a:solidFill>
              </a:rPr>
              <a:t>411</a:t>
            </a:r>
            <a:r>
              <a:rPr lang="en-US" sz="2500" dirty="0">
                <a:solidFill>
                  <a:schemeClr val="bg2"/>
                </a:solidFill>
              </a:rPr>
              <a:t>:441-443</a:t>
            </a:r>
            <a:r>
              <a:rPr lang="en-US" sz="2500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sz="2500" dirty="0">
                <a:solidFill>
                  <a:schemeClr val="bg2"/>
                </a:solidFill>
              </a:rPr>
              <a:t>A </a:t>
            </a:r>
            <a:r>
              <a:rPr lang="en-US" sz="2500" dirty="0"/>
              <a:t>reproduction of the (</a:t>
            </a:r>
            <a:r>
              <a:rPr lang="en-US" sz="2500" dirty="0" err="1"/>
              <a:t>Riolo</a:t>
            </a:r>
            <a:r>
              <a:rPr lang="en-US" sz="2500" dirty="0"/>
              <a:t> et al 2001) model including the modifications described in (Edmonds &amp; Hales 2003) is: </a:t>
            </a:r>
            <a:r>
              <a:rPr lang="en-US" sz="2500" dirty="0">
                <a:hlinkClick r:id="rId2"/>
              </a:rPr>
              <a:t>http://cfpm.org/ISS/models/Riolo </a:t>
            </a:r>
            <a:r>
              <a:rPr lang="en-US" sz="2500" dirty="0" smtClean="0">
                <a:hlinkClick r:id="rId2"/>
              </a:rPr>
              <a:t>model.nlogo</a:t>
            </a:r>
            <a:endParaRPr lang="en-US" sz="2500" dirty="0" smtClean="0">
              <a:solidFill>
                <a:schemeClr val="bg2"/>
              </a:solidFill>
            </a:endParaRPr>
          </a:p>
          <a:p>
            <a:r>
              <a:rPr lang="en-US" sz="2500" dirty="0">
                <a:solidFill>
                  <a:schemeClr val="bg2"/>
                </a:solidFill>
              </a:rPr>
              <a:t>Sigmund, K. and Nowak, M. A. (2001) Evolution - Tides of tolerance. </a:t>
            </a:r>
            <a:r>
              <a:rPr lang="en-US" sz="2500" i="1" dirty="0">
                <a:solidFill>
                  <a:schemeClr val="bg2"/>
                </a:solidFill>
              </a:rPr>
              <a:t>Nature</a:t>
            </a:r>
            <a:r>
              <a:rPr lang="en-US" sz="2500" dirty="0">
                <a:solidFill>
                  <a:schemeClr val="bg2"/>
                </a:solidFill>
              </a:rPr>
              <a:t> </a:t>
            </a:r>
            <a:r>
              <a:rPr lang="en-US" sz="2500" b="1" dirty="0">
                <a:solidFill>
                  <a:schemeClr val="bg2"/>
                </a:solidFill>
              </a:rPr>
              <a:t>414</a:t>
            </a:r>
            <a:r>
              <a:rPr lang="en-US" sz="2500" dirty="0">
                <a:solidFill>
                  <a:schemeClr val="bg2"/>
                </a:solidFill>
              </a:rPr>
              <a:t>:403.</a:t>
            </a:r>
          </a:p>
          <a:p>
            <a:r>
              <a:rPr lang="en-US" sz="2500" dirty="0" smtClean="0">
                <a:solidFill>
                  <a:schemeClr val="bg2"/>
                </a:solidFill>
              </a:rPr>
              <a:t>Roberts</a:t>
            </a:r>
            <a:r>
              <a:rPr lang="en-US" sz="2500" dirty="0">
                <a:solidFill>
                  <a:schemeClr val="bg2"/>
                </a:solidFill>
              </a:rPr>
              <a:t>, G. and </a:t>
            </a:r>
            <a:r>
              <a:rPr lang="en-US" sz="2500" dirty="0" err="1">
                <a:solidFill>
                  <a:schemeClr val="bg2"/>
                </a:solidFill>
              </a:rPr>
              <a:t>Sherratt</a:t>
            </a:r>
            <a:r>
              <a:rPr lang="en-US" sz="2500" dirty="0">
                <a:solidFill>
                  <a:schemeClr val="bg2"/>
                </a:solidFill>
              </a:rPr>
              <a:t>, T. (2002) Does similarity breed cooperation? </a:t>
            </a:r>
            <a:r>
              <a:rPr lang="en-US" sz="2500" i="1" dirty="0">
                <a:solidFill>
                  <a:schemeClr val="bg2"/>
                </a:solidFill>
              </a:rPr>
              <a:t>Nature</a:t>
            </a:r>
            <a:r>
              <a:rPr lang="en-US" sz="2500" dirty="0">
                <a:solidFill>
                  <a:schemeClr val="bg2"/>
                </a:solidFill>
              </a:rPr>
              <a:t> </a:t>
            </a:r>
            <a:r>
              <a:rPr lang="en-US" sz="2500" b="1" dirty="0">
                <a:solidFill>
                  <a:schemeClr val="bg2"/>
                </a:solidFill>
              </a:rPr>
              <a:t>418</a:t>
            </a:r>
            <a:r>
              <a:rPr lang="en-US" sz="2500" dirty="0">
                <a:solidFill>
                  <a:schemeClr val="bg2"/>
                </a:solidFill>
              </a:rPr>
              <a:t>:499-500</a:t>
            </a:r>
            <a:r>
              <a:rPr lang="en-US" sz="2500" dirty="0" smtClean="0">
                <a:solidFill>
                  <a:schemeClr val="bg2"/>
                </a:solidFill>
              </a:rPr>
              <a:t>.</a:t>
            </a:r>
            <a:endParaRPr lang="en-US" sz="2500" dirty="0">
              <a:solidFill>
                <a:schemeClr val="bg2"/>
              </a:solidFill>
            </a:endParaRPr>
          </a:p>
          <a:p>
            <a:r>
              <a:rPr lang="en-US" sz="2500" dirty="0">
                <a:solidFill>
                  <a:schemeClr val="bg2"/>
                </a:solidFill>
              </a:rPr>
              <a:t>Edmonds, B. and Hales, D. (2003) Replication, Replication and Replication - Some Hard Lessons from Model Alignment. </a:t>
            </a:r>
            <a:r>
              <a:rPr lang="en-US" sz="2500" i="1" dirty="0">
                <a:solidFill>
                  <a:schemeClr val="bg2"/>
                </a:solidFill>
              </a:rPr>
              <a:t>Journal of Artificial Societies and Social Simulation</a:t>
            </a:r>
            <a:r>
              <a:rPr lang="en-US" sz="2500" dirty="0">
                <a:solidFill>
                  <a:schemeClr val="bg2"/>
                </a:solidFill>
              </a:rPr>
              <a:t> </a:t>
            </a:r>
            <a:r>
              <a:rPr lang="en-US" sz="2500" b="1" dirty="0">
                <a:solidFill>
                  <a:schemeClr val="bg2"/>
                </a:solidFill>
              </a:rPr>
              <a:t>6</a:t>
            </a:r>
            <a:r>
              <a:rPr lang="en-US" sz="2500" dirty="0">
                <a:solidFill>
                  <a:schemeClr val="bg2"/>
                </a:solidFill>
              </a:rPr>
              <a:t>(4</a:t>
            </a:r>
            <a:r>
              <a:rPr lang="en-US" sz="2500" dirty="0" smtClean="0">
                <a:solidFill>
                  <a:schemeClr val="bg2"/>
                </a:solidFill>
              </a:rPr>
              <a:t>):11. </a:t>
            </a:r>
            <a:r>
              <a:rPr lang="en-US" sz="2500" dirty="0">
                <a:solidFill>
                  <a:schemeClr val="bg2"/>
                </a:solidFill>
                <a:hlinkClick r:id="rId3"/>
              </a:rPr>
              <a:t>http://jasss.soc.surrey.ac.uk/6/4/11.</a:t>
            </a:r>
            <a:r>
              <a:rPr lang="en-US" sz="2500" dirty="0" smtClean="0">
                <a:solidFill>
                  <a:schemeClr val="bg2"/>
                </a:solidFill>
                <a:hlinkClick r:id="rId3"/>
              </a:rPr>
              <a:t>html</a:t>
            </a:r>
            <a:endParaRPr lang="en-US" sz="2500" dirty="0" smtClean="0">
              <a:solidFill>
                <a:schemeClr val="bg2"/>
              </a:solidFill>
            </a:endParaRPr>
          </a:p>
          <a:p>
            <a:r>
              <a:rPr lang="en-US" sz="2500" dirty="0">
                <a:solidFill>
                  <a:schemeClr val="bg2"/>
                </a:solidFill>
              </a:rPr>
              <a:t>Edmonds, B. (2006) The Emergence of Symbiotic Groups Resulting From Skill-Differentiation and Tags. </a:t>
            </a:r>
            <a:r>
              <a:rPr lang="en-US" sz="2500" i="1" dirty="0">
                <a:solidFill>
                  <a:schemeClr val="bg2"/>
                </a:solidFill>
              </a:rPr>
              <a:t>Journal of Artificial Societies and Social Simulation</a:t>
            </a:r>
            <a:r>
              <a:rPr lang="en-US" sz="2500" dirty="0">
                <a:solidFill>
                  <a:schemeClr val="bg2"/>
                </a:solidFill>
              </a:rPr>
              <a:t>, </a:t>
            </a:r>
            <a:r>
              <a:rPr lang="en-US" sz="2500" b="1" dirty="0">
                <a:solidFill>
                  <a:schemeClr val="bg2"/>
                </a:solidFill>
              </a:rPr>
              <a:t>9</a:t>
            </a:r>
            <a:r>
              <a:rPr lang="en-US" sz="2500" dirty="0">
                <a:solidFill>
                  <a:schemeClr val="bg2"/>
                </a:solidFill>
              </a:rPr>
              <a:t>(1</a:t>
            </a:r>
            <a:r>
              <a:rPr lang="en-US" sz="2500" dirty="0" smtClean="0">
                <a:solidFill>
                  <a:schemeClr val="bg2"/>
                </a:solidFill>
              </a:rPr>
              <a:t>):10. </a:t>
            </a:r>
            <a:r>
              <a:rPr lang="en-US" sz="2500" dirty="0" smtClean="0">
                <a:solidFill>
                  <a:schemeClr val="bg2"/>
                </a:solidFill>
                <a:hlinkClick r:id="rId4"/>
              </a:rPr>
              <a:t>http</a:t>
            </a:r>
            <a:r>
              <a:rPr lang="en-US" sz="2500" dirty="0">
                <a:solidFill>
                  <a:schemeClr val="bg2"/>
                </a:solidFill>
                <a:hlinkClick r:id="rId4"/>
              </a:rPr>
              <a:t>://jasss.soc.surrey.ac.uk/9/1/10.</a:t>
            </a:r>
            <a:r>
              <a:rPr lang="en-US" sz="2500" dirty="0" smtClean="0">
                <a:solidFill>
                  <a:schemeClr val="bg2"/>
                </a:solidFill>
                <a:hlinkClick r:id="rId4"/>
              </a:rPr>
              <a:t>html</a:t>
            </a:r>
            <a:r>
              <a:rPr lang="en-US" sz="2500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sz="2500" dirty="0"/>
              <a:t>A version of the model described in (Edmonds 2006) is: </a:t>
            </a:r>
            <a:r>
              <a:rPr lang="en-US" sz="2500" dirty="0">
                <a:solidFill>
                  <a:schemeClr val="bg2"/>
                </a:solidFill>
                <a:hlinkClick r:id="rId5"/>
              </a:rPr>
              <a:t>http://cfpm.org/ISS/models/Evolution of </a:t>
            </a:r>
            <a:r>
              <a:rPr lang="en-US" sz="2500" dirty="0" smtClean="0">
                <a:solidFill>
                  <a:schemeClr val="bg2"/>
                </a:solidFill>
                <a:hlinkClick r:id="rId5"/>
              </a:rPr>
              <a:t>Symbiosis.nlogo</a:t>
            </a:r>
            <a:endParaRPr lang="en-US" sz="2500" dirty="0" smtClean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88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376263"/>
          </a:xfrm>
        </p:spPr>
        <p:txBody>
          <a:bodyPr/>
          <a:lstStyle/>
          <a:p>
            <a:r>
              <a:rPr lang="en-US" b="0" dirty="0" smtClean="0"/>
              <a:t>A Brief Analysis of the Stages in the Development of Simulations</a:t>
            </a:r>
            <a:br>
              <a:rPr lang="en-US" b="0" dirty="0" smtClean="0"/>
            </a:br>
            <a:r>
              <a:rPr lang="en-US" b="0" i="1" dirty="0" smtClean="0">
                <a:solidFill>
                  <a:schemeClr val="accent1"/>
                </a:solidFill>
              </a:rPr>
              <a:t>and Some Suggestions about Checking Them</a:t>
            </a:r>
            <a:endParaRPr lang="en-US" b="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17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Difficulties in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Simulation code is alien and unnatural!</a:t>
            </a:r>
          </a:p>
          <a:p>
            <a:r>
              <a:rPr lang="en-US" dirty="0" smtClean="0"/>
              <a:t>Simulation code is complicated and its easy to make mistakes</a:t>
            </a:r>
          </a:p>
          <a:p>
            <a:r>
              <a:rPr lang="en-US" dirty="0" smtClean="0"/>
              <a:t>Simulation outcomes are not always easy to understand from its set-up (</a:t>
            </a:r>
            <a:r>
              <a:rPr lang="en-US" dirty="0" err="1" smtClean="0">
                <a:solidFill>
                  <a:srgbClr val="656565"/>
                </a:solidFill>
              </a:rPr>
              <a:t>emmergence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might have multiple goals for a simulation</a:t>
            </a:r>
          </a:p>
          <a:p>
            <a:r>
              <a:rPr lang="en-US" dirty="0" smtClean="0"/>
              <a:t>You might not have enough time to really understand your own simulation</a:t>
            </a:r>
          </a:p>
          <a:p>
            <a:r>
              <a:rPr lang="en-US" dirty="0" smtClean="0"/>
              <a:t>There might be an intermediary between you and the simulation (</a:t>
            </a:r>
            <a:r>
              <a:rPr lang="en-US" dirty="0" smtClean="0">
                <a:solidFill>
                  <a:srgbClr val="656565"/>
                </a:solidFill>
              </a:rPr>
              <a:t>e.g. a programmer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are, </a:t>
            </a:r>
            <a:r>
              <a:rPr lang="en-US" i="1" dirty="0" smtClean="0"/>
              <a:t>actually</a:t>
            </a:r>
            <a:r>
              <a:rPr lang="en-US" dirty="0" smtClean="0"/>
              <a:t>, lots of different representations of the simulation in use!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Checking and understanding Simulation Behaviour. Bruce Edmonds,  ISS Course, 2011, slide </a:t>
            </a:r>
            <a:fld id="{4B985DE2-C5E8-BD44-B283-0AAF779DC2AE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86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Some of the Different Representations </a:t>
            </a:r>
            <a:br>
              <a:rPr lang="en-US" sz="3200" dirty="0" smtClean="0"/>
            </a:br>
            <a:r>
              <a:rPr lang="en-US" sz="3200" dirty="0" smtClean="0"/>
              <a:t>of a Simulation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8780"/>
            <a:ext cx="8458200" cy="518457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Your intention for the simulation</a:t>
            </a:r>
          </a:p>
          <a:p>
            <a:r>
              <a:rPr lang="en-US" dirty="0" smtClean="0"/>
              <a:t>Your description of your design for a simulation</a:t>
            </a:r>
          </a:p>
          <a:p>
            <a:r>
              <a:rPr lang="en-US" dirty="0" smtClean="0"/>
              <a:t>A specification of the simulation</a:t>
            </a:r>
          </a:p>
          <a:p>
            <a:r>
              <a:rPr lang="en-US" dirty="0" smtClean="0"/>
              <a:t>The (</a:t>
            </a:r>
            <a:r>
              <a:rPr lang="en-US" dirty="0" smtClean="0">
                <a:solidFill>
                  <a:srgbClr val="656565"/>
                </a:solidFill>
              </a:rPr>
              <a:t>current</a:t>
            </a:r>
            <a:r>
              <a:rPr lang="en-US" dirty="0" smtClean="0"/>
              <a:t>) simulation code</a:t>
            </a:r>
          </a:p>
          <a:p>
            <a:r>
              <a:rPr lang="en-US" dirty="0" smtClean="0"/>
              <a:t>Your understanding of how the code works at the micro-level</a:t>
            </a:r>
          </a:p>
          <a:p>
            <a:r>
              <a:rPr lang="en-US" dirty="0" smtClean="0"/>
              <a:t>The outcomes from running the simulation</a:t>
            </a:r>
          </a:p>
          <a:p>
            <a:r>
              <a:rPr lang="en-US" dirty="0" smtClean="0"/>
              <a:t>Representations of the outcomes (</a:t>
            </a:r>
            <a:r>
              <a:rPr lang="en-US" dirty="0" smtClean="0">
                <a:solidFill>
                  <a:srgbClr val="656565"/>
                </a:solidFill>
              </a:rPr>
              <a:t>stats, graphs, </a:t>
            </a:r>
            <a:r>
              <a:rPr lang="en-US" dirty="0" err="1" smtClean="0">
                <a:solidFill>
                  <a:srgbClr val="656565"/>
                </a:solidFill>
              </a:rPr>
              <a:t>visualisations</a:t>
            </a:r>
            <a:r>
              <a:rPr lang="en-US" dirty="0" smtClean="0">
                <a:solidFill>
                  <a:srgbClr val="656565"/>
                </a:solidFill>
              </a:rPr>
              <a:t>, traces etc.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Your understanding of what emerges from the complex interactions within the simulation</a:t>
            </a:r>
          </a:p>
          <a:p>
            <a:r>
              <a:rPr lang="en-US" dirty="0" smtClean="0"/>
              <a:t>Hypotheses about what happens in the simulation</a:t>
            </a:r>
          </a:p>
          <a:p>
            <a:r>
              <a:rPr lang="en-US" dirty="0" smtClean="0"/>
              <a:t>Your interpretation of the outcomes and hypotheses in terms of the observed social phenomena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How to plan and build a simulation.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95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Stages of Verification </a:t>
            </a:r>
            <a:r>
              <a:rPr lang="en-US" sz="2800" dirty="0"/>
              <a:t>(</a:t>
            </a:r>
            <a:r>
              <a:rPr lang="en-US" sz="2800" b="0" dirty="0">
                <a:solidFill>
                  <a:srgbClr val="656565"/>
                </a:solidFill>
              </a:rPr>
              <a:t>from </a:t>
            </a:r>
            <a:r>
              <a:rPr lang="en-US" sz="2800" b="0" dirty="0" err="1" smtClean="0">
                <a:solidFill>
                  <a:srgbClr val="656565"/>
                </a:solidFill>
              </a:rPr>
              <a:t>Galán</a:t>
            </a:r>
            <a:r>
              <a:rPr lang="en-US" sz="2800" b="0" dirty="0" smtClean="0">
                <a:solidFill>
                  <a:srgbClr val="656565"/>
                </a:solidFill>
              </a:rPr>
              <a:t> et al. 2009 JASSS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Checking and understanding Simulation Behaviour. Bruce Edmonds,  ISS Course, 2011, slide </a:t>
            </a:r>
            <a:fld id="{4B985DE2-C5E8-BD44-B283-0AAF779DC2AE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6" name="Picture 5" descr="flow dia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40" y="1124743"/>
            <a:ext cx="6732748" cy="553016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76239" y="1808820"/>
            <a:ext cx="2439577" cy="576064"/>
            <a:chOff x="476239" y="1808820"/>
            <a:chExt cx="2439577" cy="576064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1223628" y="2348880"/>
              <a:ext cx="1692188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476239" y="1808820"/>
              <a:ext cx="14674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</a:rPr>
                <a:t>Theories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5961" y="2924944"/>
            <a:ext cx="2261863" cy="576064"/>
            <a:chOff x="653953" y="1808820"/>
            <a:chExt cx="2261863" cy="576064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1223628" y="2348880"/>
              <a:ext cx="1692188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53953" y="1808820"/>
              <a:ext cx="1073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</a:rPr>
                <a:t>Model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9512" y="3969060"/>
            <a:ext cx="2808312" cy="576064"/>
            <a:chOff x="107504" y="1808820"/>
            <a:chExt cx="2808312" cy="576064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1223628" y="2348880"/>
              <a:ext cx="1692188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07504" y="1808820"/>
              <a:ext cx="21001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</a:rPr>
                <a:t>Specification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5565" y="5085184"/>
            <a:ext cx="2214247" cy="576064"/>
            <a:chOff x="701569" y="1808820"/>
            <a:chExt cx="2214247" cy="576064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1223628" y="2348880"/>
              <a:ext cx="1692188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01569" y="1808820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</a:rPr>
                <a:t>Code</a:t>
              </a:r>
              <a:endParaRPr lang="en-GB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5536" y="4905164"/>
            <a:ext cx="6444716" cy="540060"/>
            <a:chOff x="287524" y="1808820"/>
            <a:chExt cx="6444716" cy="54006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1223628" y="2312876"/>
              <a:ext cx="5508612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87524" y="1808820"/>
              <a:ext cx="16897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75000"/>
                    </a:schemeClr>
                  </a:solidFill>
                </a:rPr>
                <a:t>Outcomes</a:t>
              </a:r>
              <a:endParaRPr lang="en-GB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7544" y="3933056"/>
            <a:ext cx="6444716" cy="540060"/>
            <a:chOff x="287524" y="1808820"/>
            <a:chExt cx="6444716" cy="54006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1223628" y="2312876"/>
              <a:ext cx="5508612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287524" y="1808820"/>
              <a:ext cx="1450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75000"/>
                    </a:schemeClr>
                  </a:solidFill>
                </a:rPr>
                <a:t>Analysis</a:t>
              </a:r>
              <a:endParaRPr lang="en-GB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3508" y="2888940"/>
            <a:ext cx="6696744" cy="540060"/>
            <a:chOff x="35496" y="1808820"/>
            <a:chExt cx="6696744" cy="54006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1223628" y="2312876"/>
              <a:ext cx="5508612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5496" y="1808820"/>
              <a:ext cx="2168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75000"/>
                    </a:schemeClr>
                  </a:solidFill>
                </a:rPr>
                <a:t>Interpretation</a:t>
              </a:r>
              <a:endParaRPr lang="en-GB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3528" y="1844824"/>
            <a:ext cx="6624736" cy="540060"/>
            <a:chOff x="107504" y="1808820"/>
            <a:chExt cx="6624736" cy="54006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223628" y="2312876"/>
              <a:ext cx="5508612" cy="36004"/>
            </a:xfrm>
            <a:prstGeom prst="straightConnector1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07504" y="1808820"/>
              <a:ext cx="1860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75000"/>
                    </a:schemeClr>
                  </a:solidFill>
                </a:rPr>
                <a:t>Application</a:t>
              </a:r>
              <a:endParaRPr lang="en-GB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08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Checking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different models for the same theories/ideas</a:t>
            </a:r>
          </a:p>
          <a:p>
            <a:r>
              <a:rPr lang="en-US" dirty="0" smtClean="0"/>
              <a:t>Explore the outcomes over the parameter space intended for the model</a:t>
            </a:r>
          </a:p>
          <a:p>
            <a:r>
              <a:rPr lang="en-US" dirty="0" smtClean="0"/>
              <a:t>Try the model for well understood situations/settings</a:t>
            </a:r>
          </a:p>
          <a:p>
            <a:r>
              <a:rPr lang="en-US" dirty="0" smtClean="0"/>
              <a:t>Check against mathematical abstractions</a:t>
            </a:r>
          </a:p>
          <a:p>
            <a:r>
              <a:rPr lang="en-US" dirty="0" err="1" smtClean="0"/>
              <a:t>Visualise</a:t>
            </a:r>
            <a:r>
              <a:rPr lang="en-US" dirty="0" smtClean="0"/>
              <a:t> the processes in the model</a:t>
            </a:r>
          </a:p>
          <a:p>
            <a:r>
              <a:rPr lang="en-US" dirty="0" smtClean="0"/>
              <a:t>Follow case studies of individual agents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72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Checking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 simulation in different systems or using different languages/libraries</a:t>
            </a:r>
          </a:p>
          <a:p>
            <a:r>
              <a:rPr lang="en-US" dirty="0"/>
              <a:t>Try </a:t>
            </a:r>
            <a:r>
              <a:rPr lang="en-US" dirty="0" smtClean="0"/>
              <a:t>‘turning off’ </a:t>
            </a:r>
            <a:r>
              <a:rPr lang="en-US" dirty="0"/>
              <a:t>features and check the residual </a:t>
            </a:r>
            <a:r>
              <a:rPr lang="en-US" dirty="0" err="1"/>
              <a:t>behaviour</a:t>
            </a:r>
            <a:r>
              <a:rPr lang="en-US" dirty="0"/>
              <a:t> is as suggested</a:t>
            </a:r>
          </a:p>
          <a:p>
            <a:r>
              <a:rPr lang="en-US" dirty="0" smtClean="0"/>
              <a:t>Check smaller chunks of the simulation that they are behaving as they should</a:t>
            </a:r>
          </a:p>
          <a:p>
            <a:r>
              <a:rPr lang="en-US" dirty="0" smtClean="0"/>
              <a:t>Represent the code’s </a:t>
            </a:r>
            <a:r>
              <a:rPr lang="en-US" dirty="0" err="1" smtClean="0"/>
              <a:t>behaviour</a:t>
            </a:r>
            <a:r>
              <a:rPr lang="en-US" dirty="0" smtClean="0"/>
              <a:t> in as many different ways as possible</a:t>
            </a:r>
          </a:p>
          <a:p>
            <a:r>
              <a:rPr lang="en-US" dirty="0" smtClean="0"/>
              <a:t>Build in internal checks, even if you don</a:t>
            </a:r>
            <a:r>
              <a:rPr lang="fr-FR" dirty="0" smtClean="0"/>
              <a:t>’</a:t>
            </a:r>
            <a:r>
              <a:rPr lang="en-US" dirty="0" smtClean="0"/>
              <a:t>t thing they are 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40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outside expert opinion on the results coming from your model – are they reasonable?</a:t>
            </a:r>
          </a:p>
          <a:p>
            <a:r>
              <a:rPr lang="en-US" dirty="0" smtClean="0"/>
              <a:t>Have others play with your simulation (make it available e.g. </a:t>
            </a:r>
            <a:r>
              <a:rPr lang="en-US" dirty="0" err="1" smtClean="0"/>
              <a:t>openabm.org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there is a programmer learn something about the program and get the programmer to learn about the domain area</a:t>
            </a:r>
          </a:p>
          <a:p>
            <a:r>
              <a:rPr lang="en-US" dirty="0" smtClean="0"/>
              <a:t>Ultimately get someone else to independently replicate your simulation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92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</a:t>
            </a:r>
            <a:r>
              <a:rPr lang="en-US" dirty="0" smtClean="0">
                <a:solidFill>
                  <a:schemeClr val="bg2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25A14B"/>
                </a:solidFill>
              </a:rPr>
              <a:t>Validation</a:t>
            </a:r>
            <a:endParaRPr lang="en-US" dirty="0">
              <a:solidFill>
                <a:srgbClr val="25A14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Checking and understanding Simulation Behaviour. Bruce Edmonds,  ISS Course, 2011, slide </a:t>
            </a:r>
            <a:fld id="{4B985DE2-C5E8-BD44-B283-0AAF779DC2AE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4" name="Picture 3" descr="Us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2836"/>
            <a:ext cx="2268252" cy="2268252"/>
          </a:xfrm>
          <a:prstGeom prst="rect">
            <a:avLst/>
          </a:prstGeom>
        </p:spPr>
      </p:pic>
      <p:pic>
        <p:nvPicPr>
          <p:cNvPr id="5" name="Picture 4" descr="Computer_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212" y="4329100"/>
            <a:ext cx="2274900" cy="2352247"/>
          </a:xfrm>
          <a:prstGeom prst="rect">
            <a:avLst/>
          </a:prstGeom>
        </p:spPr>
      </p:pic>
      <p:pic>
        <p:nvPicPr>
          <p:cNvPr id="6" name="Picture 5" descr="Glob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5" y="2106226"/>
            <a:ext cx="2084277" cy="2084277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134126" y="3248980"/>
            <a:ext cx="3164012" cy="2520280"/>
            <a:chOff x="1134126" y="3248980"/>
            <a:chExt cx="3164012" cy="2520280"/>
          </a:xfrm>
        </p:grpSpPr>
        <p:cxnSp>
          <p:nvCxnSpPr>
            <p:cNvPr id="9" name="Curved Connector 8"/>
            <p:cNvCxnSpPr>
              <a:stCxn id="4" idx="2"/>
            </p:cNvCxnSpPr>
            <p:nvPr/>
          </p:nvCxnSpPr>
          <p:spPr bwMode="auto">
            <a:xfrm rot="16200000" flipH="1">
              <a:off x="1394901" y="3960313"/>
              <a:ext cx="1548172" cy="2069722"/>
            </a:xfrm>
            <a:prstGeom prst="curvedConnector2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11" name="Curved Connector 10"/>
            <p:cNvCxnSpPr/>
            <p:nvPr/>
          </p:nvCxnSpPr>
          <p:spPr bwMode="auto">
            <a:xfrm rot="16200000" flipV="1">
              <a:off x="2589864" y="2782844"/>
              <a:ext cx="1242138" cy="2174410"/>
            </a:xfrm>
            <a:prstGeom prst="curvedConnector2">
              <a:avLst/>
            </a:prstGeom>
            <a:noFill/>
            <a:ln w="127000" cap="flat" cmpd="sng" algn="ctr">
              <a:solidFill>
                <a:schemeClr val="tx2"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763688" y="4149080"/>
              <a:ext cx="18437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Verification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99992" y="3032956"/>
            <a:ext cx="3598423" cy="2700301"/>
            <a:chOff x="4499992" y="3032956"/>
            <a:chExt cx="3598423" cy="2700301"/>
          </a:xfrm>
        </p:grpSpPr>
        <p:cxnSp>
          <p:nvCxnSpPr>
            <p:cNvPr id="16" name="Curved Connector 15"/>
            <p:cNvCxnSpPr/>
            <p:nvPr/>
          </p:nvCxnSpPr>
          <p:spPr bwMode="auto">
            <a:xfrm rot="5400000" flipH="1" flipV="1">
              <a:off x="5086719" y="2446229"/>
              <a:ext cx="1440160" cy="2613614"/>
            </a:xfrm>
            <a:prstGeom prst="curvedConnector2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20" name="Curved Connector 19"/>
            <p:cNvCxnSpPr>
              <a:stCxn id="6" idx="2"/>
            </p:cNvCxnSpPr>
            <p:nvPr/>
          </p:nvCxnSpPr>
          <p:spPr bwMode="auto">
            <a:xfrm rot="5400000">
              <a:off x="6121892" y="3756735"/>
              <a:ext cx="1542755" cy="2410290"/>
            </a:xfrm>
            <a:prstGeom prst="curvedConnector2">
              <a:avLst/>
            </a:prstGeom>
            <a:noFill/>
            <a:ln w="127000" cap="flat" cmpd="sng" algn="ctr">
              <a:solidFill>
                <a:schemeClr val="accent1">
                  <a:lumMod val="75000"/>
                  <a:alpha val="60000"/>
                </a:schemeClr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5436096" y="3969060"/>
              <a:ext cx="163833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Validation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31" name="Curved Connector 30"/>
          <p:cNvCxnSpPr/>
          <p:nvPr/>
        </p:nvCxnSpPr>
        <p:spPr bwMode="auto">
          <a:xfrm>
            <a:off x="2447764" y="3032956"/>
            <a:ext cx="4392488" cy="36004"/>
          </a:xfrm>
          <a:prstGeom prst="curvedConnector3">
            <a:avLst/>
          </a:prstGeom>
          <a:noFill/>
          <a:ln w="127000" cap="flat" cmpd="sng" algn="ctr">
            <a:solidFill>
              <a:schemeClr val="bg2">
                <a:alpha val="6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4451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Axtell, R., Axelrod R., J.M. Epstein and M.D. Cohen (1996), "Aligning Simulation Models: A Case Study and Results", Computational and Mathematical Organization Theory 1(2), pp. 123-141</a:t>
            </a:r>
            <a:r>
              <a:rPr lang="en-US" i="1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i="1" dirty="0" err="1">
                <a:solidFill>
                  <a:schemeClr val="bg2"/>
                </a:solidFill>
              </a:rPr>
              <a:t>Galán</a:t>
            </a:r>
            <a:r>
              <a:rPr lang="en-US" i="1" dirty="0">
                <a:solidFill>
                  <a:schemeClr val="bg2"/>
                </a:solidFill>
              </a:rPr>
              <a:t>, </a:t>
            </a:r>
            <a:r>
              <a:rPr lang="en-US" i="1" dirty="0" smtClean="0">
                <a:solidFill>
                  <a:schemeClr val="bg2"/>
                </a:solidFill>
              </a:rPr>
              <a:t>J. M. et al. </a:t>
            </a:r>
            <a:r>
              <a:rPr lang="en-US" i="1" dirty="0">
                <a:solidFill>
                  <a:schemeClr val="bg2"/>
                </a:solidFill>
              </a:rPr>
              <a:t>(2009). 'Errors and </a:t>
            </a:r>
            <a:r>
              <a:rPr lang="en-US" i="1" dirty="0" err="1">
                <a:solidFill>
                  <a:schemeClr val="bg2"/>
                </a:solidFill>
              </a:rPr>
              <a:t>Artefacts</a:t>
            </a:r>
            <a:r>
              <a:rPr lang="en-US" i="1" dirty="0">
                <a:solidFill>
                  <a:schemeClr val="bg2"/>
                </a:solidFill>
              </a:rPr>
              <a:t> in Agent-Based Modelling'. Journal of Artificial Societies and Social Simulation 12(1)</a:t>
            </a:r>
            <a:r>
              <a:rPr lang="en-US" i="1" dirty="0" smtClean="0">
                <a:solidFill>
                  <a:schemeClr val="bg2"/>
                </a:solidFill>
              </a:rPr>
              <a:t>1. http</a:t>
            </a:r>
            <a:r>
              <a:rPr lang="en-US" i="1" dirty="0">
                <a:solidFill>
                  <a:schemeClr val="bg2"/>
                </a:solidFill>
              </a:rPr>
              <a:t>://</a:t>
            </a:r>
            <a:r>
              <a:rPr lang="en-US" i="1" dirty="0" err="1">
                <a:solidFill>
                  <a:schemeClr val="bg2"/>
                </a:solidFill>
              </a:rPr>
              <a:t>jasss.soc.surrey.ac.uk</a:t>
            </a:r>
            <a:r>
              <a:rPr lang="en-US" i="1" dirty="0">
                <a:solidFill>
                  <a:schemeClr val="bg2"/>
                </a:solidFill>
              </a:rPr>
              <a:t>/12/1/1.</a:t>
            </a:r>
            <a:r>
              <a:rPr lang="en-US" i="1" dirty="0" smtClean="0">
                <a:solidFill>
                  <a:schemeClr val="bg2"/>
                </a:solidFill>
              </a:rPr>
              <a:t>html</a:t>
            </a:r>
          </a:p>
          <a:p>
            <a:r>
              <a:rPr lang="en-US" i="1" dirty="0" smtClean="0">
                <a:solidFill>
                  <a:schemeClr val="bg2"/>
                </a:solidFill>
              </a:rPr>
              <a:t>Handbook of Simulating Social Complexity (soon, really!)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47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66627"/>
          </a:xfrm>
        </p:spPr>
        <p:txBody>
          <a:bodyPr/>
          <a:lstStyle/>
          <a:p>
            <a:r>
              <a:rPr lang="en-US" b="0" dirty="0"/>
              <a:t>Case Study 2: </a:t>
            </a:r>
            <a:br>
              <a:rPr lang="en-US" b="0" dirty="0"/>
            </a:br>
            <a:r>
              <a:rPr lang="en-US" b="0" i="1" dirty="0">
                <a:solidFill>
                  <a:schemeClr val="accent2"/>
                </a:solidFill>
              </a:rPr>
              <a:t>Trying </a:t>
            </a:r>
            <a:r>
              <a:rPr lang="en-US" b="0" i="1" dirty="0">
                <a:solidFill>
                  <a:schemeClr val="accent1"/>
                </a:solidFill>
              </a:rPr>
              <a:t>to understand and check a complex simulation</a:t>
            </a:r>
          </a:p>
        </p:txBody>
      </p:sp>
    </p:spTree>
    <p:extLst>
      <p:ext uri="{BB962C8B-B14F-4D97-AF65-F5344CB8AC3E}">
        <p14:creationId xmlns:p14="http://schemas.microsoft.com/office/powerpoint/2010/main" val="239704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Trying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Check a Complex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4764"/>
            <a:ext cx="8458200" cy="5096036"/>
          </a:xfrm>
        </p:spPr>
        <p:txBody>
          <a:bodyPr/>
          <a:lstStyle/>
          <a:p>
            <a:r>
              <a:rPr lang="en-US" dirty="0" smtClean="0"/>
              <a:t>A complex model that attempts to integrate as much of the evidence as possible within a coherent framework (</a:t>
            </a:r>
            <a:r>
              <a:rPr lang="en-US" dirty="0" smtClean="0">
                <a:solidFill>
                  <a:schemeClr val="bg2"/>
                </a:solidFill>
              </a:rPr>
              <a:t>a “Data Integration Model”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Developed over time in close conjunction with domain experts</a:t>
            </a:r>
          </a:p>
          <a:p>
            <a:r>
              <a:rPr lang="en-US" dirty="0" smtClean="0"/>
              <a:t>First version just reaching the validation stage</a:t>
            </a:r>
          </a:p>
          <a:p>
            <a:r>
              <a:rPr lang="en-US" dirty="0" smtClean="0"/>
              <a:t>Intermediate programmer (me!) trying to incorporate design of experts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11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of checking</a:t>
            </a:r>
            <a:endParaRPr lang="en-US" dirty="0"/>
          </a:p>
        </p:txBody>
      </p:sp>
      <p:pic>
        <p:nvPicPr>
          <p:cNvPr id="7" name="Picture 6" descr="scid mod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475" y="1196752"/>
            <a:ext cx="5832530" cy="504056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43508" y="1124744"/>
            <a:ext cx="1548172" cy="5184576"/>
            <a:chOff x="143508" y="1124744"/>
            <a:chExt cx="1548172" cy="5184576"/>
          </a:xfrm>
        </p:grpSpPr>
        <p:sp>
          <p:nvSpPr>
            <p:cNvPr id="8" name="Left Brace 7"/>
            <p:cNvSpPr/>
            <p:nvPr/>
          </p:nvSpPr>
          <p:spPr bwMode="auto">
            <a:xfrm>
              <a:off x="1187624" y="1124744"/>
              <a:ext cx="504056" cy="5184576"/>
            </a:xfrm>
            <a:prstGeom prst="leftBrace">
              <a:avLst>
                <a:gd name="adj1" fmla="val 22102"/>
                <a:gd name="adj2" fmla="val 50000"/>
              </a:avLst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lg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3508" y="2456892"/>
              <a:ext cx="126014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chemeClr val="tx2"/>
                  </a:solidFill>
                </a:rPr>
                <a:t>Lots of different views/graphs of what is happening</a:t>
              </a:r>
              <a:endParaRPr lang="en-GB" sz="1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04048" y="1484784"/>
            <a:ext cx="4032448" cy="1152128"/>
            <a:chOff x="5004048" y="1484784"/>
            <a:chExt cx="4032448" cy="1152128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>
              <a:off x="5004048" y="1844824"/>
              <a:ext cx="2592288" cy="792088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524328" y="1484784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990000"/>
                  </a:solidFill>
                </a:rPr>
                <a:t>Visualisation of the detail</a:t>
              </a:r>
              <a:endParaRPr lang="en-GB" sz="1800" dirty="0">
                <a:solidFill>
                  <a:srgbClr val="99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16016" y="4725144"/>
            <a:ext cx="4248472" cy="1186391"/>
            <a:chOff x="4788024" y="944724"/>
            <a:chExt cx="4248472" cy="1186391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H="1" flipV="1">
              <a:off x="4788024" y="944724"/>
              <a:ext cx="2808312" cy="9001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7524328" y="1484784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990000"/>
                  </a:solidFill>
                </a:rPr>
                <a:t>Individual case story</a:t>
              </a:r>
              <a:endParaRPr lang="en-GB" sz="1800" dirty="0">
                <a:solidFill>
                  <a:srgbClr val="99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32240" y="2492897"/>
            <a:ext cx="2268253" cy="1800200"/>
            <a:chOff x="4579580" y="1484784"/>
            <a:chExt cx="4456918" cy="1129537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4579580" y="1868826"/>
              <a:ext cx="1980852" cy="745495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994474" y="1484784"/>
              <a:ext cx="3042024" cy="405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990000"/>
                  </a:solidFill>
                </a:rPr>
                <a:t>Built in checking</a:t>
              </a:r>
              <a:endParaRPr lang="en-GB" sz="1800" dirty="0">
                <a:solidFill>
                  <a:srgbClr val="99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88224" y="3969060"/>
            <a:ext cx="2412268" cy="1200329"/>
            <a:chOff x="6588224" y="3969060"/>
            <a:chExt cx="2412268" cy="1200329"/>
          </a:xfrm>
        </p:grpSpPr>
        <p:grpSp>
          <p:nvGrpSpPr>
            <p:cNvPr id="24" name="Group 23"/>
            <p:cNvGrpSpPr/>
            <p:nvPr/>
          </p:nvGrpSpPr>
          <p:grpSpPr>
            <a:xfrm>
              <a:off x="7020272" y="3969060"/>
              <a:ext cx="1980220" cy="1200329"/>
              <a:chOff x="7092280" y="1196752"/>
              <a:chExt cx="1980220" cy="1200329"/>
            </a:xfrm>
          </p:grpSpPr>
          <p:cxnSp>
            <p:nvCxnSpPr>
              <p:cNvPr id="25" name="Straight Arrow Connector 24"/>
              <p:cNvCxnSpPr>
                <a:stCxn id="26" idx="1"/>
              </p:cNvCxnSpPr>
              <p:nvPr/>
            </p:nvCxnSpPr>
            <p:spPr bwMode="auto">
              <a:xfrm flipH="1" flipV="1">
                <a:off x="7092280" y="1736812"/>
                <a:ext cx="468052" cy="60105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7560332" y="1196752"/>
                <a:ext cx="15121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 smtClean="0">
                    <a:solidFill>
                      <a:srgbClr val="990000"/>
                    </a:solidFill>
                  </a:rPr>
                  <a:t>Different trace and tracking tools</a:t>
                </a:r>
                <a:endParaRPr lang="en-GB" sz="1800" dirty="0">
                  <a:solidFill>
                    <a:srgbClr val="990000"/>
                  </a:solidFill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6588224" y="4545124"/>
              <a:ext cx="864096" cy="144016"/>
            </a:xfrm>
            <a:prstGeom prst="straightConnector1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7365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steps taken to check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Documenting the evidence, motivations and intentions of the model in detail</a:t>
            </a:r>
          </a:p>
          <a:p>
            <a:r>
              <a:rPr lang="en-US" dirty="0" smtClean="0"/>
              <a:t>Rapid prototyping, showing early versions of the model and with frequent meetings discussing its implementation and </a:t>
            </a:r>
            <a:r>
              <a:rPr lang="en-US" dirty="0" err="1" smtClean="0"/>
              <a:t>behaviours</a:t>
            </a:r>
            <a:endParaRPr lang="en-US" dirty="0" smtClean="0"/>
          </a:p>
          <a:p>
            <a:r>
              <a:rPr lang="en-US" dirty="0" smtClean="0"/>
              <a:t>Multiple validation against many different criteria planned</a:t>
            </a:r>
          </a:p>
          <a:p>
            <a:r>
              <a:rPr lang="en-US" dirty="0" smtClean="0"/>
              <a:t>Feedback from many others as to the specification and outcomes of the model</a:t>
            </a:r>
          </a:p>
          <a:p>
            <a:r>
              <a:rPr lang="en-US" dirty="0" smtClean="0"/>
              <a:t>Checking the model against others (</a:t>
            </a:r>
            <a:r>
              <a:rPr lang="en-US" dirty="0" smtClean="0">
                <a:solidFill>
                  <a:schemeClr val="bg2"/>
                </a:solidFill>
              </a:rPr>
              <a:t>e.g. population models</a:t>
            </a:r>
            <a:r>
              <a:rPr lang="en-US" dirty="0" smtClean="0"/>
              <a:t>) planned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7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General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as clear and as specific about the various representations/goals as possible and </a:t>
            </a:r>
            <a:r>
              <a:rPr lang="en-US" i="1" dirty="0" smtClean="0">
                <a:solidFill>
                  <a:schemeClr val="accent1"/>
                </a:solidFill>
              </a:rPr>
              <a:t>document them</a:t>
            </a:r>
            <a:r>
              <a:rPr lang="en-US" dirty="0" smtClean="0"/>
              <a:t>!</a:t>
            </a:r>
          </a:p>
          <a:p>
            <a:r>
              <a:rPr lang="en-US" dirty="0" smtClean="0"/>
              <a:t>Try to check things in lots of different ways </a:t>
            </a:r>
          </a:p>
          <a:p>
            <a:r>
              <a:rPr lang="en-US" dirty="0" smtClean="0"/>
              <a:t>Look and check at various levels</a:t>
            </a:r>
            <a:endParaRPr lang="en-US" dirty="0"/>
          </a:p>
          <a:p>
            <a:r>
              <a:rPr lang="en-US" dirty="0" smtClean="0"/>
              <a:t>Build checks into your procedures and code</a:t>
            </a:r>
          </a:p>
          <a:p>
            <a:r>
              <a:rPr lang="en-US" b="1" dirty="0" smtClean="0">
                <a:solidFill>
                  <a:srgbClr val="BE9F28"/>
                </a:solidFill>
              </a:rPr>
              <a:t>Gold Standard</a:t>
            </a:r>
            <a:r>
              <a:rPr lang="en-US" dirty="0" smtClean="0"/>
              <a:t>: Independently replicated simulations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30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Introduction </a:t>
            </a:r>
            <a:r>
              <a:rPr lang="en-GB" sz="2000" dirty="0">
                <a:latin typeface="Arial" charset="0"/>
              </a:rPr>
              <a:t>to Social Simulation Course Page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sites.google.com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/site/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socialsimulationcourse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Bruce </a:t>
            </a:r>
            <a:r>
              <a:rPr lang="en-GB" sz="2000" dirty="0">
                <a:latin typeface="Arial" charset="0"/>
              </a:rPr>
              <a:t>Edmonds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Centre for Policy Modelling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Manchester Metropolitan Business School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www.business.mmu.ac.uk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NeISS Portal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www.neiss.org.uk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66627"/>
          </a:xfrm>
        </p:spPr>
        <p:txBody>
          <a:bodyPr/>
          <a:lstStyle/>
          <a:p>
            <a:r>
              <a:rPr lang="en-US" b="0" dirty="0" smtClean="0"/>
              <a:t>Case Study 1: </a:t>
            </a:r>
            <a:br>
              <a:rPr lang="en-US" b="0" dirty="0" smtClean="0"/>
            </a:br>
            <a:r>
              <a:rPr lang="en-US" b="0" i="1" dirty="0" smtClean="0">
                <a:solidFill>
                  <a:schemeClr val="accent1"/>
                </a:solidFill>
              </a:rPr>
              <a:t>Where the authors did not understand their own code!</a:t>
            </a:r>
            <a:endParaRPr lang="en-US" b="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7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 of tags comes from (</a:t>
            </a:r>
            <a:r>
              <a:rPr lang="en-US" dirty="0">
                <a:solidFill>
                  <a:srgbClr val="656565"/>
                </a:solidFill>
              </a:rPr>
              <a:t>H</a:t>
            </a:r>
            <a:r>
              <a:rPr lang="en-US" dirty="0" smtClean="0">
                <a:solidFill>
                  <a:srgbClr val="656565"/>
                </a:solidFill>
              </a:rPr>
              <a:t>olland 1993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>
                <a:solidFill>
                  <a:srgbClr val="656565"/>
                </a:solidFill>
              </a:rPr>
              <a:t>Riolo</a:t>
            </a:r>
            <a:r>
              <a:rPr lang="en-US" dirty="0" smtClean="0">
                <a:solidFill>
                  <a:srgbClr val="656565"/>
                </a:solidFill>
              </a:rPr>
              <a:t> at al. 2001</a:t>
            </a:r>
            <a:r>
              <a:rPr lang="en-US" dirty="0" smtClean="0"/>
              <a:t>) publish a simple model in Nature purporting to show evolution of cooperation without reciprocity</a:t>
            </a:r>
          </a:p>
          <a:p>
            <a:r>
              <a:rPr lang="en-US" dirty="0" smtClean="0"/>
              <a:t>Praised </a:t>
            </a:r>
            <a:r>
              <a:rPr lang="en-US" dirty="0"/>
              <a:t>by eminent academics (</a:t>
            </a:r>
            <a:r>
              <a:rPr lang="en-US" dirty="0" smtClean="0">
                <a:solidFill>
                  <a:srgbClr val="656565"/>
                </a:solidFill>
              </a:rPr>
              <a:t>Sigmund</a:t>
            </a:r>
            <a:r>
              <a:rPr lang="en-US" dirty="0">
                <a:solidFill>
                  <a:srgbClr val="656565"/>
                </a:solidFill>
              </a:rPr>
              <a:t> </a:t>
            </a:r>
            <a:r>
              <a:rPr lang="en-US" dirty="0" smtClean="0">
                <a:solidFill>
                  <a:srgbClr val="656565"/>
                </a:solidFill>
              </a:rPr>
              <a:t>and Nowak 2001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Turns out model was extremely brittle (</a:t>
            </a:r>
            <a:r>
              <a:rPr lang="en-US" dirty="0" smtClean="0">
                <a:solidFill>
                  <a:srgbClr val="656565"/>
                </a:solidFill>
              </a:rPr>
              <a:t>Roberts </a:t>
            </a:r>
            <a:r>
              <a:rPr lang="en-US" dirty="0">
                <a:solidFill>
                  <a:srgbClr val="656565"/>
                </a:solidFill>
              </a:rPr>
              <a:t>and </a:t>
            </a:r>
            <a:r>
              <a:rPr lang="en-US" dirty="0" err="1" smtClean="0">
                <a:solidFill>
                  <a:srgbClr val="656565"/>
                </a:solidFill>
              </a:rPr>
              <a:t>Sherratt</a:t>
            </a:r>
            <a:r>
              <a:rPr lang="en-US" dirty="0" smtClean="0">
                <a:solidFill>
                  <a:srgbClr val="656565"/>
                </a:solidFill>
              </a:rPr>
              <a:t> 2002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Double replication and analysis reveals original results due to a process not understood by original authors (</a:t>
            </a:r>
            <a:r>
              <a:rPr lang="en-US" dirty="0" smtClean="0">
                <a:solidFill>
                  <a:srgbClr val="656565"/>
                </a:solidFill>
              </a:rPr>
              <a:t>Edmonds and Hales 2003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99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population of agents, each with a “tag” (</a:t>
            </a:r>
            <a:r>
              <a:rPr lang="en-US" dirty="0" smtClean="0">
                <a:solidFill>
                  <a:srgbClr val="656565"/>
                </a:solidFill>
              </a:rPr>
              <a:t>a value in [0, 1]</a:t>
            </a:r>
            <a:r>
              <a:rPr lang="en-US" dirty="0" smtClean="0"/>
              <a:t>) and a tolerance</a:t>
            </a:r>
          </a:p>
          <a:p>
            <a:r>
              <a:rPr lang="en-US" dirty="0" smtClean="0"/>
              <a:t>Each iteration agents randomly paired</a:t>
            </a:r>
          </a:p>
          <a:p>
            <a:r>
              <a:rPr lang="en-US" dirty="0" smtClean="0"/>
              <a:t>If other’s tag is within the tolerance of an agent’s tag (</a:t>
            </a:r>
            <a:r>
              <a:rPr lang="en-US" dirty="0" smtClean="0">
                <a:solidFill>
                  <a:srgbClr val="656565"/>
                </a:solidFill>
              </a:rPr>
              <a:t>i.e. its close enou</a:t>
            </a:r>
            <a:r>
              <a:rPr lang="en-US" dirty="0" smtClean="0"/>
              <a:t>gh) it donates to that other </a:t>
            </a:r>
          </a:p>
          <a:p>
            <a:r>
              <a:rPr lang="en-US" dirty="0" smtClean="0"/>
              <a:t>Donating costs the donor – it gets no direct benefit</a:t>
            </a:r>
            <a:endParaRPr lang="en-US" dirty="0"/>
          </a:p>
          <a:p>
            <a:r>
              <a:rPr lang="en-US" dirty="0" smtClean="0"/>
              <a:t>Agents with more value are preferentially reproduced</a:t>
            </a:r>
          </a:p>
          <a:p>
            <a:r>
              <a:rPr lang="en-US" dirty="0" smtClean="0"/>
              <a:t>And yet those that donate seem to thrive, forming an apparently cooperative group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3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tag mechanism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5229200"/>
            <a:ext cx="8458200" cy="11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Donation occurs if: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| </a:t>
            </a:r>
            <a:r>
              <a:rPr lang="en-US" i="1" dirty="0" err="1" smtClean="0">
                <a:solidFill>
                  <a:schemeClr val="accent2"/>
                </a:solidFill>
              </a:rPr>
              <a:t>mytag</a:t>
            </a:r>
            <a:r>
              <a:rPr lang="en-US" dirty="0" smtClean="0">
                <a:solidFill>
                  <a:schemeClr val="accent2"/>
                </a:solidFill>
              </a:rPr>
              <a:t> – </a:t>
            </a:r>
            <a:r>
              <a:rPr lang="en-US" i="1" dirty="0" err="1" smtClean="0">
                <a:solidFill>
                  <a:schemeClr val="accent2"/>
                </a:solidFill>
              </a:rPr>
              <a:t>otherstag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| ≤ </a:t>
            </a:r>
            <a:r>
              <a:rPr lang="en-US" i="1" dirty="0" err="1" smtClean="0">
                <a:solidFill>
                  <a:schemeClr val="accent2"/>
                </a:solidFill>
              </a:rPr>
              <a:t>mytolerance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4" name="Picture 4" descr="don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9"/>
            <a:ext cx="5868652" cy="407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2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Results and 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5121188"/>
            <a:ext cx="8458200" cy="12796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>
                <a:solidFill>
                  <a:schemeClr val="accent1"/>
                </a:solidFill>
              </a:rPr>
              <a:t>Strategies of donating to others who have sufficiently similar heritable tags ... can establish cooperation without reciprocity.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rgbClr val="656565"/>
                </a:solidFill>
              </a:rPr>
              <a:t>Riolo</a:t>
            </a:r>
            <a:r>
              <a:rPr lang="en-US" sz="2400" dirty="0">
                <a:solidFill>
                  <a:srgbClr val="656565"/>
                </a:solidFill>
              </a:rPr>
              <a:t> et al. 2001, page 443</a:t>
            </a:r>
            <a:r>
              <a:rPr lang="en-US" sz="2400" dirty="0"/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4" name="Picture 3" descr="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268760"/>
            <a:ext cx="70231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3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…if donation criteria is changed to: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2A50BA"/>
                </a:solidFill>
              </a:rPr>
              <a:t>| </a:t>
            </a:r>
            <a:r>
              <a:rPr lang="en-US" i="1" dirty="0" err="1" smtClean="0">
                <a:solidFill>
                  <a:srgbClr val="2A50BA"/>
                </a:solidFill>
              </a:rPr>
              <a:t>mytag</a:t>
            </a:r>
            <a:r>
              <a:rPr lang="en-US" dirty="0" smtClean="0">
                <a:solidFill>
                  <a:srgbClr val="2A50BA"/>
                </a:solidFill>
              </a:rPr>
              <a:t> </a:t>
            </a:r>
            <a:r>
              <a:rPr lang="en-US" dirty="0">
                <a:solidFill>
                  <a:srgbClr val="2A50BA"/>
                </a:solidFill>
              </a:rPr>
              <a:t>– </a:t>
            </a:r>
            <a:r>
              <a:rPr lang="en-US" i="1" dirty="0" err="1" smtClean="0">
                <a:solidFill>
                  <a:srgbClr val="2A50BA"/>
                </a:solidFill>
              </a:rPr>
              <a:t>otherstag</a:t>
            </a:r>
            <a:r>
              <a:rPr lang="en-US" i="1" dirty="0" smtClean="0">
                <a:solidFill>
                  <a:srgbClr val="2A50BA"/>
                </a:solidFill>
              </a:rPr>
              <a:t> </a:t>
            </a:r>
            <a:r>
              <a:rPr lang="en-US" dirty="0" smtClean="0">
                <a:solidFill>
                  <a:srgbClr val="2A50BA"/>
                </a:solidFill>
              </a:rPr>
              <a:t>| </a:t>
            </a:r>
            <a:r>
              <a:rPr lang="en-US" b="1" dirty="0" smtClean="0">
                <a:solidFill>
                  <a:schemeClr val="accent1"/>
                </a:solidFill>
              </a:rPr>
              <a:t>&lt;</a:t>
            </a:r>
            <a:r>
              <a:rPr lang="en-US" dirty="0" smtClean="0">
                <a:solidFill>
                  <a:srgbClr val="2A50BA"/>
                </a:solidFill>
              </a:rPr>
              <a:t> </a:t>
            </a:r>
            <a:r>
              <a:rPr lang="en-US" i="1" dirty="0" err="1">
                <a:solidFill>
                  <a:srgbClr val="2A50BA"/>
                </a:solidFill>
              </a:rPr>
              <a:t>mytolerance</a:t>
            </a:r>
            <a:endParaRPr lang="en-US" i="1" dirty="0">
              <a:solidFill>
                <a:srgbClr val="2A50BA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5" name="Picture 4" descr="fig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96" y="2715344"/>
            <a:ext cx="70231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investigation showed…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That the reported effect depended upon the donation of individuals with </a:t>
            </a:r>
            <a:r>
              <a:rPr lang="en-US" b="1" dirty="0" smtClean="0">
                <a:solidFill>
                  <a:srgbClr val="25A14B"/>
                </a:solidFill>
              </a:rPr>
              <a:t>identical</a:t>
            </a:r>
            <a:r>
              <a:rPr lang="en-US" dirty="0" smtClean="0">
                <a:solidFill>
                  <a:srgbClr val="25A14B"/>
                </a:solidFill>
              </a:rPr>
              <a:t> </a:t>
            </a:r>
            <a:r>
              <a:rPr lang="en-US" dirty="0" smtClean="0"/>
              <a:t>tags</a:t>
            </a:r>
          </a:p>
          <a:p>
            <a:r>
              <a:rPr lang="en-US" dirty="0" smtClean="0"/>
              <a:t>With the original donation criteria agents are ‘forced’ to donate (</a:t>
            </a:r>
            <a:r>
              <a:rPr lang="en-US" dirty="0" smtClean="0">
                <a:solidFill>
                  <a:schemeClr val="bg2"/>
                </a:solidFill>
              </a:rPr>
              <a:t>i.e. they do even with </a:t>
            </a:r>
            <a:r>
              <a:rPr lang="en-US" dirty="0" smtClean="0">
                <a:solidFill>
                  <a:schemeClr val="tx2"/>
                </a:solidFill>
              </a:rPr>
              <a:t>zero</a:t>
            </a:r>
            <a:r>
              <a:rPr lang="en-US" dirty="0" smtClean="0">
                <a:solidFill>
                  <a:schemeClr val="bg2"/>
                </a:solidFill>
              </a:rPr>
              <a:t> tolerance</a:t>
            </a:r>
            <a:r>
              <a:rPr lang="en-US" dirty="0" smtClean="0"/>
              <a:t>) if the criteria is changed, so that agents can evolve/‘choose’ to be completely selfish cooperation disappears</a:t>
            </a:r>
          </a:p>
          <a:p>
            <a:r>
              <a:rPr lang="en-US" dirty="0" smtClean="0"/>
              <a:t>Tolerance in model turns out to only be important as a symmetry-breaking mechanism given the (</a:t>
            </a:r>
            <a:r>
              <a:rPr lang="en-US" dirty="0" smtClean="0">
                <a:solidFill>
                  <a:schemeClr val="bg2"/>
                </a:solidFill>
              </a:rPr>
              <a:t>slightly odd and non-standard</a:t>
            </a:r>
            <a:r>
              <a:rPr lang="en-US" dirty="0" smtClean="0"/>
              <a:t>) selection mechanisms used in the original</a:t>
            </a:r>
          </a:p>
          <a:p>
            <a:r>
              <a:rPr lang="en-US" dirty="0" smtClean="0"/>
              <a:t>Though tag-based cooperation can be made to work without ‘forcing’ it (</a:t>
            </a:r>
            <a:r>
              <a:rPr lang="en-US" dirty="0" smtClean="0">
                <a:solidFill>
                  <a:srgbClr val="656565"/>
                </a:solidFill>
              </a:rPr>
              <a:t>Edmonds 2006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Checking and understanding Simulation Behaviour.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57680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2"/>
          </a:solidFill>
          <a:prstDash val="solid"/>
          <a:round/>
          <a:headEnd type="none" w="lg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8100" cap="flat" cmpd="sng" algn="ctr">
          <a:solidFill>
            <a:schemeClr val="tx2"/>
          </a:solidFill>
          <a:prstDash val="solid"/>
          <a:round/>
          <a:headEnd type="none" w="lg" len="med"/>
          <a:tailEnd type="arrow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16565</TotalTime>
  <Words>1853</Words>
  <Application>Microsoft Macintosh PowerPoint</Application>
  <PresentationFormat>On-screen Show (4:3)</PresentationFormat>
  <Paragraphs>168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becpm</vt:lpstr>
      <vt:lpstr>Checking and understanding Simulation Behaviour</vt:lpstr>
      <vt:lpstr>Verification and Validation</vt:lpstr>
      <vt:lpstr>Case Study 1:  Where the authors did not understand their own code!</vt:lpstr>
      <vt:lpstr>A Brief History</vt:lpstr>
      <vt:lpstr>Basic Idea</vt:lpstr>
      <vt:lpstr>Illustration of tag mechanism</vt:lpstr>
      <vt:lpstr>Their Results and Conclusion</vt:lpstr>
      <vt:lpstr>However…</vt:lpstr>
      <vt:lpstr>Further investigation showed…</vt:lpstr>
      <vt:lpstr>Conclusions changed…</vt:lpstr>
      <vt:lpstr>What went wrong?</vt:lpstr>
      <vt:lpstr>References</vt:lpstr>
      <vt:lpstr>A Brief Analysis of the Stages in the Development of Simulations and Some Suggestions about Checking Them</vt:lpstr>
      <vt:lpstr>The Difficulties in Verification</vt:lpstr>
      <vt:lpstr>Some of the Different Representations  of a Simulation</vt:lpstr>
      <vt:lpstr>Possible Stages of Verification (from Galán et al. 2009 JASSS)</vt:lpstr>
      <vt:lpstr>Model Checking Suggestions</vt:lpstr>
      <vt:lpstr>Program Checking Suggestions</vt:lpstr>
      <vt:lpstr>Community Strategies</vt:lpstr>
      <vt:lpstr>References</vt:lpstr>
      <vt:lpstr>Case Study 2:  Trying to understand and check a complex simulation</vt:lpstr>
      <vt:lpstr>Trying to Check a Complex Simulation</vt:lpstr>
      <vt:lpstr>Different ways of checking</vt:lpstr>
      <vt:lpstr>Other steps taken to check code</vt:lpstr>
      <vt:lpstr>Conclusion: General Strategies</vt:lpstr>
      <vt:lpstr>The End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307</cp:revision>
  <dcterms:created xsi:type="dcterms:W3CDTF">2002-08-05T14:16:21Z</dcterms:created>
  <dcterms:modified xsi:type="dcterms:W3CDTF">2012-05-02T20:20:24Z</dcterms:modified>
</cp:coreProperties>
</file>