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17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5" autoAdjust="0"/>
    <p:restoredTop sz="99434" autoAdjust="0"/>
  </p:normalViewPr>
  <p:slideViewPr>
    <p:cSldViewPr>
      <p:cViewPr varScale="1">
        <p:scale>
          <a:sx n="91" d="100"/>
          <a:sy n="91" d="100"/>
        </p:scale>
        <p:origin x="-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A53CD6-ECE8-674F-B76A-0BEEF95E6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476DBF79-E734-2E49-A1AD-8B2A3AB78954}" type="datetimeFigureOut">
              <a:rPr lang="en-US"/>
              <a:pPr>
                <a:defRPr/>
              </a:pPr>
              <a:t>02/05/2012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5DF260A7-069A-C740-AD93-D80A1268CC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6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latin typeface="Calibri" charset="0"/>
              </a:rPr>
              <a:t>Introduce me and the CPM</a:t>
            </a:r>
          </a:p>
          <a:p>
            <a:r>
              <a:rPr lang="en-GB">
                <a:latin typeface="Calibri" charset="0"/>
              </a:rPr>
              <a:t>Complexity Group and Grant Proposal with ISC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B35857-ED04-4240-88D9-4EFC628A036B}" type="slidenum">
              <a:rPr lang="en-GB" sz="1200"/>
              <a:pPr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3D37A-6958-CB48-A352-229B4867522A}" type="slidenum">
              <a:rPr lang="en-GB" sz="1200"/>
              <a:pPr/>
              <a:t>13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04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429420" cy="178595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1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86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2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850" y="1196975"/>
            <a:ext cx="3996122" cy="53276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80012" y="1160463"/>
            <a:ext cx="4032188" cy="53292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8" name="Picture 5" descr="C:\Users\Bruce\cpm\bulb-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52400"/>
            <a:ext cx="87471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-508" y="6669088"/>
            <a:ext cx="9144000" cy="1889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 dirty="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asss.soc.surrey.ac.uk/5/4/1.html" TargetMode="External"/><Relationship Id="rId4" Type="http://schemas.openxmlformats.org/officeDocument/2006/relationships/hyperlink" Target="http://cfpm.org/ISS/models/simple%20opinion%20dynamics%20model.nlogo" TargetMode="External"/><Relationship Id="rId5" Type="http://schemas.openxmlformats.org/officeDocument/2006/relationships/hyperlink" Target="http://cfpm.org/ISS/models/bc-BE.nlogo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lisc.clermont.cemagref.fr/ImagesProject/default.as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jasss.soc.surrey.ac.uk/5/4/1.html" TargetMode="External"/><Relationship Id="rId3" Type="http://schemas.openxmlformats.org/officeDocument/2006/relationships/hyperlink" Target="http://cfpm.org/ISS/models/simple%20opinion%20dynamics%20model.nlog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500063" y="2130425"/>
            <a:ext cx="8215312" cy="1443038"/>
          </a:xfrm>
        </p:spPr>
        <p:txBody>
          <a:bodyPr/>
          <a:lstStyle/>
          <a:p>
            <a:r>
              <a:rPr lang="en-GB" sz="3200" dirty="0" smtClean="0">
                <a:solidFill>
                  <a:schemeClr val="accent1"/>
                </a:solidFill>
                <a:latin typeface="Arial" charset="0"/>
              </a:rPr>
              <a:t>An Abstract Agent-based Simulation</a:t>
            </a:r>
            <a:br>
              <a:rPr lang="en-GB" sz="3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en-GB" sz="3200" b="0" i="1" dirty="0" smtClean="0">
                <a:solidFill>
                  <a:schemeClr val="accent2"/>
                </a:solidFill>
                <a:latin typeface="Arial" charset="0"/>
              </a:rPr>
              <a:t>– the “relative agreement” opinion dynamics model</a:t>
            </a:r>
            <a:endParaRPr lang="en-GB" sz="2800" b="0" i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4329100"/>
            <a:ext cx="6400800" cy="1368153"/>
          </a:xfrm>
        </p:spPr>
        <p:txBody>
          <a:bodyPr/>
          <a:lstStyle/>
          <a:p>
            <a:r>
              <a:rPr lang="en-GB" sz="2400" i="1" dirty="0">
                <a:latin typeface="Arial" charset="0"/>
              </a:rPr>
              <a:t>Bruce Edmonds</a:t>
            </a:r>
            <a:r>
              <a:rPr lang="en-GB" sz="2400" dirty="0">
                <a:latin typeface="Arial" charset="0"/>
              </a:rPr>
              <a:t/>
            </a:r>
            <a:br>
              <a:rPr lang="en-GB" sz="24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Centre for Policy Modelling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Manchester Metropolitan University</a:t>
            </a:r>
            <a:endParaRPr lang="en-GB" sz="2400" dirty="0">
              <a:latin typeface="Arial" charset="0"/>
            </a:endParaRPr>
          </a:p>
        </p:txBody>
      </p:sp>
      <p:pic>
        <p:nvPicPr>
          <p:cNvPr id="9219" name="Picture 4" descr="MMU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6038"/>
            <a:ext cx="928687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eeds_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129300"/>
            <a:ext cx="2336800" cy="673100"/>
          </a:xfrm>
          <a:prstGeom prst="rect">
            <a:avLst/>
          </a:prstGeom>
        </p:spPr>
      </p:pic>
      <p:pic>
        <p:nvPicPr>
          <p:cNvPr id="4" name="Picture 3" descr="NeISS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40" y="6012924"/>
            <a:ext cx="1296020" cy="1124488"/>
          </a:xfrm>
          <a:prstGeom prst="rect">
            <a:avLst/>
          </a:prstGeom>
        </p:spPr>
      </p:pic>
      <p:pic>
        <p:nvPicPr>
          <p:cNvPr id="8" name="Picture 7" descr="UoM_Logo.644x50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96" y="6048011"/>
            <a:ext cx="1332148" cy="76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Play with the model</a:t>
            </a:r>
          </a:p>
          <a:p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ee if you can get similar results as shown in the paper’s figures</a:t>
            </a:r>
          </a:p>
          <a:p>
            <a:r>
              <a:rPr lang="en-US" dirty="0" smtClean="0"/>
              <a:t>Read the paper’s: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The ways the model is checked and explored</a:t>
            </a:r>
          </a:p>
          <a:p>
            <a:r>
              <a:rPr lang="en-US" dirty="0" smtClean="0"/>
              <a:t>Discuss the paper and the model in groups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014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the goals of this model/paper?</a:t>
            </a:r>
          </a:p>
          <a:p>
            <a:r>
              <a:rPr lang="en-US" dirty="0" smtClean="0"/>
              <a:t>Is </a:t>
            </a:r>
            <a:r>
              <a:rPr lang="en-US" dirty="0"/>
              <a:t>it convincing?</a:t>
            </a:r>
          </a:p>
          <a:p>
            <a:r>
              <a:rPr lang="en-US" dirty="0"/>
              <a:t>What do you learn from playing with the model?</a:t>
            </a:r>
          </a:p>
          <a:p>
            <a:r>
              <a:rPr lang="en-US" dirty="0"/>
              <a:t>What do you </a:t>
            </a:r>
            <a:r>
              <a:rPr lang="en-US" dirty="0" smtClean="0"/>
              <a:t>learn from reading the paper?</a:t>
            </a:r>
          </a:p>
          <a:p>
            <a:r>
              <a:rPr lang="en-US" dirty="0" smtClean="0"/>
              <a:t>How did they seek to check the model?</a:t>
            </a:r>
          </a:p>
          <a:p>
            <a:r>
              <a:rPr lang="en-US" dirty="0" smtClean="0"/>
              <a:t>How did they seek to understand their model?</a:t>
            </a:r>
            <a:endParaRPr lang="en-US" dirty="0"/>
          </a:p>
          <a:p>
            <a:r>
              <a:rPr lang="en-US" dirty="0" smtClean="0"/>
              <a:t>How does it inform our understanding of social </a:t>
            </a:r>
            <a:r>
              <a:rPr lang="en-US" smtClean="0"/>
              <a:t>phenomena</a:t>
            </a:r>
            <a:r>
              <a:rPr lang="en-US" smtClean="0"/>
              <a:t>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07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458200" cy="51816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bg2"/>
                </a:solidFill>
              </a:rPr>
              <a:t>Deffuant</a:t>
            </a:r>
            <a:r>
              <a:rPr lang="en-US" sz="2200" dirty="0" smtClean="0">
                <a:solidFill>
                  <a:schemeClr val="bg2"/>
                </a:solidFill>
              </a:rPr>
              <a:t>, </a:t>
            </a:r>
            <a:r>
              <a:rPr lang="en-US" sz="2200" dirty="0">
                <a:solidFill>
                  <a:schemeClr val="bg2"/>
                </a:solidFill>
              </a:rPr>
              <a:t>G. 2001. Final report of project FAIR 3 CT 2092. Improving </a:t>
            </a:r>
            <a:r>
              <a:rPr lang="en-US" sz="2200" dirty="0" err="1">
                <a:solidFill>
                  <a:schemeClr val="bg2"/>
                </a:solidFill>
              </a:rPr>
              <a:t>Agri</a:t>
            </a:r>
            <a:r>
              <a:rPr lang="en-US" sz="2200" dirty="0">
                <a:solidFill>
                  <a:schemeClr val="bg2"/>
                </a:solidFill>
              </a:rPr>
              <a:t>-environmental Policies: A Simulation Approach to the Cognitive Properties of Farmers and Institutions. </a:t>
            </a:r>
            <a:r>
              <a:rPr lang="en-US" sz="2200" dirty="0" smtClean="0">
                <a:solidFill>
                  <a:schemeClr val="bg2"/>
                </a:solidFill>
                <a:hlinkClick r:id="rId2"/>
              </a:rPr>
              <a:t>http</a:t>
            </a:r>
            <a:r>
              <a:rPr lang="en-US" sz="2200" dirty="0">
                <a:solidFill>
                  <a:schemeClr val="bg2"/>
                </a:solidFill>
                <a:hlinkClick r:id="rId2"/>
              </a:rPr>
              <a:t>://wwwlisc.clermont.cemagref.fr/ImagesProject/</a:t>
            </a:r>
            <a:r>
              <a:rPr lang="en-US" sz="2200" dirty="0" smtClean="0">
                <a:solidFill>
                  <a:schemeClr val="bg2"/>
                </a:solidFill>
                <a:hlinkClick r:id="rId2"/>
              </a:rPr>
              <a:t>default.asp</a:t>
            </a:r>
            <a:r>
              <a:rPr lang="en-US" sz="2200" dirty="0" smtClean="0">
                <a:solidFill>
                  <a:schemeClr val="bg2"/>
                </a:solidFill>
              </a:rPr>
              <a:t> </a:t>
            </a:r>
            <a:endParaRPr lang="en-US" sz="2200" dirty="0" smtClean="0">
              <a:solidFill>
                <a:schemeClr val="bg2"/>
              </a:solidFill>
            </a:endParaRPr>
          </a:p>
          <a:p>
            <a:r>
              <a:rPr lang="en-US" sz="2200" dirty="0" err="1">
                <a:solidFill>
                  <a:schemeClr val="bg2"/>
                </a:solidFill>
              </a:rPr>
              <a:t>Deffuant</a:t>
            </a:r>
            <a:r>
              <a:rPr lang="en-US" sz="2200" dirty="0">
                <a:solidFill>
                  <a:schemeClr val="bg2"/>
                </a:solidFill>
              </a:rPr>
              <a:t>, G., </a:t>
            </a:r>
            <a:r>
              <a:rPr lang="en-US" sz="2200" dirty="0" err="1">
                <a:solidFill>
                  <a:schemeClr val="bg2"/>
                </a:solidFill>
              </a:rPr>
              <a:t>Amblard</a:t>
            </a:r>
            <a:r>
              <a:rPr lang="en-US" sz="2200" dirty="0">
                <a:solidFill>
                  <a:schemeClr val="bg2"/>
                </a:solidFill>
              </a:rPr>
              <a:t>, F., </a:t>
            </a:r>
            <a:r>
              <a:rPr lang="en-US" sz="2200" dirty="0" err="1">
                <a:solidFill>
                  <a:schemeClr val="bg2"/>
                </a:solidFill>
              </a:rPr>
              <a:t>Weisbuch</a:t>
            </a:r>
            <a:r>
              <a:rPr lang="en-US" sz="2200" dirty="0">
                <a:solidFill>
                  <a:schemeClr val="bg2"/>
                </a:solidFill>
              </a:rPr>
              <a:t>, G. and Faure, T. (2002) How can extremism prevail? A study based on the relative agreement interaction model. Journal of Artificial Societies and Social Simulation 5(4):1. </a:t>
            </a:r>
            <a:br>
              <a:rPr lang="en-US" sz="2200" dirty="0">
                <a:solidFill>
                  <a:schemeClr val="bg2"/>
                </a:solidFill>
              </a:rPr>
            </a:br>
            <a:r>
              <a:rPr lang="en-US" sz="2200" dirty="0">
                <a:solidFill>
                  <a:schemeClr val="bg2"/>
                </a:solidFill>
                <a:hlinkClick r:id="rId3"/>
              </a:rPr>
              <a:t>http://jasss.soc.surrey.ac.uk/5/4/1.</a:t>
            </a:r>
            <a:r>
              <a:rPr lang="en-US" sz="2200" dirty="0" smtClean="0">
                <a:solidFill>
                  <a:schemeClr val="bg2"/>
                </a:solidFill>
                <a:hlinkClick r:id="rId3"/>
              </a:rPr>
              <a:t>html</a:t>
            </a:r>
            <a:r>
              <a:rPr lang="en-US" sz="2200" dirty="0" smtClean="0">
                <a:solidFill>
                  <a:schemeClr val="bg2"/>
                </a:solidFill>
              </a:rPr>
              <a:t> </a:t>
            </a:r>
            <a:endParaRPr lang="en-US" sz="2200" dirty="0">
              <a:solidFill>
                <a:schemeClr val="bg2"/>
              </a:solidFill>
            </a:endParaRPr>
          </a:p>
          <a:p>
            <a:r>
              <a:rPr lang="en-US" sz="2200" dirty="0" smtClean="0"/>
              <a:t>A simple version of this </a:t>
            </a:r>
            <a:r>
              <a:rPr lang="en-US" sz="2200" dirty="0"/>
              <a:t>model is: </a:t>
            </a:r>
            <a:r>
              <a:rPr lang="en-US" sz="2200" dirty="0">
                <a:hlinkClick r:id="rId4"/>
              </a:rPr>
              <a:t>http://cfpm.org/ISS/models/</a:t>
            </a:r>
            <a:r>
              <a:rPr lang="en-US" sz="2200" dirty="0" smtClean="0">
                <a:hlinkClick r:id="rId4"/>
              </a:rPr>
              <a:t>simple</a:t>
            </a:r>
            <a:r>
              <a:rPr lang="en-US" sz="2200" dirty="0">
                <a:hlinkClick r:id="rId4"/>
              </a:rPr>
              <a:t> </a:t>
            </a:r>
            <a:r>
              <a:rPr lang="en-US" sz="2200" dirty="0" smtClean="0">
                <a:hlinkClick r:id="rId4"/>
              </a:rPr>
              <a:t>opinion dynamics model.nlogo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A more complex version that compares it with other and has more </a:t>
            </a:r>
            <a:r>
              <a:rPr lang="en-US" sz="2200" dirty="0"/>
              <a:t>options is: </a:t>
            </a:r>
            <a:r>
              <a:rPr lang="en-US" sz="2200" dirty="0">
                <a:hlinkClick r:id="rId5"/>
              </a:rPr>
              <a:t>http://cfpm.org/ISS/models/bc-</a:t>
            </a:r>
            <a:r>
              <a:rPr lang="en-US" sz="2200" dirty="0" smtClean="0">
                <a:hlinkClick r:id="rId5"/>
              </a:rPr>
              <a:t>BE.nlogo</a:t>
            </a:r>
            <a:r>
              <a:rPr lang="en-US" sz="2200" dirty="0" smtClean="0"/>
              <a:t> 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934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>
                <a:latin typeface="Arial" charset="0"/>
              </a:rPr>
              <a:t>The End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Introduction </a:t>
            </a:r>
            <a:r>
              <a:rPr lang="en-GB" sz="2000" dirty="0">
                <a:latin typeface="Arial" charset="0"/>
              </a:rPr>
              <a:t>to Social Simulation Course Page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</a:t>
            </a:r>
            <a:r>
              <a:rPr lang="en-GB" sz="2000" dirty="0">
                <a:solidFill>
                  <a:schemeClr val="bg2"/>
                </a:solidFill>
                <a:latin typeface="Arial" charset="0"/>
              </a:rPr>
              <a:t>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sites.google.com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/site/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socialsimulationcourse</a:t>
            </a: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Bruce </a:t>
            </a:r>
            <a:r>
              <a:rPr lang="en-GB" sz="2000" dirty="0">
                <a:latin typeface="Arial" charset="0"/>
              </a:rPr>
              <a:t>Edmonds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bruce.edmonds.name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Centre for Policy Modelling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cfpm.org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Manchester Metropolitan Business School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smtClean="0">
                <a:solidFill>
                  <a:schemeClr val="accent1"/>
                </a:solidFill>
                <a:latin typeface="Arial" charset="0"/>
              </a:rPr>
              <a:t>www.business.mmu.ac.uk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NeISS Portal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</a:t>
            </a: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www.neiss.org.uk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Brief Description of the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i="1" dirty="0" err="1">
                <a:solidFill>
                  <a:schemeClr val="bg2"/>
                </a:solidFill>
              </a:rPr>
              <a:t>Deffuant</a:t>
            </a:r>
            <a:r>
              <a:rPr lang="en-US" sz="2000" i="1" dirty="0">
                <a:solidFill>
                  <a:schemeClr val="bg2"/>
                </a:solidFill>
              </a:rPr>
              <a:t>, G., </a:t>
            </a:r>
            <a:r>
              <a:rPr lang="en-US" sz="2000" i="1" dirty="0" err="1">
                <a:solidFill>
                  <a:schemeClr val="bg2"/>
                </a:solidFill>
              </a:rPr>
              <a:t>Amblard</a:t>
            </a:r>
            <a:r>
              <a:rPr lang="en-US" sz="2000" i="1" dirty="0">
                <a:solidFill>
                  <a:schemeClr val="bg2"/>
                </a:solidFill>
              </a:rPr>
              <a:t>, F., </a:t>
            </a:r>
            <a:r>
              <a:rPr lang="en-US" sz="2000" i="1" dirty="0" err="1">
                <a:solidFill>
                  <a:schemeClr val="bg2"/>
                </a:solidFill>
              </a:rPr>
              <a:t>Weisbuch</a:t>
            </a:r>
            <a:r>
              <a:rPr lang="en-US" sz="2000" i="1" dirty="0">
                <a:solidFill>
                  <a:schemeClr val="bg2"/>
                </a:solidFill>
              </a:rPr>
              <a:t>, G. and Faure, T. (2002) How can extremism prevail? A study based on the relative agreement interaction model. </a:t>
            </a:r>
            <a:r>
              <a:rPr lang="en-US" sz="2000" i="1" dirty="0" smtClean="0">
                <a:solidFill>
                  <a:schemeClr val="bg2"/>
                </a:solidFill>
              </a:rPr>
              <a:t>Journal </a:t>
            </a:r>
            <a:r>
              <a:rPr lang="en-US" sz="2000" i="1" dirty="0">
                <a:solidFill>
                  <a:schemeClr val="bg2"/>
                </a:solidFill>
              </a:rPr>
              <a:t>of Artificial Societies and Social Simulation 5(4):1. </a:t>
            </a:r>
            <a:r>
              <a:rPr lang="en-US" sz="2000" i="1" dirty="0" smtClean="0">
                <a:solidFill>
                  <a:schemeClr val="bg2"/>
                </a:solidFill>
              </a:rPr>
              <a:t/>
            </a:r>
            <a:br>
              <a:rPr lang="en-US" sz="2000" i="1" dirty="0" smtClean="0">
                <a:solidFill>
                  <a:schemeClr val="bg2"/>
                </a:solidFill>
              </a:rPr>
            </a:br>
            <a:r>
              <a:rPr lang="en-US" sz="2000" i="1" dirty="0" smtClean="0">
                <a:solidFill>
                  <a:srgbClr val="3366FF"/>
                </a:solidFill>
              </a:rPr>
              <a:t>http</a:t>
            </a:r>
            <a:r>
              <a:rPr lang="en-US" sz="2000" i="1" dirty="0">
                <a:solidFill>
                  <a:srgbClr val="3366FF"/>
                </a:solidFill>
              </a:rPr>
              <a:t>://</a:t>
            </a:r>
            <a:r>
              <a:rPr lang="en-US" sz="2000" i="1" dirty="0" err="1">
                <a:solidFill>
                  <a:srgbClr val="3366FF"/>
                </a:solidFill>
              </a:rPr>
              <a:t>jasss.soc.surrey.ac.uk</a:t>
            </a:r>
            <a:r>
              <a:rPr lang="en-US" sz="2000" i="1" dirty="0">
                <a:solidFill>
                  <a:srgbClr val="3366FF"/>
                </a:solidFill>
              </a:rPr>
              <a:t>/5/4/1.html</a:t>
            </a:r>
          </a:p>
        </p:txBody>
      </p:sp>
    </p:spTree>
    <p:extLst>
      <p:ext uri="{BB962C8B-B14F-4D97-AF65-F5344CB8AC3E}">
        <p14:creationId xmlns:p14="http://schemas.microsoft.com/office/powerpoint/2010/main" val="1680319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is a long history of precursors:</a:t>
            </a:r>
          </a:p>
          <a:p>
            <a:pPr lvl="1"/>
            <a:r>
              <a:rPr lang="en-US" dirty="0" smtClean="0"/>
              <a:t>‘Spin Glass’ models where everyone has opinion 0 or 1 and interact via a local ‘field’</a:t>
            </a:r>
          </a:p>
          <a:p>
            <a:pPr lvl="1"/>
            <a:r>
              <a:rPr lang="en-US" dirty="0" smtClean="0"/>
              <a:t>Models with continuous opinions between 0 and 1 and random continuous interactions between agents</a:t>
            </a:r>
          </a:p>
          <a:p>
            <a:r>
              <a:rPr lang="en-US" dirty="0" smtClean="0"/>
              <a:t>During EU </a:t>
            </a:r>
            <a:r>
              <a:rPr lang="en-US" dirty="0"/>
              <a:t>funded </a:t>
            </a:r>
            <a:r>
              <a:rPr lang="en-US" dirty="0" smtClean="0"/>
              <a:t>IMAGES project, (</a:t>
            </a:r>
            <a:r>
              <a:rPr lang="en-US" dirty="0" err="1" smtClean="0"/>
              <a:t>modelling</a:t>
            </a:r>
            <a:r>
              <a:rPr lang="en-US" dirty="0" smtClean="0"/>
              <a:t> </a:t>
            </a:r>
            <a:r>
              <a:rPr lang="en-US" dirty="0"/>
              <a:t>the diffusion of green </a:t>
            </a:r>
            <a:r>
              <a:rPr lang="en-US" dirty="0" err="1"/>
              <a:t>practises</a:t>
            </a:r>
            <a:r>
              <a:rPr lang="en-US" dirty="0"/>
              <a:t> in the European farming </a:t>
            </a:r>
            <a:r>
              <a:rPr lang="en-US" dirty="0" smtClean="0"/>
              <a:t>population), it was noticed that in meetings opinions often tended to become </a:t>
            </a:r>
            <a:r>
              <a:rPr lang="en-US" dirty="0" err="1" smtClean="0"/>
              <a:t>polarised</a:t>
            </a:r>
            <a:r>
              <a:rPr lang="en-US" dirty="0" smtClean="0"/>
              <a:t> around more extreme views as the meetings went on.</a:t>
            </a:r>
          </a:p>
          <a:p>
            <a:r>
              <a:rPr lang="en-US" dirty="0" smtClean="0"/>
              <a:t>None of the previous models of interacting opinions showed this feature, so the authors made a new model that did exhibit this as emergent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49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fixed population of agents, each with an ‘opinion’ (</a:t>
            </a:r>
            <a:r>
              <a:rPr lang="en-US" dirty="0" smtClean="0">
                <a:solidFill>
                  <a:schemeClr val="bg2"/>
                </a:solidFill>
              </a:rPr>
              <a:t>a value in [-1, 1]</a:t>
            </a:r>
            <a:r>
              <a:rPr lang="en-US" dirty="0" smtClean="0"/>
              <a:t>) and an ‘uncertainty’  </a:t>
            </a:r>
            <a:r>
              <a:rPr lang="en-US" dirty="0"/>
              <a:t>(</a:t>
            </a:r>
            <a:r>
              <a:rPr lang="en-US" dirty="0" smtClean="0">
                <a:solidFill>
                  <a:srgbClr val="656565"/>
                </a:solidFill>
              </a:rPr>
              <a:t>another </a:t>
            </a:r>
            <a:r>
              <a:rPr lang="en-US" dirty="0">
                <a:solidFill>
                  <a:srgbClr val="656565"/>
                </a:solidFill>
              </a:rPr>
              <a:t>value in [0, 1]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Most agents have random opinions and relatively high uncertainties to start with</a:t>
            </a:r>
          </a:p>
          <a:p>
            <a:r>
              <a:rPr lang="en-US" dirty="0" smtClean="0"/>
              <a:t>A few agents have extreme opinions (</a:t>
            </a:r>
            <a:r>
              <a:rPr lang="en-US" dirty="0" smtClean="0">
                <a:solidFill>
                  <a:schemeClr val="bg2"/>
                </a:solidFill>
              </a:rPr>
              <a:t>1 or -1</a:t>
            </a:r>
            <a:r>
              <a:rPr lang="en-US" dirty="0" smtClean="0"/>
              <a:t>) and low uncertainty (</a:t>
            </a:r>
            <a:r>
              <a:rPr lang="en-US" dirty="0" smtClean="0">
                <a:solidFill>
                  <a:srgbClr val="656565"/>
                </a:solidFill>
              </a:rPr>
              <a:t>e.g. 0.1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iteration a pair of agents is randomly selected to interact: they influence each other’s opinions and uncertainties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83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mutual influence illustrated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4489648"/>
            <a:ext cx="8458200" cy="2143708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i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only influences</a:t>
            </a:r>
            <a:r>
              <a:rPr lang="en-US" i="1" dirty="0" smtClean="0">
                <a:solidFill>
                  <a:srgbClr val="990000"/>
                </a:solidFill>
              </a:rPr>
              <a:t> j </a:t>
            </a:r>
            <a:r>
              <a:rPr lang="en-US" dirty="0" smtClean="0"/>
              <a:t>if its opinion lies within the uncertainty bounds around </a:t>
            </a:r>
            <a:r>
              <a:rPr lang="en-US" i="1" dirty="0" smtClean="0">
                <a:solidFill>
                  <a:srgbClr val="990000"/>
                </a:solidFill>
              </a:rPr>
              <a:t>j</a:t>
            </a:r>
            <a:r>
              <a:rPr lang="en-US" dirty="0" smtClean="0"/>
              <a:t>’s opinion (</a:t>
            </a:r>
            <a:r>
              <a:rPr lang="en-US" dirty="0" smtClean="0">
                <a:solidFill>
                  <a:schemeClr val="bg2"/>
                </a:solidFill>
              </a:rPr>
              <a:t>left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relative agreement </a:t>
            </a:r>
            <a:r>
              <a:rPr lang="en-US" dirty="0" smtClean="0"/>
              <a:t>(</a:t>
            </a:r>
            <a:r>
              <a:rPr lang="en-US" i="1" dirty="0" err="1" smtClean="0">
                <a:solidFill>
                  <a:schemeClr val="tx2"/>
                </a:solidFill>
              </a:rPr>
              <a:t>ra</a:t>
            </a:r>
            <a:r>
              <a:rPr lang="en-US" i="1" baseline="-25000" dirty="0" err="1" smtClean="0">
                <a:solidFill>
                  <a:schemeClr val="tx2"/>
                </a:solidFill>
              </a:rPr>
              <a:t>ij</a:t>
            </a:r>
            <a:r>
              <a:rPr lang="en-US" dirty="0" smtClean="0"/>
              <a:t>) is the (overlap – non-overlap) / own-uncertainty</a:t>
            </a:r>
          </a:p>
          <a:p>
            <a:r>
              <a:rPr lang="en-US" i="1" dirty="0" smtClean="0">
                <a:solidFill>
                  <a:srgbClr val="990000"/>
                </a:solidFill>
              </a:rPr>
              <a:t>i</a:t>
            </a:r>
            <a:r>
              <a:rPr lang="en-US" dirty="0" smtClean="0"/>
              <a:t>’s opinion (</a:t>
            </a:r>
            <a:r>
              <a:rPr lang="en-US" i="1" dirty="0" smtClean="0">
                <a:solidFill>
                  <a:srgbClr val="990000"/>
                </a:solidFill>
              </a:rPr>
              <a:t>x</a:t>
            </a:r>
            <a:r>
              <a:rPr lang="en-US" i="1" baseline="-25000" dirty="0" smtClean="0">
                <a:solidFill>
                  <a:srgbClr val="990000"/>
                </a:solidFill>
              </a:rPr>
              <a:t>i</a:t>
            </a:r>
            <a:r>
              <a:rPr lang="en-US" dirty="0" smtClean="0"/>
              <a:t>) and uncertainty (</a:t>
            </a:r>
            <a:r>
              <a:rPr lang="en-US" i="1" dirty="0" err="1" smtClean="0">
                <a:solidFill>
                  <a:srgbClr val="990000"/>
                </a:solidFill>
              </a:rPr>
              <a:t>u</a:t>
            </a:r>
            <a:r>
              <a:rPr lang="en-US" i="1" baseline="-25000" dirty="0" err="1" smtClean="0">
                <a:solidFill>
                  <a:srgbClr val="990000"/>
                </a:solidFill>
              </a:rPr>
              <a:t>i</a:t>
            </a:r>
            <a:r>
              <a:rPr lang="en-US" dirty="0" smtClean="0"/>
              <a:t>) are influenced  in proportion to </a:t>
            </a:r>
            <a:r>
              <a:rPr lang="en-US" i="1" dirty="0" err="1">
                <a:solidFill>
                  <a:schemeClr val="tx2"/>
                </a:solidFill>
              </a:rPr>
              <a:t>ra</a:t>
            </a:r>
            <a:r>
              <a:rPr lang="en-US" i="1" baseline="-25000" dirty="0" err="1">
                <a:solidFill>
                  <a:schemeClr val="tx2"/>
                </a:solidFill>
              </a:rPr>
              <a:t>ij</a:t>
            </a:r>
            <a:r>
              <a:rPr lang="en-US" i="1" baseline="-25000" dirty="0">
                <a:solidFill>
                  <a:schemeClr val="tx2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990000"/>
                </a:solidFill>
              </a:rPr>
              <a:t>j</a:t>
            </a:r>
            <a:r>
              <a:rPr lang="en-US" dirty="0" smtClean="0"/>
              <a:t>’s influenced prop. to </a:t>
            </a:r>
            <a:r>
              <a:rPr lang="en-US" i="1" dirty="0" err="1" smtClean="0">
                <a:solidFill>
                  <a:schemeClr val="tx2"/>
                </a:solidFill>
              </a:rPr>
              <a:t>ra</a:t>
            </a:r>
            <a:r>
              <a:rPr lang="en-US" i="1" baseline="-25000" dirty="0" err="1">
                <a:solidFill>
                  <a:schemeClr val="tx2"/>
                </a:solidFill>
              </a:rPr>
              <a:t>j</a:t>
            </a:r>
            <a:r>
              <a:rPr lang="en-US" i="1" baseline="-25000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4" name="Picture 3" descr="ODfig0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4" y="692695"/>
            <a:ext cx="7956884" cy="375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3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this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smaller the uncertainty the closer other agents have to be to influence it</a:t>
            </a:r>
          </a:p>
          <a:p>
            <a:r>
              <a:rPr lang="en-US" dirty="0" smtClean="0"/>
              <a:t>AND the less effect they have upon their opinions and uncertainties</a:t>
            </a:r>
          </a:p>
          <a:p>
            <a:r>
              <a:rPr lang="en-US" dirty="0" smtClean="0"/>
              <a:t>Moderates (with higher uncertainties) are influenced by more and are influenced more</a:t>
            </a:r>
          </a:p>
          <a:p>
            <a:r>
              <a:rPr lang="en-US" dirty="0" smtClean="0"/>
              <a:t>This results in clusters of like-minded agents with the same opinion forming</a:t>
            </a:r>
          </a:p>
          <a:p>
            <a:r>
              <a:rPr lang="en-US" dirty="0" smtClean="0"/>
              <a:t>Extremists tend to ‘drag’ the moderates to their opinion and reduce their uncertainty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87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with No Extremists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4" name="Picture 3" descr="ODfig00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1376772"/>
            <a:ext cx="8568952" cy="51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81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with </a:t>
            </a:r>
            <a:r>
              <a:rPr lang="en-US" dirty="0" smtClean="0"/>
              <a:t>10% </a:t>
            </a:r>
            <a:r>
              <a:rPr lang="en-US" dirty="0"/>
              <a:t>Extremists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4" name="Picture 3" descr="fig00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04764"/>
            <a:ext cx="8748972" cy="522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4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model and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Paper is at: </a:t>
            </a:r>
            <a:r>
              <a:rPr lang="en-US" dirty="0">
                <a:solidFill>
                  <a:srgbClr val="3366FF"/>
                </a:solidFill>
                <a:hlinkClick r:id="rId2"/>
              </a:rPr>
              <a:t>http://jasss.soc.surrey.ac.uk/5/4/1.</a:t>
            </a:r>
            <a:r>
              <a:rPr lang="en-US" dirty="0" smtClean="0">
                <a:solidFill>
                  <a:srgbClr val="3366FF"/>
                </a:solidFill>
                <a:hlinkClick r:id="rId2"/>
              </a:rPr>
              <a:t>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Model </a:t>
            </a:r>
            <a:r>
              <a:rPr lang="en-US" dirty="0">
                <a:solidFill>
                  <a:srgbClr val="000000"/>
                </a:solidFill>
              </a:rPr>
              <a:t>is at: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http://cfpm.org/ISS/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models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“simple opinion dynamics </a:t>
            </a:r>
            <a:r>
              <a:rPr lang="en-US" dirty="0" err="1" smtClean="0">
                <a:solidFill>
                  <a:srgbClr val="000000"/>
                </a:solidFill>
              </a:rPr>
              <a:t>model.nlogo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 paper and model: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– number of agents</a:t>
            </a:r>
          </a:p>
          <a:p>
            <a:pPr lvl="1"/>
            <a:r>
              <a:rPr lang="en-US" i="1" dirty="0" err="1">
                <a:solidFill>
                  <a:srgbClr val="990000"/>
                </a:solidFill>
              </a:rPr>
              <a:t>p</a:t>
            </a:r>
            <a:r>
              <a:rPr lang="en-US" i="1" baseline="-25000" dirty="0" err="1" smtClean="0">
                <a:solidFill>
                  <a:srgbClr val="99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 – proportion of extremists</a:t>
            </a:r>
          </a:p>
          <a:p>
            <a:pPr lvl="1"/>
            <a:r>
              <a:rPr lang="en-US" i="1" dirty="0" smtClean="0">
                <a:solidFill>
                  <a:srgbClr val="990000"/>
                </a:solidFill>
              </a:rPr>
              <a:t>u</a:t>
            </a:r>
            <a:r>
              <a:rPr lang="en-US" dirty="0" smtClean="0">
                <a:solidFill>
                  <a:srgbClr val="000000"/>
                </a:solidFill>
              </a:rPr>
              <a:t> – initial uncertainty of moderates</a:t>
            </a:r>
          </a:p>
          <a:p>
            <a:pPr lvl="1"/>
            <a:r>
              <a:rPr lang="en-US" i="1" dirty="0" err="1" smtClean="0">
                <a:solidFill>
                  <a:srgbClr val="990000"/>
                </a:solidFill>
              </a:rPr>
              <a:t>u</a:t>
            </a:r>
            <a:r>
              <a:rPr lang="en-US" i="1" baseline="-25000" dirty="0" err="1" smtClean="0">
                <a:solidFill>
                  <a:srgbClr val="99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 – </a:t>
            </a:r>
            <a:r>
              <a:rPr lang="en-US" dirty="0">
                <a:solidFill>
                  <a:srgbClr val="000000"/>
                </a:solidFill>
              </a:rPr>
              <a:t>initial </a:t>
            </a:r>
            <a:r>
              <a:rPr lang="en-US" dirty="0" smtClean="0">
                <a:solidFill>
                  <a:srgbClr val="000000"/>
                </a:solidFill>
              </a:rPr>
              <a:t>uncertainty of extremists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Abstract Agent-based Simulation– the “relative agreement” opinion dynamics model. B.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48616"/>
      </p:ext>
    </p:extLst>
  </p:cSld>
  <p:clrMapOvr>
    <a:masterClrMapping/>
  </p:clrMapOvr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accent2"/>
          </a:solidFill>
          <a:prstDash val="solid"/>
        </a:ln>
      </a:spPr>
      <a:bodyPr rtlCol="0" anchor="ctr"/>
      <a:lstStyle>
        <a:defPPr algn="ctr">
          <a:defRPr b="1" dirty="0" smtClean="0">
            <a:solidFill>
              <a:schemeClr val="accent1"/>
            </a:solidFill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lg" len="med"/>
          <a:tailEnd type="none" w="lg" len="med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15950</TotalTime>
  <Words>1016</Words>
  <Application>Microsoft Macintosh PowerPoint</Application>
  <PresentationFormat>On-screen Show (4:3)</PresentationFormat>
  <Paragraphs>85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becpm</vt:lpstr>
      <vt:lpstr>An Abstract Agent-based Simulation – the “relative agreement” opinion dynamics model</vt:lpstr>
      <vt:lpstr>A Brief Description of the Model</vt:lpstr>
      <vt:lpstr>A Bit of History</vt:lpstr>
      <vt:lpstr>The Model</vt:lpstr>
      <vt:lpstr>The mutual influence illustrated</vt:lpstr>
      <vt:lpstr>Result of this arrangement</vt:lpstr>
      <vt:lpstr>Outcomes with No Extremists</vt:lpstr>
      <vt:lpstr>Outcomes with 10% Extremists</vt:lpstr>
      <vt:lpstr>Look at model and the paper</vt:lpstr>
      <vt:lpstr>Tasks</vt:lpstr>
      <vt:lpstr>Questions to Discuss</vt:lpstr>
      <vt:lpstr>References</vt:lpstr>
      <vt:lpstr>The End</vt:lpstr>
    </vt:vector>
  </TitlesOfParts>
  <Company>MMU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Bruce Edmonds</cp:lastModifiedBy>
  <cp:revision>285</cp:revision>
  <dcterms:created xsi:type="dcterms:W3CDTF">2002-08-05T14:16:21Z</dcterms:created>
  <dcterms:modified xsi:type="dcterms:W3CDTF">2012-05-02T21:30:35Z</dcterms:modified>
</cp:coreProperties>
</file>