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</p:sldMasterIdLst>
  <p:notesMasterIdLst>
    <p:notesMasterId r:id="rId19"/>
  </p:notesMasterIdLst>
  <p:handoutMasterIdLst>
    <p:handoutMasterId r:id="rId20"/>
  </p:handoutMasterIdLst>
  <p:sldIdLst>
    <p:sldId id="256" r:id="rId2"/>
    <p:sldId id="318" r:id="rId3"/>
    <p:sldId id="320" r:id="rId4"/>
    <p:sldId id="327" r:id="rId5"/>
    <p:sldId id="321" r:id="rId6"/>
    <p:sldId id="328" r:id="rId7"/>
    <p:sldId id="322" r:id="rId8"/>
    <p:sldId id="329" r:id="rId9"/>
    <p:sldId id="323" r:id="rId10"/>
    <p:sldId id="330" r:id="rId11"/>
    <p:sldId id="325" r:id="rId12"/>
    <p:sldId id="331" r:id="rId13"/>
    <p:sldId id="326" r:id="rId14"/>
    <p:sldId id="332" r:id="rId15"/>
    <p:sldId id="324" r:id="rId16"/>
    <p:sldId id="319" r:id="rId17"/>
    <p:sldId id="317" r:id="rId18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918" autoAdjust="0"/>
    <p:restoredTop sz="99434" autoAdjust="0"/>
  </p:normalViewPr>
  <p:slideViewPr>
    <p:cSldViewPr>
      <p:cViewPr varScale="1">
        <p:scale>
          <a:sx n="94" d="100"/>
          <a:sy n="94" d="100"/>
        </p:scale>
        <p:origin x="-46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50000"/>
              </a:spcBef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50000"/>
              </a:spcBef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fld id="{12A53CD6-ECE8-674F-B76A-0BEEF95E64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0327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spcBef>
                <a:spcPct val="50000"/>
              </a:spcBef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fld id="{476DBF79-E734-2E49-A1AD-8B2A3AB78954}" type="datetimeFigureOut">
              <a:rPr lang="en-US"/>
              <a:pPr>
                <a:defRPr/>
              </a:pPr>
              <a:t>09/05/2012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spcBef>
                <a:spcPct val="50000"/>
              </a:spcBef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fld id="{5DF260A7-069A-C740-AD93-D80A1268CC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3638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>
                <a:latin typeface="Calibri" charset="0"/>
              </a:rPr>
              <a:t>Introduce me and the CPM</a:t>
            </a:r>
          </a:p>
          <a:p>
            <a:r>
              <a:rPr lang="en-GB">
                <a:latin typeface="Calibri" charset="0"/>
              </a:rPr>
              <a:t>Complexity Group and Grant Proposal with ISC</a:t>
            </a: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9B35857-ED04-4240-88D9-4EFC628A036B}" type="slidenum">
              <a:rPr lang="en-GB" sz="1200"/>
              <a:pPr/>
              <a:t>1</a:t>
            </a:fld>
            <a:endParaRPr lang="en-GB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F260A7-069A-C740-AD93-D80A1268CCDB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F73D37A-6958-CB48-A352-229B4867522A}" type="slidenum">
              <a:rPr lang="en-GB" sz="1200"/>
              <a:pPr/>
              <a:t>17</a:t>
            </a:fld>
            <a:endParaRPr lang="en-GB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Critically assessing and analysing simulation results, Bruce Edmonds,  ISS Course, 2011, slide </a:t>
            </a:r>
            <a:fld id="{4B985DE2-C5E8-BD44-B283-0AAF779DC2A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2046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0166" y="2714620"/>
            <a:ext cx="6429420" cy="1785950"/>
          </a:xfrm>
        </p:spPr>
        <p:txBody>
          <a:bodyPr/>
          <a:lstStyle>
            <a:lvl1pPr algn="ctr">
              <a:defRPr sz="3200"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Critically assessing and analysing simulation results, Bruce Edmonds,  ISS Course, 2011, slide </a:t>
            </a:r>
            <a:fld id="{4B985DE2-C5E8-BD44-B283-0AAF779DC2A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2912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Critically assessing and analysing simulation results, Bruce Edmonds,  ISS Course, 2011, slide </a:t>
            </a:r>
            <a:fld id="{4B985DE2-C5E8-BD44-B283-0AAF779DC2A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5860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Critically assessing and analysing simulation results, Bruce Edmonds,  ISS Course, 2011, slide </a:t>
            </a:r>
            <a:fld id="{4B985DE2-C5E8-BD44-B283-0AAF779DC2A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7424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Critically assessing and analysing simulation results, Bruce Edmonds,  ISS Course, 2011, slide </a:t>
            </a:r>
            <a:fld id="{4B985DE2-C5E8-BD44-B283-0AAF779DC2A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23850" y="1196975"/>
            <a:ext cx="3996122" cy="5327650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680012" y="1160463"/>
            <a:ext cx="4032188" cy="5329237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879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28600"/>
            <a:ext cx="7696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1028" name="Picture 5" descr="C:\Users\Bruce\cpm\bulb-o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888" y="152400"/>
            <a:ext cx="874712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-508" y="6669088"/>
            <a:ext cx="9144000" cy="1889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200" dirty="0" smtClean="0">
                <a:solidFill>
                  <a:srgbClr val="898989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GB" dirty="0" smtClean="0"/>
              <a:t>Critically assessing and analysing simulation results, Bruce Edmonds,  ISS Course, 2011, slide </a:t>
            </a:r>
            <a:fld id="{4B985DE2-C5E8-BD44-B283-0AAF779DC2A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3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gif"/><Relationship Id="rId3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ctrTitle"/>
          </p:nvPr>
        </p:nvSpPr>
        <p:spPr>
          <a:xfrm>
            <a:off x="500063" y="2130425"/>
            <a:ext cx="8215312" cy="1443038"/>
          </a:xfrm>
        </p:spPr>
        <p:txBody>
          <a:bodyPr/>
          <a:lstStyle/>
          <a:p>
            <a:r>
              <a:rPr lang="en-GB" sz="3200" dirty="0">
                <a:solidFill>
                  <a:schemeClr val="accent1"/>
                </a:solidFill>
                <a:latin typeface="Arial" charset="0"/>
              </a:rPr>
              <a:t>Critically assessing and analysing simulation </a:t>
            </a:r>
            <a:r>
              <a:rPr lang="en-GB" sz="3200" dirty="0" smtClean="0">
                <a:solidFill>
                  <a:schemeClr val="accent1"/>
                </a:solidFill>
                <a:latin typeface="Arial" charset="0"/>
              </a:rPr>
              <a:t>results</a:t>
            </a:r>
            <a:endParaRPr lang="en-GB" sz="2800" b="0" i="1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9218" name="Subtitle 2"/>
          <p:cNvSpPr>
            <a:spLocks noGrp="1"/>
          </p:cNvSpPr>
          <p:nvPr>
            <p:ph type="subTitle" idx="1"/>
          </p:nvPr>
        </p:nvSpPr>
        <p:spPr>
          <a:xfrm>
            <a:off x="1371600" y="4329100"/>
            <a:ext cx="6400800" cy="1368153"/>
          </a:xfrm>
        </p:spPr>
        <p:txBody>
          <a:bodyPr/>
          <a:lstStyle/>
          <a:p>
            <a:r>
              <a:rPr lang="en-GB" sz="2400" i="1" dirty="0">
                <a:latin typeface="Arial" charset="0"/>
              </a:rPr>
              <a:t>Bruce Edmonds</a:t>
            </a:r>
            <a:r>
              <a:rPr lang="en-GB" sz="2400" dirty="0">
                <a:latin typeface="Arial" charset="0"/>
              </a:rPr>
              <a:t/>
            </a:r>
            <a:br>
              <a:rPr lang="en-GB" sz="2400" dirty="0">
                <a:latin typeface="Arial" charset="0"/>
              </a:rPr>
            </a:br>
            <a:r>
              <a:rPr lang="en-GB" sz="2000" dirty="0">
                <a:latin typeface="Arial" charset="0"/>
              </a:rPr>
              <a:t>Centre for Policy Modelling</a:t>
            </a:r>
            <a:br>
              <a:rPr lang="en-GB" sz="2000" dirty="0">
                <a:latin typeface="Arial" charset="0"/>
              </a:rPr>
            </a:br>
            <a:r>
              <a:rPr lang="en-GB" sz="2000" dirty="0">
                <a:latin typeface="Arial" charset="0"/>
              </a:rPr>
              <a:t>Manchester Metropolitan University</a:t>
            </a:r>
            <a:endParaRPr lang="en-GB" sz="2400" dirty="0">
              <a:latin typeface="Arial" charset="0"/>
            </a:endParaRPr>
          </a:p>
        </p:txBody>
      </p:sp>
      <p:pic>
        <p:nvPicPr>
          <p:cNvPr id="9219" name="Picture 4" descr="MMU_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46038"/>
            <a:ext cx="928687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Leeds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6129300"/>
            <a:ext cx="2336800" cy="673100"/>
          </a:xfrm>
          <a:prstGeom prst="rect">
            <a:avLst/>
          </a:prstGeom>
        </p:spPr>
      </p:pic>
      <p:pic>
        <p:nvPicPr>
          <p:cNvPr id="4" name="Picture 3" descr="NeISS_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940" y="6012924"/>
            <a:ext cx="1296020" cy="1124488"/>
          </a:xfrm>
          <a:prstGeom prst="rect">
            <a:avLst/>
          </a:prstGeom>
        </p:spPr>
      </p:pic>
      <p:pic>
        <p:nvPicPr>
          <p:cNvPr id="8" name="Picture 7" descr="UoM_Logo.644x50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496" y="6048011"/>
            <a:ext cx="1332148" cy="765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Testing Hypotheses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4735252" cy="5181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Checking hypothesis about reasons for model results in </a:t>
            </a:r>
            <a:r>
              <a:rPr lang="en-US" dirty="0" err="1" smtClean="0"/>
              <a:t>Riolo</a:t>
            </a:r>
            <a:r>
              <a:rPr lang="en-US" dirty="0" smtClean="0"/>
              <a:t> et al. tag model</a:t>
            </a:r>
          </a:p>
          <a:p>
            <a:r>
              <a:rPr lang="en-US" dirty="0" smtClean="0"/>
              <a:t>Original hypothesis was widely cited</a:t>
            </a:r>
          </a:p>
          <a:p>
            <a:r>
              <a:rPr lang="en-US" dirty="0" smtClean="0"/>
              <a:t>Lots of replication and experiments to demonstrate how hypothesis were wrong</a:t>
            </a:r>
          </a:p>
          <a:p>
            <a:r>
              <a:rPr lang="en-US" dirty="0" smtClean="0"/>
              <a:t>Auxiliary assumptions relatively drastic and partially discussed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rgbClr val="656565"/>
                </a:solidFill>
              </a:rPr>
              <a:t>Edmonds</a:t>
            </a:r>
            <a:r>
              <a:rPr lang="en-US" sz="2600" dirty="0">
                <a:solidFill>
                  <a:srgbClr val="656565"/>
                </a:solidFill>
              </a:rPr>
              <a:t>, B. and Hales, D. (2003) Replication, Replication and Replication - Some Hard Lessons from Model Alignment. Journal of Artificial Societies and Social Simulation 6(4):11</a:t>
            </a:r>
            <a:r>
              <a:rPr lang="en-US" sz="2600" dirty="0" smtClean="0">
                <a:solidFill>
                  <a:srgbClr val="656565"/>
                </a:solidFill>
              </a:rPr>
              <a:t>.</a:t>
            </a:r>
            <a:endParaRPr lang="en-US" sz="2600" dirty="0">
              <a:solidFill>
                <a:srgbClr val="65656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Critically assessing and analysing simulation results, Bruce Edmonds,  ISS Course, 2011, slide </a:t>
            </a:r>
            <a:fld id="{4B985DE2-C5E8-BD44-B283-0AAF779DC2AE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pic>
        <p:nvPicPr>
          <p:cNvPr id="5" name="Picture 4" descr="don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60748"/>
            <a:ext cx="3736708" cy="25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fig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802" y="4041068"/>
            <a:ext cx="3939198" cy="213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989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Uncover Hidden 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Is it shown that researchers have, in fact, been making this assumption implicitly?</a:t>
            </a:r>
          </a:p>
          <a:p>
            <a:r>
              <a:rPr lang="en-US" dirty="0" smtClean="0"/>
              <a:t>Does it show that this assumption makes a real difference in terms of results?</a:t>
            </a:r>
          </a:p>
          <a:p>
            <a:r>
              <a:rPr lang="en-US" dirty="0" smtClean="0"/>
              <a:t>Does including this assumption change how we understand/explain things? Or just incrementally add to our picture of things?</a:t>
            </a:r>
          </a:p>
          <a:p>
            <a:r>
              <a:rPr lang="en-US" dirty="0" smtClean="0"/>
              <a:t>How reliably could this assumption have been assumed anyway?  Under what conditions does it </a:t>
            </a:r>
            <a:r>
              <a:rPr lang="en-US" i="1" dirty="0" smtClean="0"/>
              <a:t>not</a:t>
            </a:r>
            <a:r>
              <a:rPr lang="en-US" dirty="0" smtClean="0"/>
              <a:t> hold?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Critically assessing and analysing simulation results, Bruce Edmonds,  ISS Course, 2011, slide </a:t>
            </a:r>
            <a:fld id="{4B985DE2-C5E8-BD44-B283-0AAF779DC2AE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1167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Hidden 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3943164" cy="5181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Effect of limited accuracy of floating point arithmetic in simulation models</a:t>
            </a:r>
          </a:p>
          <a:p>
            <a:r>
              <a:rPr lang="en-US" dirty="0" smtClean="0"/>
              <a:t>Showed this can critically effect some simulation model results</a:t>
            </a:r>
          </a:p>
          <a:p>
            <a:r>
              <a:rPr lang="en-US" dirty="0" smtClean="0"/>
              <a:t>Fixes/checks to this hidden assumption are suggested</a:t>
            </a:r>
          </a:p>
          <a:p>
            <a:r>
              <a:rPr lang="en-US" dirty="0" smtClean="0"/>
              <a:t>Not clear how critical this is in many simulations – in particular to the </a:t>
            </a:r>
            <a:r>
              <a:rPr lang="en-US" i="1" dirty="0" smtClean="0">
                <a:solidFill>
                  <a:schemeClr val="accent1"/>
                </a:solidFill>
              </a:rPr>
              <a:t>significant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aspects of outcomes</a:t>
            </a:r>
          </a:p>
          <a:p>
            <a:pPr marL="0" indent="0">
              <a:buNone/>
            </a:pPr>
            <a:r>
              <a:rPr lang="en-US" sz="2300" dirty="0">
                <a:solidFill>
                  <a:schemeClr val="bg2"/>
                </a:solidFill>
              </a:rPr>
              <a:t>J. Gary </a:t>
            </a:r>
            <a:r>
              <a:rPr lang="en-US" sz="2300" dirty="0" err="1">
                <a:solidFill>
                  <a:schemeClr val="bg2"/>
                </a:solidFill>
              </a:rPr>
              <a:t>Polhill</a:t>
            </a:r>
            <a:r>
              <a:rPr lang="en-US" sz="2300" dirty="0">
                <a:solidFill>
                  <a:schemeClr val="bg2"/>
                </a:solidFill>
              </a:rPr>
              <a:t>, Luis R. </a:t>
            </a:r>
            <a:r>
              <a:rPr lang="en-US" sz="2300" dirty="0" err="1">
                <a:solidFill>
                  <a:schemeClr val="bg2"/>
                </a:solidFill>
              </a:rPr>
              <a:t>Izquierdo</a:t>
            </a:r>
            <a:r>
              <a:rPr lang="en-US" sz="2300" dirty="0">
                <a:solidFill>
                  <a:schemeClr val="bg2"/>
                </a:solidFill>
              </a:rPr>
              <a:t> and Nicholas M. </a:t>
            </a:r>
            <a:r>
              <a:rPr lang="en-US" sz="2300" dirty="0" err="1">
                <a:solidFill>
                  <a:schemeClr val="bg2"/>
                </a:solidFill>
              </a:rPr>
              <a:t>Gotts</a:t>
            </a:r>
            <a:r>
              <a:rPr lang="en-US" sz="2300" dirty="0">
                <a:solidFill>
                  <a:schemeClr val="bg2"/>
                </a:solidFill>
              </a:rPr>
              <a:t> (2005) The Ghost in the Model (and Other Effects of Floating Point Arithmetic). Journal of Artificial Societies and Social Simulation vol. 8(1):5. http://</a:t>
            </a:r>
            <a:r>
              <a:rPr lang="en-US" sz="2300" dirty="0" err="1">
                <a:solidFill>
                  <a:schemeClr val="bg2"/>
                </a:solidFill>
              </a:rPr>
              <a:t>jasss.soc.surrey.ac.uk</a:t>
            </a:r>
            <a:r>
              <a:rPr lang="en-US" sz="2300" dirty="0">
                <a:solidFill>
                  <a:schemeClr val="bg2"/>
                </a:solidFill>
              </a:rPr>
              <a:t>/8/1/5.html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Critically assessing and analysing simulation results, Bruce Edmonds,  ISS Course, 2011, slide </a:t>
            </a:r>
            <a:fld id="{4B985DE2-C5E8-BD44-B283-0AAF779DC2AE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8004" y="3548313"/>
            <a:ext cx="4353508" cy="29770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1008649"/>
            <a:ext cx="2214364" cy="242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61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 evidence into a coherent framework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43744"/>
            <a:ext cx="84582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How thoroughly and carefully has the evidence been collected and documented?</a:t>
            </a:r>
          </a:p>
          <a:p>
            <a:r>
              <a:rPr lang="en-US" dirty="0" smtClean="0"/>
              <a:t>Has the simulation been validated/checked against evidence in many different ways and at many different levels?</a:t>
            </a:r>
          </a:p>
          <a:p>
            <a:r>
              <a:rPr lang="en-US" dirty="0" smtClean="0"/>
              <a:t>What in the simulation is not representative of the evidence?  What ‘filler’ is there?</a:t>
            </a:r>
          </a:p>
          <a:p>
            <a:r>
              <a:rPr lang="en-US" dirty="0" smtClean="0"/>
              <a:t>How useful is the resulting simulation?</a:t>
            </a:r>
          </a:p>
          <a:p>
            <a:pPr lvl="1"/>
            <a:r>
              <a:rPr lang="en-US" dirty="0" smtClean="0"/>
              <a:t>Is it then used in other studies? (</a:t>
            </a:r>
            <a:r>
              <a:rPr lang="en-US" dirty="0" smtClean="0">
                <a:solidFill>
                  <a:schemeClr val="bg2"/>
                </a:solidFill>
              </a:rPr>
              <a:t>or has the potential to be so used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Does it reveal new and important questions?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Critically assessing and analysing simulation results, Bruce Edmonds,  ISS Course, 2011, slide </a:t>
            </a:r>
            <a:fld id="{4B985DE2-C5E8-BD44-B283-0AAF779DC2AE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2703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Coherent Picture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40768"/>
            <a:ext cx="4807260" cy="506003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Aims to integrate as much of the evidence that relates to voter turnout and the social factors that influence it</a:t>
            </a:r>
          </a:p>
          <a:p>
            <a:r>
              <a:rPr lang="en-US" dirty="0" smtClean="0"/>
              <a:t>Assumptions are being documented but there are many evidential gaps</a:t>
            </a:r>
          </a:p>
          <a:p>
            <a:r>
              <a:rPr lang="en-US" dirty="0" smtClean="0"/>
              <a:t>Model is beginning to be validated in multiple ways</a:t>
            </a:r>
          </a:p>
          <a:p>
            <a:r>
              <a:rPr lang="en-US" dirty="0" smtClean="0"/>
              <a:t>As part of the SCID it will be </a:t>
            </a:r>
            <a:r>
              <a:rPr lang="en-US" dirty="0" err="1" smtClean="0"/>
              <a:t>analysed</a:t>
            </a:r>
            <a:r>
              <a:rPr lang="en-US" dirty="0" smtClean="0"/>
              <a:t> by physicists</a:t>
            </a:r>
          </a:p>
          <a:p>
            <a:r>
              <a:rPr lang="en-US" dirty="0" smtClean="0"/>
              <a:t>How and in what way it might be used (or models based upon it might be used) for exploring policy issues is not yet determined!</a:t>
            </a:r>
          </a:p>
          <a:p>
            <a:r>
              <a:rPr lang="en-US" dirty="0" smtClean="0">
                <a:solidFill>
                  <a:srgbClr val="656565"/>
                </a:solidFill>
              </a:rPr>
              <a:t>Work ongoing, not yet published</a:t>
            </a:r>
            <a:endParaRPr lang="en-US" dirty="0">
              <a:solidFill>
                <a:srgbClr val="65656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Critically assessing and analysing simulation results, Bruce Edmonds,  ISS Course, 2011, slide </a:t>
            </a:r>
            <a:fld id="{4B985DE2-C5E8-BD44-B283-0AAF779DC2AE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  <p:pic>
        <p:nvPicPr>
          <p:cNvPr id="7" name="Picture 6" descr="worl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92" y="1268760"/>
            <a:ext cx="3348372" cy="3502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093" y="4869160"/>
            <a:ext cx="1620179" cy="739029"/>
          </a:xfrm>
          <a:prstGeom prst="rect">
            <a:avLst/>
          </a:prstGeom>
        </p:spPr>
      </p:pic>
      <p:pic>
        <p:nvPicPr>
          <p:cNvPr id="9" name="Picture 92" descr="Screen Shot 2012-05-09 at 09.03.0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93" y="5661248"/>
            <a:ext cx="1628983" cy="9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905164"/>
            <a:ext cx="1663905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4582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Fundamental Mistakes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458200" cy="545016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Unclear simulation goals</a:t>
            </a:r>
          </a:p>
          <a:p>
            <a:r>
              <a:rPr lang="en-US" dirty="0" smtClean="0"/>
              <a:t>Confusion of private knowledge (</a:t>
            </a:r>
            <a:r>
              <a:rPr lang="en-US" dirty="0" smtClean="0">
                <a:solidFill>
                  <a:srgbClr val="656565"/>
                </a:solidFill>
              </a:rPr>
              <a:t>improved intuition, conceptual frameworks etc.</a:t>
            </a:r>
            <a:r>
              <a:rPr lang="en-US" dirty="0" smtClean="0"/>
              <a:t>) and public knowledge (</a:t>
            </a:r>
            <a:r>
              <a:rPr lang="en-US" dirty="0" smtClean="0">
                <a:solidFill>
                  <a:srgbClr val="656565"/>
                </a:solidFill>
              </a:rPr>
              <a:t>reliable results, hypotheses, solutions, models etc.</a:t>
            </a:r>
            <a:r>
              <a:rPr lang="en-US" dirty="0" smtClean="0"/>
              <a:t>)</a:t>
            </a:r>
          </a:p>
          <a:p>
            <a:r>
              <a:rPr lang="en-US" dirty="0" smtClean="0"/>
              <a:t>A conflation of what is happening in the observed phenomena and what is happening in the model</a:t>
            </a:r>
          </a:p>
          <a:p>
            <a:r>
              <a:rPr lang="en-US" dirty="0" smtClean="0"/>
              <a:t>Have an idea and simply animate it without real results</a:t>
            </a:r>
          </a:p>
          <a:p>
            <a:r>
              <a:rPr lang="en-US" dirty="0" smtClean="0"/>
              <a:t>Make variation of existing simulation and explore it slightly – reporting what is done, rather than what might be useful to others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Critically assessing and analysing simulation results, Bruce Edmonds,  ISS Course, 2011, slide </a:t>
            </a:r>
            <a:fld id="{4B985DE2-C5E8-BD44-B283-0AAF779DC2AE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6132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accent1"/>
                </a:solidFill>
              </a:rPr>
              <a:t>Crucial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Questions to 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Are the authors clear about their simulation goals?</a:t>
            </a:r>
          </a:p>
          <a:p>
            <a:r>
              <a:rPr lang="en-US" dirty="0" smtClean="0"/>
              <a:t>What added-value did the model provide in terms of our collective knowledge?</a:t>
            </a:r>
          </a:p>
          <a:p>
            <a:r>
              <a:rPr lang="en-US" dirty="0" smtClean="0"/>
              <a:t>In other words, what do the authors claim to show with the model that we would not (</a:t>
            </a:r>
            <a:r>
              <a:rPr lang="en-US" dirty="0" smtClean="0">
                <a:solidFill>
                  <a:srgbClr val="656565"/>
                </a:solidFill>
              </a:rPr>
              <a:t>or could not</a:t>
            </a:r>
            <a:r>
              <a:rPr lang="en-US" dirty="0" smtClean="0"/>
              <a:t>) know without it?</a:t>
            </a:r>
          </a:p>
          <a:p>
            <a:r>
              <a:rPr lang="en-US" dirty="0" smtClean="0"/>
              <a:t>Do the authors convincingly demonstrate that the model does, in fact, show this? (</a:t>
            </a:r>
            <a:r>
              <a:rPr lang="en-US" dirty="0" smtClean="0">
                <a:solidFill>
                  <a:srgbClr val="656565"/>
                </a:solidFill>
              </a:rPr>
              <a:t>so that we know its not the result of an error or simulation artifact</a:t>
            </a:r>
            <a:r>
              <a:rPr lang="en-US" dirty="0" smtClean="0"/>
              <a:t>)</a:t>
            </a:r>
          </a:p>
          <a:p>
            <a:r>
              <a:rPr lang="en-US" dirty="0" smtClean="0"/>
              <a:t>What </a:t>
            </a:r>
            <a:r>
              <a:rPr lang="en-US" dirty="0" err="1" smtClean="0"/>
              <a:t>auxillary</a:t>
            </a:r>
            <a:r>
              <a:rPr lang="en-US" dirty="0" smtClean="0"/>
              <a:t> assumptions does one need to accept for this demonstration to be convincing?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Critically assessing and analysing simulation results, Bruce Edmonds,  ISS Course, 2011, slide </a:t>
            </a:r>
            <a:fld id="{4B985DE2-C5E8-BD44-B283-0AAF779DC2AE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79502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9906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GB">
                <a:latin typeface="Arial" charset="0"/>
              </a:rPr>
              <a:t>The End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60848"/>
            <a:ext cx="9144000" cy="4797151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GB" sz="2000" dirty="0" smtClean="0">
                <a:latin typeface="Arial" charset="0"/>
              </a:rPr>
              <a:t>Introduction </a:t>
            </a:r>
            <a:r>
              <a:rPr lang="en-GB" sz="2000" dirty="0">
                <a:latin typeface="Arial" charset="0"/>
              </a:rPr>
              <a:t>to Social Simulation Course Page</a:t>
            </a:r>
          </a:p>
          <a:p>
            <a:pPr algn="ctr">
              <a:lnSpc>
                <a:spcPct val="90000"/>
              </a:lnSpc>
              <a:buNone/>
            </a:pPr>
            <a:r>
              <a:rPr lang="en-GB" sz="2000" dirty="0" smtClean="0">
                <a:solidFill>
                  <a:schemeClr val="bg2"/>
                </a:solidFill>
                <a:latin typeface="Arial" charset="0"/>
              </a:rPr>
              <a:t>http</a:t>
            </a:r>
            <a:r>
              <a:rPr lang="en-GB" sz="2000" dirty="0">
                <a:solidFill>
                  <a:schemeClr val="bg2"/>
                </a:solidFill>
                <a:latin typeface="Arial" charset="0"/>
              </a:rPr>
              <a:t>://</a:t>
            </a:r>
            <a:r>
              <a:rPr lang="en-GB" sz="2000" dirty="0" err="1">
                <a:solidFill>
                  <a:schemeClr val="accent1"/>
                </a:solidFill>
                <a:latin typeface="Arial" charset="0"/>
              </a:rPr>
              <a:t>sites.google.com</a:t>
            </a:r>
            <a:r>
              <a:rPr lang="en-GB" sz="2000" dirty="0">
                <a:solidFill>
                  <a:schemeClr val="accent1"/>
                </a:solidFill>
                <a:latin typeface="Arial" charset="0"/>
              </a:rPr>
              <a:t>/site/</a:t>
            </a:r>
            <a:r>
              <a:rPr lang="en-GB" sz="2000" dirty="0" err="1" smtClean="0">
                <a:solidFill>
                  <a:schemeClr val="accent1"/>
                </a:solidFill>
                <a:latin typeface="Arial" charset="0"/>
              </a:rPr>
              <a:t>socialsimulationcourse</a:t>
            </a:r>
            <a:endParaRPr lang="en-GB" sz="2000" dirty="0" smtClean="0">
              <a:solidFill>
                <a:schemeClr val="accent1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buNone/>
            </a:pPr>
            <a:endParaRPr lang="en-GB" sz="2000" dirty="0">
              <a:solidFill>
                <a:schemeClr val="accent1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buNone/>
            </a:pPr>
            <a:endParaRPr lang="en-GB" sz="2000" dirty="0" smtClean="0">
              <a:solidFill>
                <a:schemeClr val="accent1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GB" sz="2000" dirty="0" smtClean="0">
                <a:latin typeface="Arial" charset="0"/>
              </a:rPr>
              <a:t>Bruce </a:t>
            </a:r>
            <a:r>
              <a:rPr lang="en-GB" sz="2000" dirty="0">
                <a:latin typeface="Arial" charset="0"/>
              </a:rPr>
              <a:t>Edmonds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GB" sz="2000" dirty="0">
                <a:solidFill>
                  <a:schemeClr val="bg2"/>
                </a:solidFill>
                <a:latin typeface="Arial" charset="0"/>
              </a:rPr>
              <a:t>http://</a:t>
            </a:r>
            <a:r>
              <a:rPr lang="en-GB" sz="2000" dirty="0" err="1">
                <a:solidFill>
                  <a:schemeClr val="accent1"/>
                </a:solidFill>
                <a:latin typeface="Arial" charset="0"/>
              </a:rPr>
              <a:t>bruce.edmonds.name</a:t>
            </a:r>
            <a:endParaRPr lang="en-GB" sz="2000" dirty="0">
              <a:solidFill>
                <a:schemeClr val="accent1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GB" sz="2000" dirty="0">
                <a:latin typeface="Arial" charset="0"/>
              </a:rPr>
              <a:t>Centre for Policy Modelling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GB" sz="2000" dirty="0">
                <a:solidFill>
                  <a:schemeClr val="bg2"/>
                </a:solidFill>
                <a:latin typeface="Arial" charset="0"/>
              </a:rPr>
              <a:t>http://</a:t>
            </a:r>
            <a:r>
              <a:rPr lang="en-GB" sz="2000" dirty="0" err="1">
                <a:solidFill>
                  <a:schemeClr val="accent1"/>
                </a:solidFill>
                <a:latin typeface="Arial" charset="0"/>
              </a:rPr>
              <a:t>cfpm.org</a:t>
            </a:r>
            <a:r>
              <a:rPr lang="en-GB" sz="2000" dirty="0">
                <a:solidFill>
                  <a:schemeClr val="accent1"/>
                </a:solidFill>
                <a:latin typeface="Arial" charset="0"/>
              </a:rPr>
              <a:t>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GB" sz="2000" dirty="0">
                <a:latin typeface="Arial" charset="0"/>
              </a:rPr>
              <a:t>Manchester Metropolitan Business School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GB" sz="2000" dirty="0">
                <a:solidFill>
                  <a:schemeClr val="bg2"/>
                </a:solidFill>
                <a:latin typeface="Arial" charset="0"/>
              </a:rPr>
              <a:t>http://</a:t>
            </a:r>
            <a:r>
              <a:rPr lang="en-GB" sz="2000" dirty="0" smtClean="0">
                <a:solidFill>
                  <a:schemeClr val="accent1"/>
                </a:solidFill>
                <a:latin typeface="Arial" charset="0"/>
              </a:rPr>
              <a:t>www.business.mmu.ac.uk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GB" sz="2000" dirty="0" smtClean="0">
              <a:solidFill>
                <a:schemeClr val="accent1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GB" sz="2000" dirty="0">
                <a:latin typeface="Arial" charset="0"/>
              </a:rPr>
              <a:t>NeISS Portal</a:t>
            </a:r>
          </a:p>
          <a:p>
            <a:pPr algn="ctr">
              <a:lnSpc>
                <a:spcPct val="90000"/>
              </a:lnSpc>
              <a:buNone/>
            </a:pPr>
            <a:r>
              <a:rPr lang="en-GB" sz="2000" dirty="0">
                <a:solidFill>
                  <a:schemeClr val="bg2"/>
                </a:solidFill>
                <a:latin typeface="Arial" charset="0"/>
              </a:rPr>
              <a:t>http:/</a:t>
            </a:r>
            <a:r>
              <a:rPr lang="en-GB" sz="2000" dirty="0" smtClean="0">
                <a:solidFill>
                  <a:schemeClr val="bg2"/>
                </a:solidFill>
                <a:latin typeface="Arial" charset="0"/>
              </a:rPr>
              <a:t>/</a:t>
            </a:r>
            <a:r>
              <a:rPr lang="en-GB" sz="2000" dirty="0" err="1" smtClean="0">
                <a:solidFill>
                  <a:schemeClr val="accent1"/>
                </a:solidFill>
                <a:latin typeface="Arial" charset="0"/>
              </a:rPr>
              <a:t>www.neiss.org.uk</a:t>
            </a:r>
            <a:endParaRPr lang="en-GB" sz="2000" dirty="0">
              <a:solidFill>
                <a:schemeClr val="accent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 to the simulation goal…	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GB" dirty="0" smtClean="0"/>
              <a:t>How you assess the results of a simulation depends on its goal, for example:</a:t>
            </a:r>
          </a:p>
          <a:p>
            <a:r>
              <a:rPr lang="en-GB" dirty="0" smtClean="0"/>
              <a:t>Predict in new circumstances</a:t>
            </a:r>
          </a:p>
          <a:p>
            <a:r>
              <a:rPr lang="en-GB" dirty="0" smtClean="0"/>
              <a:t>Explain how something might have come about</a:t>
            </a:r>
          </a:p>
          <a:p>
            <a:r>
              <a:rPr lang="en-GB" dirty="0" smtClean="0"/>
              <a:t>Establish the nature of a complex process</a:t>
            </a:r>
          </a:p>
          <a:p>
            <a:r>
              <a:rPr lang="en-GB" dirty="0" smtClean="0"/>
              <a:t>Test a hypothesis about a complex process</a:t>
            </a:r>
          </a:p>
          <a:p>
            <a:r>
              <a:rPr lang="en-GB" dirty="0" smtClean="0"/>
              <a:t>Uncover hidden assumptions</a:t>
            </a:r>
          </a:p>
          <a:p>
            <a:r>
              <a:rPr lang="en-GB" dirty="0" smtClean="0"/>
              <a:t>Integrate sets of evidence into a coherent framework</a:t>
            </a:r>
          </a:p>
          <a:p>
            <a:r>
              <a:rPr lang="en-GB" dirty="0" smtClean="0"/>
              <a:t>To be interesting to other academics (</a:t>
            </a:r>
            <a:r>
              <a:rPr lang="en-GB" dirty="0" smtClean="0"/>
              <a:t>!?!)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Critically assessing and analysing simulation results, Bruce Edmonds,  ISS Course, 2011, slide </a:t>
            </a:r>
            <a:fld id="{4B985DE2-C5E8-BD44-B283-0AAF779DC2AE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 (</a:t>
            </a:r>
            <a:r>
              <a:rPr lang="en-US" b="0" dirty="0" smtClean="0">
                <a:solidFill>
                  <a:srgbClr val="656565"/>
                </a:solidFill>
              </a:rPr>
              <a:t>in the widest sense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Is what is being predicted genuinely unknown when the model was made?</a:t>
            </a:r>
          </a:p>
          <a:p>
            <a:r>
              <a:rPr lang="en-US" dirty="0" smtClean="0"/>
              <a:t>Which aspects are being predicted and which assumed to be simulation artifacts?</a:t>
            </a:r>
          </a:p>
          <a:p>
            <a:r>
              <a:rPr lang="en-US" dirty="0" smtClean="0"/>
              <a:t>Under what conditions does the prediction work reliably?  Are these conditions indicated?</a:t>
            </a:r>
          </a:p>
          <a:p>
            <a:r>
              <a:rPr lang="en-US" dirty="0" smtClean="0"/>
              <a:t>How reliable/accurate are the predictions?</a:t>
            </a:r>
          </a:p>
          <a:p>
            <a:r>
              <a:rPr lang="en-US" dirty="0" smtClean="0"/>
              <a:t>Is the reason </a:t>
            </a:r>
            <a:r>
              <a:rPr lang="en-US" i="1" dirty="0" smtClean="0"/>
              <a:t>why</a:t>
            </a:r>
            <a:r>
              <a:rPr lang="en-US" dirty="0" smtClean="0"/>
              <a:t> it predicts clear?</a:t>
            </a:r>
          </a:p>
          <a:p>
            <a:r>
              <a:rPr lang="en-US" dirty="0" smtClean="0"/>
              <a:t>Have the predictions been done by different, independent teams?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Critically assessing and analysing simulation results, Bruce Edmonds,  ISS Course, 2011, slide </a:t>
            </a:r>
            <a:fld id="{4B985DE2-C5E8-BD44-B283-0AAF779DC2AE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8788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oves.jpg"/>
          <p:cNvPicPr>
            <a:picLocks noChangeAspect="1"/>
          </p:cNvPicPr>
          <p:nvPr/>
        </p:nvPicPr>
        <p:blipFill>
          <a:blip r:embed="rId2" cstate="print"/>
          <a:srcRect l="11120" t="10041" r="6801" b="13280"/>
          <a:stretch>
            <a:fillRect/>
          </a:stretch>
        </p:blipFill>
        <p:spPr>
          <a:xfrm>
            <a:off x="3555774" y="1376772"/>
            <a:ext cx="5588226" cy="52205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Prediction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" y="1232756"/>
            <a:ext cx="4231196" cy="5168044"/>
          </a:xfrm>
        </p:spPr>
        <p:txBody>
          <a:bodyPr/>
          <a:lstStyle/>
          <a:p>
            <a:r>
              <a:rPr lang="en-GB" sz="1800" dirty="0" smtClean="0"/>
              <a:t>Prediction of  final election result using exit poll data the previous day.</a:t>
            </a:r>
          </a:p>
          <a:p>
            <a:r>
              <a:rPr lang="en-GB" sz="1800" dirty="0" smtClean="0"/>
              <a:t>Genuine prediction, but with lots of data and a small time ahead</a:t>
            </a:r>
          </a:p>
          <a:p>
            <a:r>
              <a:rPr lang="en-GB" sz="1800" dirty="0" smtClean="0"/>
              <a:t>Predicts overall number of seats, not who wins individual seats.</a:t>
            </a:r>
          </a:p>
          <a:p>
            <a:r>
              <a:rPr lang="en-GB" sz="1800" dirty="0" smtClean="0"/>
              <a:t>Quite reliable</a:t>
            </a:r>
          </a:p>
          <a:p>
            <a:r>
              <a:rPr lang="en-GB" sz="1800" dirty="0" smtClean="0"/>
              <a:t>Conditions it works not known!</a:t>
            </a:r>
          </a:p>
          <a:p>
            <a:r>
              <a:rPr lang="en-GB" sz="1800" dirty="0" smtClean="0"/>
              <a:t>Reason it predicts is local consistency of response over electorate (?)</a:t>
            </a:r>
          </a:p>
          <a:p>
            <a:pPr marL="0" indent="0">
              <a:buNone/>
            </a:pPr>
            <a:r>
              <a:rPr lang="en-GB" sz="1400" dirty="0" err="1" smtClean="0">
                <a:solidFill>
                  <a:srgbClr val="656565"/>
                </a:solidFill>
              </a:rPr>
              <a:t>Curtice</a:t>
            </a:r>
            <a:r>
              <a:rPr lang="en-GB" sz="1400" dirty="0">
                <a:solidFill>
                  <a:srgbClr val="656565"/>
                </a:solidFill>
              </a:rPr>
              <a:t>, J. &amp; Firth, D. (2008) Exit polling in a cold climate: the BBC–ITV experience in Britain in 2005. Journal of the Royal Statistical Society: Series A (Statistics in Society), 171(3):509–539</a:t>
            </a:r>
            <a:r>
              <a:rPr lang="en-GB" sz="1400" dirty="0" smtClean="0">
                <a:solidFill>
                  <a:srgbClr val="656565"/>
                </a:solidFill>
              </a:rPr>
              <a:t>.</a:t>
            </a:r>
            <a:endParaRPr lang="en-GB" sz="1400" dirty="0">
              <a:solidFill>
                <a:srgbClr val="656565"/>
              </a:solidFill>
            </a:endParaRPr>
          </a:p>
          <a:p>
            <a:pPr marL="0" indent="0">
              <a:buNone/>
            </a:pPr>
            <a:r>
              <a:rPr lang="en-GB" sz="1400" dirty="0">
                <a:solidFill>
                  <a:srgbClr val="656565"/>
                </a:solidFill>
              </a:rPr>
              <a:t>Brown, P. J., Firth, D. and Payne, C. D. (1999) Forecasting on British election night 1997. Journal of the Royal Statistical Society: Series A (Statistics in Society), 162(2):211-226.</a:t>
            </a:r>
            <a:endParaRPr lang="en-US" sz="1400" dirty="0">
              <a:solidFill>
                <a:srgbClr val="65656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Critically assessing and analysing simulation results, Bruce Edmonds,  ISS Course, 2011, slide </a:t>
            </a:r>
            <a:fld id="{4B985DE2-C5E8-BD44-B283-0AAF779DC2AE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216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Exactly which aspects of data/evidence are being explained?</a:t>
            </a:r>
          </a:p>
          <a:p>
            <a:r>
              <a:rPr lang="en-US" dirty="0" smtClean="0"/>
              <a:t>What sort of simulation process &amp; setup establishes the candidate explanation? </a:t>
            </a:r>
          </a:p>
          <a:p>
            <a:r>
              <a:rPr lang="en-US" dirty="0" smtClean="0"/>
              <a:t>Are aspects that are deemed essential to the explanation distinguished from the rest?</a:t>
            </a:r>
          </a:p>
          <a:p>
            <a:pPr lvl="1"/>
            <a:r>
              <a:rPr lang="en-US" dirty="0" smtClean="0"/>
              <a:t>Is it experimentally shown that the essential is, in fact, necessary to result in the explained?</a:t>
            </a:r>
          </a:p>
          <a:p>
            <a:pPr lvl="1"/>
            <a:r>
              <a:rPr lang="en-US" dirty="0" smtClean="0"/>
              <a:t>Are aspects deemed inessential varied to show the explained do not depend on them?</a:t>
            </a:r>
          </a:p>
          <a:p>
            <a:r>
              <a:rPr lang="en-US" dirty="0" smtClean="0"/>
              <a:t>What other assumptions are necessary for the simulation to show this explanation?  Are they plausible?</a:t>
            </a:r>
          </a:p>
          <a:p>
            <a:r>
              <a:rPr lang="en-US" dirty="0" smtClean="0"/>
              <a:t>Would many different models explain the same things (but in different terms and in different ways)?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Critically assessing and analysing simulation results, Bruce Edmonds,  ISS Course, 2011, slide </a:t>
            </a:r>
            <a:fld id="{4B985DE2-C5E8-BD44-B283-0AAF779DC2AE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9410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Explanation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4015172" cy="51816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Model of Social Influence and Domestic Water Demand</a:t>
            </a:r>
          </a:p>
          <a:p>
            <a:r>
              <a:rPr lang="en-US" dirty="0" smtClean="0"/>
              <a:t>Explains: clustered volatility and location-specific variation in terms of social influence</a:t>
            </a:r>
          </a:p>
          <a:p>
            <a:r>
              <a:rPr lang="en-US" dirty="0" smtClean="0"/>
              <a:t>Data being explained is aggregate output data for localities</a:t>
            </a:r>
          </a:p>
          <a:p>
            <a:r>
              <a:rPr lang="en-US" dirty="0" smtClean="0"/>
              <a:t>Some experiments to compare against scenarios with different climate input, innovation dates and </a:t>
            </a:r>
            <a:r>
              <a:rPr lang="en-US" dirty="0" err="1" smtClean="0"/>
              <a:t>randomisation</a:t>
            </a:r>
            <a:r>
              <a:rPr lang="en-US" dirty="0" smtClean="0"/>
              <a:t> of social network</a:t>
            </a:r>
          </a:p>
          <a:p>
            <a:r>
              <a:rPr lang="en-US" dirty="0" smtClean="0"/>
              <a:t>Lots of other assumptions, e.g. social network structure, cognition of agents</a:t>
            </a:r>
          </a:p>
          <a:p>
            <a:r>
              <a:rPr lang="en-US" dirty="0" smtClean="0">
                <a:solidFill>
                  <a:srgbClr val="656565"/>
                </a:solidFill>
              </a:rPr>
              <a:t>(see slides on Complex ABSS slides for references)</a:t>
            </a:r>
            <a:endParaRPr lang="en-US" dirty="0">
              <a:solidFill>
                <a:srgbClr val="65656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Critically assessing and analysing simulation results, Bruce Edmonds,  ISS Course, 2011, slide </a:t>
            </a:r>
            <a:fld id="{4B985DE2-C5E8-BD44-B283-0AAF779DC2AE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6036" y="1268760"/>
            <a:ext cx="3877205" cy="22308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3717032"/>
            <a:ext cx="3854636" cy="282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076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Establishing the Nature of a Complex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07740"/>
            <a:ext cx="84582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How important is the process under study? How </a:t>
            </a:r>
            <a:r>
              <a:rPr lang="en-US" i="1" dirty="0" smtClean="0"/>
              <a:t>novel</a:t>
            </a:r>
            <a:r>
              <a:rPr lang="en-US" dirty="0" smtClean="0"/>
              <a:t> is it?  How </a:t>
            </a:r>
            <a:r>
              <a:rPr lang="en-US" i="1" dirty="0" smtClean="0"/>
              <a:t>general</a:t>
            </a:r>
            <a:r>
              <a:rPr lang="en-US" dirty="0" smtClean="0"/>
              <a:t> is it?</a:t>
            </a:r>
          </a:p>
          <a:p>
            <a:r>
              <a:rPr lang="en-US" dirty="0" smtClean="0"/>
              <a:t>Is this a variation of an already explored process or a new kind of process?</a:t>
            </a:r>
          </a:p>
          <a:p>
            <a:pPr lvl="1"/>
            <a:r>
              <a:rPr lang="en-US" dirty="0" smtClean="0"/>
              <a:t>If a variation, does this address an important issue or assumption?</a:t>
            </a:r>
          </a:p>
          <a:p>
            <a:pPr lvl="1"/>
            <a:r>
              <a:rPr lang="en-US" dirty="0" smtClean="0"/>
              <a:t>If new, what does this process do/show that others do not?</a:t>
            </a:r>
          </a:p>
          <a:p>
            <a:r>
              <a:rPr lang="en-US" dirty="0" smtClean="0"/>
              <a:t>How thorough is the exploration?</a:t>
            </a:r>
          </a:p>
          <a:p>
            <a:r>
              <a:rPr lang="en-US" dirty="0" smtClean="0"/>
              <a:t>Is the exploration limited to aggregate outcomes, or does it also delve into the micro?</a:t>
            </a:r>
          </a:p>
          <a:p>
            <a:r>
              <a:rPr lang="en-US" dirty="0" smtClean="0"/>
              <a:t>Are there stated hypotheses about the nature and working of the process?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Critically assessing and analysing simulation results, Bruce Edmonds,  ISS Course, 2011, slide </a:t>
            </a:r>
            <a:fld id="{4B985DE2-C5E8-BD44-B283-0AAF779DC2AE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3707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Establishing Nature of a Complex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524" y="1282588"/>
            <a:ext cx="3835152" cy="5638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Opinion dynamics with moderates and extremists using relative agreement</a:t>
            </a:r>
          </a:p>
          <a:p>
            <a:r>
              <a:rPr lang="en-US" dirty="0" smtClean="0"/>
              <a:t>Somewhat novel in that it shows the emergence of </a:t>
            </a:r>
            <a:r>
              <a:rPr lang="en-US" dirty="0" err="1" smtClean="0"/>
              <a:t>polarisation</a:t>
            </a:r>
            <a:endParaRPr lang="en-US" dirty="0"/>
          </a:p>
          <a:p>
            <a:r>
              <a:rPr lang="en-US" dirty="0" smtClean="0"/>
              <a:t>Is a variation of existing models but shows an important new phenomena</a:t>
            </a:r>
          </a:p>
          <a:p>
            <a:r>
              <a:rPr lang="en-US" dirty="0" smtClean="0"/>
              <a:t>Thorough exploration, both by parameter mapping, and mathematical analysis</a:t>
            </a:r>
          </a:p>
          <a:p>
            <a:r>
              <a:rPr lang="en-US" dirty="0" smtClean="0"/>
              <a:t>Are explicit hypotheses </a:t>
            </a:r>
          </a:p>
          <a:p>
            <a:r>
              <a:rPr lang="en-US" sz="2500" i="1" dirty="0" err="1">
                <a:solidFill>
                  <a:schemeClr val="bg2"/>
                </a:solidFill>
              </a:rPr>
              <a:t>Deffuant</a:t>
            </a:r>
            <a:r>
              <a:rPr lang="en-US" sz="2500" i="1" dirty="0">
                <a:solidFill>
                  <a:schemeClr val="bg2"/>
                </a:solidFill>
              </a:rPr>
              <a:t>, G., </a:t>
            </a:r>
            <a:r>
              <a:rPr lang="en-US" sz="2500" i="1" dirty="0" err="1">
                <a:solidFill>
                  <a:schemeClr val="bg2"/>
                </a:solidFill>
              </a:rPr>
              <a:t>Amblard</a:t>
            </a:r>
            <a:r>
              <a:rPr lang="en-US" sz="2500" i="1" dirty="0">
                <a:solidFill>
                  <a:schemeClr val="bg2"/>
                </a:solidFill>
              </a:rPr>
              <a:t>, F., </a:t>
            </a:r>
            <a:r>
              <a:rPr lang="en-US" sz="2500" i="1" dirty="0" err="1">
                <a:solidFill>
                  <a:schemeClr val="bg2"/>
                </a:solidFill>
              </a:rPr>
              <a:t>Weisbuch</a:t>
            </a:r>
            <a:r>
              <a:rPr lang="en-US" sz="2500" i="1" dirty="0">
                <a:solidFill>
                  <a:schemeClr val="bg2"/>
                </a:solidFill>
              </a:rPr>
              <a:t>, G. and Faure, T. (2002) How can extremism prevail? A study based on the relative agreement interaction model. Journal of Artificial Societies and Social Simulation 5(4):1. </a:t>
            </a:r>
            <a:br>
              <a:rPr lang="en-US" sz="2500" i="1" dirty="0">
                <a:solidFill>
                  <a:schemeClr val="bg2"/>
                </a:solidFill>
              </a:rPr>
            </a:br>
            <a:r>
              <a:rPr lang="en-US" sz="2500" i="1" dirty="0">
                <a:solidFill>
                  <a:srgbClr val="3366FF"/>
                </a:solidFill>
              </a:rPr>
              <a:t>http://</a:t>
            </a:r>
            <a:r>
              <a:rPr lang="en-US" sz="2500" i="1" dirty="0" err="1">
                <a:solidFill>
                  <a:srgbClr val="3366FF"/>
                </a:solidFill>
              </a:rPr>
              <a:t>jasss.soc.surrey.ac.uk</a:t>
            </a:r>
            <a:r>
              <a:rPr lang="en-US" sz="2500" i="1" dirty="0">
                <a:solidFill>
                  <a:srgbClr val="3366FF"/>
                </a:solidFill>
              </a:rPr>
              <a:t>/5/4/1.</a:t>
            </a:r>
            <a:r>
              <a:rPr lang="en-US" sz="2500" i="1" dirty="0" smtClean="0">
                <a:solidFill>
                  <a:srgbClr val="3366FF"/>
                </a:solidFill>
              </a:rPr>
              <a:t>html</a:t>
            </a:r>
            <a:endParaRPr lang="en-US" sz="2500" i="1" dirty="0">
              <a:solidFill>
                <a:srgbClr val="3366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Critically assessing and analysing simulation results, Bruce Edmonds,  ISS Course, 2011, slide </a:t>
            </a:r>
            <a:fld id="{4B985DE2-C5E8-BD44-B283-0AAF779DC2AE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pic>
        <p:nvPicPr>
          <p:cNvPr id="5" name="Picture 4" descr="fig006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988" y="3861048"/>
            <a:ext cx="4464993" cy="2664296"/>
          </a:xfrm>
          <a:prstGeom prst="rect">
            <a:avLst/>
          </a:prstGeom>
        </p:spPr>
      </p:pic>
      <p:pic>
        <p:nvPicPr>
          <p:cNvPr id="6" name="Picture 5" descr="ODfig00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556792"/>
            <a:ext cx="4125121" cy="194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351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Hypotheses about a complex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43744"/>
            <a:ext cx="8458200" cy="5181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Are the hypotheses novel?  Are they clearly defined?  Are they important?</a:t>
            </a:r>
          </a:p>
          <a:p>
            <a:r>
              <a:rPr lang="en-US" dirty="0" smtClean="0"/>
              <a:t>How clearly do the simulation experiments demonstrate (</a:t>
            </a:r>
            <a:r>
              <a:rPr lang="en-US" dirty="0" smtClean="0">
                <a:solidFill>
                  <a:srgbClr val="656565"/>
                </a:solidFill>
              </a:rPr>
              <a:t>contradict</a:t>
            </a:r>
            <a:r>
              <a:rPr lang="en-US" dirty="0" smtClean="0"/>
              <a:t>) the hypotheses?</a:t>
            </a:r>
          </a:p>
          <a:p>
            <a:r>
              <a:rPr lang="en-US" dirty="0" smtClean="0"/>
              <a:t>Do the experiments rule out all plausible competing explanations?</a:t>
            </a:r>
          </a:p>
          <a:p>
            <a:r>
              <a:rPr lang="en-US" dirty="0" smtClean="0"/>
              <a:t>Is it clear what auxiliary assumptions are common to all variations tried?</a:t>
            </a:r>
          </a:p>
          <a:p>
            <a:r>
              <a:rPr lang="en-US" dirty="0" smtClean="0"/>
              <a:t>Is the scope of the experimental testing clear?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Critically assessing and analysing simulation results, Bruce Edmonds,  ISS Course, 2011, slide </a:t>
            </a:r>
            <a:fld id="{4B985DE2-C5E8-BD44-B283-0AAF779DC2AE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8287963"/>
      </p:ext>
    </p:extLst>
  </p:cSld>
  <p:clrMapOvr>
    <a:masterClrMapping/>
  </p:clrMapOvr>
</p:sld>
</file>

<file path=ppt/theme/theme1.xml><?xml version="1.0" encoding="utf-8"?>
<a:theme xmlns:a="http://schemas.openxmlformats.org/drawingml/2006/main" name="becpm">
  <a:themeElements>
    <a:clrScheme name="">
      <a:dk1>
        <a:srgbClr val="000000"/>
      </a:dk1>
      <a:lt1>
        <a:srgbClr val="FFFFFF"/>
      </a:lt1>
      <a:dk2>
        <a:srgbClr val="990000"/>
      </a:dk2>
      <a:lt2>
        <a:srgbClr val="656565"/>
      </a:lt2>
      <a:accent1>
        <a:srgbClr val="25A14B"/>
      </a:accent1>
      <a:accent2>
        <a:srgbClr val="2A50BA"/>
      </a:accent2>
      <a:accent3>
        <a:srgbClr val="FFFFFF"/>
      </a:accent3>
      <a:accent4>
        <a:srgbClr val="000000"/>
      </a:accent4>
      <a:accent5>
        <a:srgbClr val="ACCDB1"/>
      </a:accent5>
      <a:accent6>
        <a:srgbClr val="2548A8"/>
      </a:accent6>
      <a:hlink>
        <a:srgbClr val="912BC9"/>
      </a:hlink>
      <a:folHlink>
        <a:srgbClr val="B2B2B2"/>
      </a:folHlink>
    </a:clrScheme>
    <a:fontScheme name="becp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>
          <a:solidFill>
            <a:schemeClr val="accent2"/>
          </a:solidFill>
          <a:prstDash val="solid"/>
        </a:ln>
      </a:spPr>
      <a:bodyPr rtlCol="0" anchor="ctr"/>
      <a:lstStyle>
        <a:defPPr algn="ctr">
          <a:defRPr b="1" dirty="0" smtClean="0">
            <a:solidFill>
              <a:schemeClr val="accent1"/>
            </a:solidFill>
          </a:defRPr>
        </a:defPPr>
      </a:lstStyle>
    </a:spDef>
    <a:ln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lg" len="med"/>
          <a:tailEnd type="none" w="lg" len="med"/>
        </a:ln>
        <a:effectLst/>
      </a:spPr>
      <a:bodyPr/>
      <a:lstStyle/>
    </a:lnDef>
  </a:objectDefaults>
  <a:extraClrSchemeLst>
    <a:extraClrScheme>
      <a:clrScheme name="becpm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cpm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cpm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cpm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cpm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cpm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cpm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D:\Users\Bruce\papers\templates\becpm.pot</Template>
  <TotalTime>17148</TotalTime>
  <Words>1725</Words>
  <Application>Microsoft Macintosh PowerPoint</Application>
  <PresentationFormat>On-screen Show (4:3)</PresentationFormat>
  <Paragraphs>141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becpm</vt:lpstr>
      <vt:lpstr>Critically assessing and analysing simulation results</vt:lpstr>
      <vt:lpstr>Back to the simulation goal… </vt:lpstr>
      <vt:lpstr>Prediction (in the widest sense)</vt:lpstr>
      <vt:lpstr>Example of Prediction </vt:lpstr>
      <vt:lpstr>Explanation</vt:lpstr>
      <vt:lpstr>Example of Explanation</vt:lpstr>
      <vt:lpstr>Establishing the Nature of a Complex Process</vt:lpstr>
      <vt:lpstr>Example of Establishing Nature of a Complex Process</vt:lpstr>
      <vt:lpstr>Testing Hypotheses about a complex process</vt:lpstr>
      <vt:lpstr>Example of Testing Hypotheses</vt:lpstr>
      <vt:lpstr>Uncover Hidden Assumptions</vt:lpstr>
      <vt:lpstr>Example of Hidden Assumptions</vt:lpstr>
      <vt:lpstr>Integrate evidence into a coherent framework simulation</vt:lpstr>
      <vt:lpstr>Example of Coherent Picture Simulation</vt:lpstr>
      <vt:lpstr>Some Fundamental Mistakes</vt:lpstr>
      <vt:lpstr>Crucial Questions to Ask</vt:lpstr>
      <vt:lpstr>The End</vt:lpstr>
    </vt:vector>
  </TitlesOfParts>
  <Company>MMU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the Value of Prediction in an Artificial Stock Market</dc:title>
  <dc:creator>Bruce Emdonds</dc:creator>
  <cp:lastModifiedBy>Bruce Edmonds</cp:lastModifiedBy>
  <cp:revision>309</cp:revision>
  <dcterms:created xsi:type="dcterms:W3CDTF">2002-08-05T14:16:21Z</dcterms:created>
  <dcterms:modified xsi:type="dcterms:W3CDTF">2012-05-10T12:28:21Z</dcterms:modified>
</cp:coreProperties>
</file>