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9" r:id="rId3"/>
    <p:sldId id="318" r:id="rId4"/>
    <p:sldId id="319" r:id="rId5"/>
    <p:sldId id="321" r:id="rId6"/>
    <p:sldId id="322" r:id="rId7"/>
    <p:sldId id="337" r:id="rId8"/>
    <p:sldId id="338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40" r:id="rId23"/>
    <p:sldId id="341" r:id="rId24"/>
    <p:sldId id="317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5" autoAdjust="0"/>
    <p:restoredTop sz="99434" autoAdjust="0"/>
  </p:normalViewPr>
  <p:slideViewPr>
    <p:cSldViewPr>
      <p:cViewPr varScale="1">
        <p:scale>
          <a:sx n="94" d="100"/>
          <a:sy n="94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10/05/2012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</a:rPr>
              <a:t>Introduce me and the CPM</a:t>
            </a:r>
          </a:p>
          <a:p>
            <a:r>
              <a:rPr lang="en-GB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24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Social influence and the domestic demand for water, Aberdeen 2002, http://cfpm.org/~bruce slide-</a:t>
            </a:r>
            <a:fld id="{47D540B9-A803-E740-8CCD-279C89A6C7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Social influence and the domestic demand for water, Aberdeen 2002, http://cfpm.org/~bruce slide-</a:t>
            </a:r>
            <a:fld id="{007572D2-031E-3E4F-813A-E34E6B7AE4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3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fpm.org/cpmrep107.html" TargetMode="External"/><Relationship Id="rId4" Type="http://schemas.openxmlformats.org/officeDocument/2006/relationships/hyperlink" Target="http://cfpm.org/cpmrep163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cfpm.org/cpmrep105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2130425"/>
            <a:ext cx="8215312" cy="1443038"/>
          </a:xfrm>
        </p:spPr>
        <p:txBody>
          <a:bodyPr/>
          <a:lstStyle/>
          <a:p>
            <a:r>
              <a:rPr lang="en-GB" sz="3200" dirty="0" smtClean="0">
                <a:solidFill>
                  <a:schemeClr val="accent1"/>
                </a:solidFill>
                <a:latin typeface="Arial" charset="0"/>
              </a:rPr>
              <a:t>Complex ABSS Case Study</a:t>
            </a:r>
            <a:endParaRPr lang="en-GB" sz="2800" b="0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4329100"/>
            <a:ext cx="6400800" cy="1368153"/>
          </a:xfrm>
        </p:spPr>
        <p:txBody>
          <a:bodyPr/>
          <a:lstStyle/>
          <a:p>
            <a:r>
              <a:rPr lang="en-GB" sz="2400" i="1" dirty="0">
                <a:latin typeface="Arial" charset="0"/>
              </a:rPr>
              <a:t>Bruce Edmonds</a:t>
            </a:r>
            <a:r>
              <a:rPr lang="en-GB" sz="2400" dirty="0">
                <a:latin typeface="Arial" charset="0"/>
              </a:rPr>
              <a:t/>
            </a:r>
            <a:br>
              <a:rPr lang="en-GB" sz="24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Centre for Policy Modelling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Manchester Metropolitan University</a:t>
            </a:r>
            <a:endParaRPr lang="en-GB" sz="2400" dirty="0">
              <a:latin typeface="Arial" charset="0"/>
            </a:endParaRPr>
          </a:p>
        </p:txBody>
      </p:sp>
      <p:pic>
        <p:nvPicPr>
          <p:cNvPr id="9219" name="Picture 4" descr="MMU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6038"/>
            <a:ext cx="9286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eed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129300"/>
            <a:ext cx="2336800" cy="673100"/>
          </a:xfrm>
          <a:prstGeom prst="rect">
            <a:avLst/>
          </a:prstGeom>
        </p:spPr>
      </p:pic>
      <p:pic>
        <p:nvPicPr>
          <p:cNvPr id="4" name="Picture 3" descr="NeI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40" y="6012924"/>
            <a:ext cx="1296020" cy="1124488"/>
          </a:xfrm>
          <a:prstGeom prst="rect">
            <a:avLst/>
          </a:prstGeom>
        </p:spPr>
      </p:pic>
      <p:pic>
        <p:nvPicPr>
          <p:cNvPr id="8" name="Picture 7" descr="UoM_Logo.644x5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96" y="6048011"/>
            <a:ext cx="1332148" cy="76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10</a:t>
            </a:fld>
            <a:endParaRPr lang="en-GB" sz="1000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An Example Social Structure</a:t>
            </a:r>
          </a:p>
        </p:txBody>
      </p:sp>
      <p:pic>
        <p:nvPicPr>
          <p:cNvPr id="21508" name="Picture 3" descr="C:\Documents and Settings\bruce\My Documents\ccdew\blobs-tranj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020763"/>
            <a:ext cx="7600950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172200" y="5938838"/>
            <a:ext cx="17970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GB" sz="1800"/>
              <a:t>- Global Biased</a:t>
            </a:r>
            <a:br>
              <a:rPr lang="en-GB" sz="1800"/>
            </a:br>
            <a:r>
              <a:rPr lang="en-GB" sz="1800"/>
              <a:t>- Locally Biased</a:t>
            </a:r>
            <a:br>
              <a:rPr lang="en-GB" sz="1800"/>
            </a:br>
            <a:r>
              <a:rPr lang="en-GB" sz="1800"/>
              <a:t>- Self Biased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953125" y="6086475"/>
            <a:ext cx="179388" cy="1809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5956300" y="6343650"/>
            <a:ext cx="179388" cy="1809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5957888" y="6615113"/>
            <a:ext cx="179387" cy="1809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43000" y="1138238"/>
            <a:ext cx="7450138" cy="5006975"/>
            <a:chOff x="670" y="378"/>
            <a:chExt cx="4693" cy="3154"/>
          </a:xfrm>
        </p:grpSpPr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 flipH="1">
              <a:off x="720" y="3312"/>
              <a:ext cx="8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1620" y="3312"/>
              <a:ext cx="8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>
              <a:off x="981" y="2934"/>
              <a:ext cx="0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>
              <a:off x="990" y="2511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3"/>
            <p:cNvSpPr>
              <a:spLocks noChangeShapeType="1"/>
            </p:cNvSpPr>
            <p:nvPr/>
          </p:nvSpPr>
          <p:spPr bwMode="auto">
            <a:xfrm>
              <a:off x="991" y="1671"/>
              <a:ext cx="0" cy="7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4"/>
            <p:cNvSpPr>
              <a:spLocks noChangeShapeType="1"/>
            </p:cNvSpPr>
            <p:nvPr/>
          </p:nvSpPr>
          <p:spPr bwMode="auto">
            <a:xfrm>
              <a:off x="680" y="2313"/>
              <a:ext cx="0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>
              <a:off x="680" y="1256"/>
              <a:ext cx="0" cy="5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>
              <a:off x="670" y="415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7"/>
            <p:cNvSpPr>
              <a:spLocks noChangeShapeType="1"/>
            </p:cNvSpPr>
            <p:nvPr/>
          </p:nvSpPr>
          <p:spPr bwMode="auto">
            <a:xfrm>
              <a:off x="1303" y="378"/>
              <a:ext cx="11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8"/>
            <p:cNvSpPr>
              <a:spLocks noChangeShapeType="1"/>
            </p:cNvSpPr>
            <p:nvPr/>
          </p:nvSpPr>
          <p:spPr bwMode="auto">
            <a:xfrm flipH="1">
              <a:off x="4617" y="378"/>
              <a:ext cx="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9"/>
            <p:cNvSpPr>
              <a:spLocks noChangeShapeType="1"/>
            </p:cNvSpPr>
            <p:nvPr/>
          </p:nvSpPr>
          <p:spPr bwMode="auto">
            <a:xfrm flipV="1">
              <a:off x="5193" y="415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0"/>
            <p:cNvSpPr>
              <a:spLocks noChangeShapeType="1"/>
            </p:cNvSpPr>
            <p:nvPr/>
          </p:nvSpPr>
          <p:spPr bwMode="auto">
            <a:xfrm flipH="1">
              <a:off x="3116" y="595"/>
              <a:ext cx="5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1"/>
            <p:cNvSpPr>
              <a:spLocks noChangeShapeType="1"/>
            </p:cNvSpPr>
            <p:nvPr/>
          </p:nvSpPr>
          <p:spPr bwMode="auto">
            <a:xfrm flipH="1">
              <a:off x="1907" y="595"/>
              <a:ext cx="8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2"/>
            <p:cNvSpPr>
              <a:spLocks noChangeShapeType="1"/>
            </p:cNvSpPr>
            <p:nvPr/>
          </p:nvSpPr>
          <p:spPr bwMode="auto">
            <a:xfrm>
              <a:off x="2474" y="425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3"/>
            <p:cNvSpPr>
              <a:spLocks noChangeShapeType="1"/>
            </p:cNvSpPr>
            <p:nvPr/>
          </p:nvSpPr>
          <p:spPr bwMode="auto">
            <a:xfrm flipV="1">
              <a:off x="4589" y="61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4"/>
            <p:cNvSpPr>
              <a:spLocks noChangeShapeType="1"/>
            </p:cNvSpPr>
            <p:nvPr/>
          </p:nvSpPr>
          <p:spPr bwMode="auto">
            <a:xfrm flipH="1">
              <a:off x="4315" y="1218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5"/>
            <p:cNvSpPr>
              <a:spLocks noChangeShapeType="1"/>
            </p:cNvSpPr>
            <p:nvPr/>
          </p:nvSpPr>
          <p:spPr bwMode="auto">
            <a:xfrm>
              <a:off x="3418" y="803"/>
              <a:ext cx="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>
              <a:off x="2521" y="793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27"/>
            <p:cNvSpPr>
              <a:spLocks noChangeShapeType="1"/>
            </p:cNvSpPr>
            <p:nvPr/>
          </p:nvSpPr>
          <p:spPr bwMode="auto">
            <a:xfrm>
              <a:off x="3380" y="822"/>
              <a:ext cx="0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28"/>
            <p:cNvSpPr>
              <a:spLocks noChangeShapeType="1"/>
            </p:cNvSpPr>
            <p:nvPr/>
          </p:nvSpPr>
          <p:spPr bwMode="auto">
            <a:xfrm>
              <a:off x="3390" y="1671"/>
              <a:ext cx="0" cy="7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29"/>
            <p:cNvSpPr>
              <a:spLocks noChangeShapeType="1"/>
            </p:cNvSpPr>
            <p:nvPr/>
          </p:nvSpPr>
          <p:spPr bwMode="auto">
            <a:xfrm flipV="1">
              <a:off x="3683" y="1464"/>
              <a:ext cx="0" cy="5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30"/>
            <p:cNvSpPr>
              <a:spLocks noChangeShapeType="1"/>
            </p:cNvSpPr>
            <p:nvPr/>
          </p:nvSpPr>
          <p:spPr bwMode="auto">
            <a:xfrm>
              <a:off x="3683" y="2096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31"/>
            <p:cNvSpPr>
              <a:spLocks noChangeShapeType="1"/>
            </p:cNvSpPr>
            <p:nvPr/>
          </p:nvSpPr>
          <p:spPr bwMode="auto">
            <a:xfrm>
              <a:off x="4910" y="1426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32"/>
            <p:cNvSpPr>
              <a:spLocks noChangeShapeType="1"/>
            </p:cNvSpPr>
            <p:nvPr/>
          </p:nvSpPr>
          <p:spPr bwMode="auto">
            <a:xfrm>
              <a:off x="5193" y="2096"/>
              <a:ext cx="0" cy="5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33"/>
            <p:cNvSpPr>
              <a:spLocks noChangeShapeType="1"/>
            </p:cNvSpPr>
            <p:nvPr/>
          </p:nvSpPr>
          <p:spPr bwMode="auto">
            <a:xfrm>
              <a:off x="5193" y="2719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34"/>
            <p:cNvSpPr>
              <a:spLocks noChangeShapeType="1"/>
            </p:cNvSpPr>
            <p:nvPr/>
          </p:nvSpPr>
          <p:spPr bwMode="auto">
            <a:xfrm>
              <a:off x="4891" y="2304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35"/>
            <p:cNvSpPr>
              <a:spLocks noChangeShapeType="1"/>
            </p:cNvSpPr>
            <p:nvPr/>
          </p:nvSpPr>
          <p:spPr bwMode="auto">
            <a:xfrm flipV="1">
              <a:off x="4891" y="1889"/>
              <a:ext cx="0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6"/>
            <p:cNvSpPr>
              <a:spLocks noChangeShapeType="1"/>
            </p:cNvSpPr>
            <p:nvPr/>
          </p:nvSpPr>
          <p:spPr bwMode="auto">
            <a:xfrm>
              <a:off x="4920" y="1643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37"/>
            <p:cNvSpPr>
              <a:spLocks noChangeShapeType="1"/>
            </p:cNvSpPr>
            <p:nvPr/>
          </p:nvSpPr>
          <p:spPr bwMode="auto">
            <a:xfrm flipV="1">
              <a:off x="4589" y="1464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Line 38"/>
            <p:cNvSpPr>
              <a:spLocks noChangeShapeType="1"/>
            </p:cNvSpPr>
            <p:nvPr/>
          </p:nvSpPr>
          <p:spPr bwMode="auto">
            <a:xfrm flipV="1">
              <a:off x="4589" y="1671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39"/>
            <p:cNvSpPr>
              <a:spLocks noChangeShapeType="1"/>
            </p:cNvSpPr>
            <p:nvPr/>
          </p:nvSpPr>
          <p:spPr bwMode="auto">
            <a:xfrm flipH="1" flipV="1">
              <a:off x="3126" y="1643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40"/>
            <p:cNvSpPr>
              <a:spLocks noChangeShapeType="1"/>
            </p:cNvSpPr>
            <p:nvPr/>
          </p:nvSpPr>
          <p:spPr bwMode="auto">
            <a:xfrm flipV="1">
              <a:off x="3088" y="1048"/>
              <a:ext cx="0" cy="5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41"/>
            <p:cNvSpPr>
              <a:spLocks noChangeShapeType="1"/>
            </p:cNvSpPr>
            <p:nvPr/>
          </p:nvSpPr>
          <p:spPr bwMode="auto">
            <a:xfrm flipV="1">
              <a:off x="982" y="406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42"/>
            <p:cNvSpPr>
              <a:spLocks noChangeShapeType="1"/>
            </p:cNvSpPr>
            <p:nvPr/>
          </p:nvSpPr>
          <p:spPr bwMode="auto">
            <a:xfrm>
              <a:off x="1020" y="122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43"/>
            <p:cNvSpPr>
              <a:spLocks noChangeShapeType="1"/>
            </p:cNvSpPr>
            <p:nvPr/>
          </p:nvSpPr>
          <p:spPr bwMode="auto">
            <a:xfrm>
              <a:off x="1275" y="125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44"/>
            <p:cNvSpPr>
              <a:spLocks noChangeShapeType="1"/>
            </p:cNvSpPr>
            <p:nvPr/>
          </p:nvSpPr>
          <p:spPr bwMode="auto">
            <a:xfrm flipH="1">
              <a:off x="1303" y="1435"/>
              <a:ext cx="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45"/>
            <p:cNvSpPr>
              <a:spLocks noChangeShapeType="1"/>
            </p:cNvSpPr>
            <p:nvPr/>
          </p:nvSpPr>
          <p:spPr bwMode="auto">
            <a:xfrm>
              <a:off x="1303" y="2049"/>
              <a:ext cx="11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46"/>
            <p:cNvSpPr>
              <a:spLocks noChangeShapeType="1"/>
            </p:cNvSpPr>
            <p:nvPr/>
          </p:nvSpPr>
          <p:spPr bwMode="auto">
            <a:xfrm>
              <a:off x="2512" y="2058"/>
              <a:ext cx="2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47"/>
            <p:cNvSpPr>
              <a:spLocks noChangeShapeType="1"/>
            </p:cNvSpPr>
            <p:nvPr/>
          </p:nvSpPr>
          <p:spPr bwMode="auto">
            <a:xfrm flipV="1">
              <a:off x="2786" y="1464"/>
              <a:ext cx="0" cy="5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48"/>
            <p:cNvSpPr>
              <a:spLocks noChangeShapeType="1"/>
            </p:cNvSpPr>
            <p:nvPr/>
          </p:nvSpPr>
          <p:spPr bwMode="auto">
            <a:xfrm flipV="1">
              <a:off x="2483" y="1681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49"/>
            <p:cNvSpPr>
              <a:spLocks noChangeShapeType="1"/>
            </p:cNvSpPr>
            <p:nvPr/>
          </p:nvSpPr>
          <p:spPr bwMode="auto">
            <a:xfrm>
              <a:off x="2219" y="121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Line 50"/>
            <p:cNvSpPr>
              <a:spLocks noChangeShapeType="1"/>
            </p:cNvSpPr>
            <p:nvPr/>
          </p:nvSpPr>
          <p:spPr bwMode="auto">
            <a:xfrm>
              <a:off x="1576" y="2304"/>
              <a:ext cx="1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51"/>
            <p:cNvSpPr>
              <a:spLocks noChangeShapeType="1"/>
            </p:cNvSpPr>
            <p:nvPr/>
          </p:nvSpPr>
          <p:spPr bwMode="auto">
            <a:xfrm>
              <a:off x="1605" y="2266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Line 52"/>
            <p:cNvSpPr>
              <a:spLocks noChangeShapeType="1"/>
            </p:cNvSpPr>
            <p:nvPr/>
          </p:nvSpPr>
          <p:spPr bwMode="auto">
            <a:xfrm flipV="1">
              <a:off x="1275" y="2521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Line 53"/>
            <p:cNvSpPr>
              <a:spLocks noChangeShapeType="1"/>
            </p:cNvSpPr>
            <p:nvPr/>
          </p:nvSpPr>
          <p:spPr bwMode="auto">
            <a:xfrm>
              <a:off x="1313" y="2908"/>
              <a:ext cx="11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Line 54"/>
            <p:cNvSpPr>
              <a:spLocks noChangeShapeType="1"/>
            </p:cNvSpPr>
            <p:nvPr/>
          </p:nvSpPr>
          <p:spPr bwMode="auto">
            <a:xfrm>
              <a:off x="2531" y="2899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55"/>
            <p:cNvSpPr>
              <a:spLocks noChangeShapeType="1"/>
            </p:cNvSpPr>
            <p:nvPr/>
          </p:nvSpPr>
          <p:spPr bwMode="auto">
            <a:xfrm>
              <a:off x="3116" y="2899"/>
              <a:ext cx="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56"/>
            <p:cNvSpPr>
              <a:spLocks noChangeShapeType="1"/>
            </p:cNvSpPr>
            <p:nvPr/>
          </p:nvSpPr>
          <p:spPr bwMode="auto">
            <a:xfrm>
              <a:off x="2502" y="3126"/>
              <a:ext cx="2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Line 57"/>
            <p:cNvSpPr>
              <a:spLocks noChangeShapeType="1"/>
            </p:cNvSpPr>
            <p:nvPr/>
          </p:nvSpPr>
          <p:spPr bwMode="auto">
            <a:xfrm>
              <a:off x="3390" y="3144"/>
              <a:ext cx="0" cy="3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Line 58"/>
            <p:cNvSpPr>
              <a:spLocks noChangeShapeType="1"/>
            </p:cNvSpPr>
            <p:nvPr/>
          </p:nvSpPr>
          <p:spPr bwMode="auto">
            <a:xfrm>
              <a:off x="3116" y="3314"/>
              <a:ext cx="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Line 59"/>
            <p:cNvSpPr>
              <a:spLocks noChangeShapeType="1"/>
            </p:cNvSpPr>
            <p:nvPr/>
          </p:nvSpPr>
          <p:spPr bwMode="auto">
            <a:xfrm>
              <a:off x="1917" y="3532"/>
              <a:ext cx="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Line 60"/>
            <p:cNvSpPr>
              <a:spLocks noChangeShapeType="1"/>
            </p:cNvSpPr>
            <p:nvPr/>
          </p:nvSpPr>
          <p:spPr bwMode="auto">
            <a:xfrm>
              <a:off x="1577" y="2719"/>
              <a:ext cx="0" cy="3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Line 61"/>
            <p:cNvSpPr>
              <a:spLocks noChangeShapeType="1"/>
            </p:cNvSpPr>
            <p:nvPr/>
          </p:nvSpPr>
          <p:spPr bwMode="auto">
            <a:xfrm>
              <a:off x="1615" y="3107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Line 62"/>
            <p:cNvSpPr>
              <a:spLocks noChangeShapeType="1"/>
            </p:cNvSpPr>
            <p:nvPr/>
          </p:nvSpPr>
          <p:spPr bwMode="auto">
            <a:xfrm>
              <a:off x="1577" y="2521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Line 63"/>
            <p:cNvSpPr>
              <a:spLocks noChangeShapeType="1"/>
            </p:cNvSpPr>
            <p:nvPr/>
          </p:nvSpPr>
          <p:spPr bwMode="auto">
            <a:xfrm flipV="1">
              <a:off x="4287" y="1889"/>
              <a:ext cx="0" cy="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Line 64"/>
            <p:cNvSpPr>
              <a:spLocks noChangeShapeType="1"/>
            </p:cNvSpPr>
            <p:nvPr/>
          </p:nvSpPr>
          <p:spPr bwMode="auto">
            <a:xfrm>
              <a:off x="4023" y="2682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Line 65"/>
            <p:cNvSpPr>
              <a:spLocks noChangeShapeType="1"/>
            </p:cNvSpPr>
            <p:nvPr/>
          </p:nvSpPr>
          <p:spPr bwMode="auto">
            <a:xfrm flipH="1">
              <a:off x="2814" y="2691"/>
              <a:ext cx="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Freeform 66"/>
            <p:cNvSpPr>
              <a:spLocks/>
            </p:cNvSpPr>
            <p:nvPr/>
          </p:nvSpPr>
          <p:spPr bwMode="auto">
            <a:xfrm>
              <a:off x="3721" y="393"/>
              <a:ext cx="538" cy="163"/>
            </a:xfrm>
            <a:custGeom>
              <a:avLst/>
              <a:gdLst>
                <a:gd name="T0" fmla="*/ 0 w 538"/>
                <a:gd name="T1" fmla="*/ 163 h 163"/>
                <a:gd name="T2" fmla="*/ 255 w 538"/>
                <a:gd name="T3" fmla="*/ 3 h 163"/>
                <a:gd name="T4" fmla="*/ 538 w 538"/>
                <a:gd name="T5" fmla="*/ 145 h 163"/>
                <a:gd name="T6" fmla="*/ 0 60000 65536"/>
                <a:gd name="T7" fmla="*/ 0 60000 65536"/>
                <a:gd name="T8" fmla="*/ 0 60000 65536"/>
                <a:gd name="T9" fmla="*/ 0 w 538"/>
                <a:gd name="T10" fmla="*/ 0 h 163"/>
                <a:gd name="T11" fmla="*/ 538 w 538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8" h="163">
                  <a:moveTo>
                    <a:pt x="0" y="163"/>
                  </a:moveTo>
                  <a:cubicBezTo>
                    <a:pt x="82" y="84"/>
                    <a:pt x="165" y="6"/>
                    <a:pt x="255" y="3"/>
                  </a:cubicBezTo>
                  <a:cubicBezTo>
                    <a:pt x="345" y="0"/>
                    <a:pt x="493" y="121"/>
                    <a:pt x="538" y="1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Freeform 67"/>
            <p:cNvSpPr>
              <a:spLocks/>
            </p:cNvSpPr>
            <p:nvPr/>
          </p:nvSpPr>
          <p:spPr bwMode="auto">
            <a:xfrm>
              <a:off x="4325" y="460"/>
              <a:ext cx="529" cy="116"/>
            </a:xfrm>
            <a:custGeom>
              <a:avLst/>
              <a:gdLst>
                <a:gd name="T0" fmla="*/ 0 w 529"/>
                <a:gd name="T1" fmla="*/ 116 h 116"/>
                <a:gd name="T2" fmla="*/ 264 w 529"/>
                <a:gd name="T3" fmla="*/ 3 h 116"/>
                <a:gd name="T4" fmla="*/ 529 w 529"/>
                <a:gd name="T5" fmla="*/ 97 h 116"/>
                <a:gd name="T6" fmla="*/ 0 60000 65536"/>
                <a:gd name="T7" fmla="*/ 0 60000 65536"/>
                <a:gd name="T8" fmla="*/ 0 60000 65536"/>
                <a:gd name="T9" fmla="*/ 0 w 529"/>
                <a:gd name="T10" fmla="*/ 0 h 116"/>
                <a:gd name="T11" fmla="*/ 529 w 529"/>
                <a:gd name="T12" fmla="*/ 116 h 1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9" h="116">
                  <a:moveTo>
                    <a:pt x="0" y="116"/>
                  </a:moveTo>
                  <a:cubicBezTo>
                    <a:pt x="88" y="61"/>
                    <a:pt x="176" y="6"/>
                    <a:pt x="264" y="3"/>
                  </a:cubicBezTo>
                  <a:cubicBezTo>
                    <a:pt x="352" y="0"/>
                    <a:pt x="440" y="48"/>
                    <a:pt x="529" y="9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Freeform 68"/>
            <p:cNvSpPr>
              <a:spLocks/>
            </p:cNvSpPr>
            <p:nvPr/>
          </p:nvSpPr>
          <p:spPr bwMode="auto">
            <a:xfrm>
              <a:off x="4444" y="415"/>
              <a:ext cx="136" cy="775"/>
            </a:xfrm>
            <a:custGeom>
              <a:avLst/>
              <a:gdLst>
                <a:gd name="T0" fmla="*/ 136 w 136"/>
                <a:gd name="T1" fmla="*/ 0 h 775"/>
                <a:gd name="T2" fmla="*/ 3 w 136"/>
                <a:gd name="T3" fmla="*/ 388 h 775"/>
                <a:gd name="T4" fmla="*/ 117 w 136"/>
                <a:gd name="T5" fmla="*/ 775 h 775"/>
                <a:gd name="T6" fmla="*/ 0 60000 65536"/>
                <a:gd name="T7" fmla="*/ 0 60000 65536"/>
                <a:gd name="T8" fmla="*/ 0 60000 65536"/>
                <a:gd name="T9" fmla="*/ 0 w 136"/>
                <a:gd name="T10" fmla="*/ 0 h 775"/>
                <a:gd name="T11" fmla="*/ 136 w 136"/>
                <a:gd name="T12" fmla="*/ 775 h 7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775">
                  <a:moveTo>
                    <a:pt x="136" y="0"/>
                  </a:moveTo>
                  <a:cubicBezTo>
                    <a:pt x="71" y="129"/>
                    <a:pt x="6" y="259"/>
                    <a:pt x="3" y="388"/>
                  </a:cubicBezTo>
                  <a:cubicBezTo>
                    <a:pt x="0" y="517"/>
                    <a:pt x="58" y="646"/>
                    <a:pt x="117" y="77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Freeform 69"/>
            <p:cNvSpPr>
              <a:spLocks/>
            </p:cNvSpPr>
            <p:nvPr/>
          </p:nvSpPr>
          <p:spPr bwMode="auto">
            <a:xfrm>
              <a:off x="3730" y="614"/>
              <a:ext cx="1124" cy="124"/>
            </a:xfrm>
            <a:custGeom>
              <a:avLst/>
              <a:gdLst>
                <a:gd name="T0" fmla="*/ 1124 w 1124"/>
                <a:gd name="T1" fmla="*/ 0 h 124"/>
                <a:gd name="T2" fmla="*/ 557 w 1124"/>
                <a:gd name="T3" fmla="*/ 123 h 124"/>
                <a:gd name="T4" fmla="*/ 0 w 1124"/>
                <a:gd name="T5" fmla="*/ 9 h 124"/>
                <a:gd name="T6" fmla="*/ 0 60000 65536"/>
                <a:gd name="T7" fmla="*/ 0 60000 65536"/>
                <a:gd name="T8" fmla="*/ 0 60000 65536"/>
                <a:gd name="T9" fmla="*/ 0 w 1124"/>
                <a:gd name="T10" fmla="*/ 0 h 124"/>
                <a:gd name="T11" fmla="*/ 1124 w 1124"/>
                <a:gd name="T12" fmla="*/ 124 h 1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4" h="124">
                  <a:moveTo>
                    <a:pt x="1124" y="0"/>
                  </a:moveTo>
                  <a:cubicBezTo>
                    <a:pt x="934" y="61"/>
                    <a:pt x="744" y="122"/>
                    <a:pt x="557" y="123"/>
                  </a:cubicBezTo>
                  <a:cubicBezTo>
                    <a:pt x="370" y="124"/>
                    <a:pt x="185" y="66"/>
                    <a:pt x="0" y="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Freeform 70"/>
            <p:cNvSpPr>
              <a:spLocks/>
            </p:cNvSpPr>
            <p:nvPr/>
          </p:nvSpPr>
          <p:spPr bwMode="auto">
            <a:xfrm>
              <a:off x="4983" y="1039"/>
              <a:ext cx="182" cy="576"/>
            </a:xfrm>
            <a:custGeom>
              <a:avLst/>
              <a:gdLst>
                <a:gd name="T0" fmla="*/ 182 w 182"/>
                <a:gd name="T1" fmla="*/ 576 h 576"/>
                <a:gd name="T2" fmla="*/ 3 w 182"/>
                <a:gd name="T3" fmla="*/ 264 h 576"/>
                <a:gd name="T4" fmla="*/ 163 w 182"/>
                <a:gd name="T5" fmla="*/ 0 h 576"/>
                <a:gd name="T6" fmla="*/ 0 60000 65536"/>
                <a:gd name="T7" fmla="*/ 0 60000 65536"/>
                <a:gd name="T8" fmla="*/ 0 60000 65536"/>
                <a:gd name="T9" fmla="*/ 0 w 182"/>
                <a:gd name="T10" fmla="*/ 0 h 576"/>
                <a:gd name="T11" fmla="*/ 182 w 18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576">
                  <a:moveTo>
                    <a:pt x="182" y="576"/>
                  </a:moveTo>
                  <a:cubicBezTo>
                    <a:pt x="94" y="468"/>
                    <a:pt x="6" y="360"/>
                    <a:pt x="3" y="264"/>
                  </a:cubicBezTo>
                  <a:cubicBezTo>
                    <a:pt x="0" y="168"/>
                    <a:pt x="81" y="84"/>
                    <a:pt x="163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Freeform 71"/>
            <p:cNvSpPr>
              <a:spLocks/>
            </p:cNvSpPr>
            <p:nvPr/>
          </p:nvSpPr>
          <p:spPr bwMode="auto">
            <a:xfrm>
              <a:off x="4910" y="1473"/>
              <a:ext cx="142" cy="755"/>
            </a:xfrm>
            <a:custGeom>
              <a:avLst/>
              <a:gdLst>
                <a:gd name="T0" fmla="*/ 0 w 142"/>
                <a:gd name="T1" fmla="*/ 0 h 755"/>
                <a:gd name="T2" fmla="*/ 142 w 142"/>
                <a:gd name="T3" fmla="*/ 387 h 755"/>
                <a:gd name="T4" fmla="*/ 0 w 142"/>
                <a:gd name="T5" fmla="*/ 755 h 755"/>
                <a:gd name="T6" fmla="*/ 0 60000 65536"/>
                <a:gd name="T7" fmla="*/ 0 60000 65536"/>
                <a:gd name="T8" fmla="*/ 0 60000 65536"/>
                <a:gd name="T9" fmla="*/ 0 w 142"/>
                <a:gd name="T10" fmla="*/ 0 h 755"/>
                <a:gd name="T11" fmla="*/ 142 w 142"/>
                <a:gd name="T12" fmla="*/ 755 h 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" h="755">
                  <a:moveTo>
                    <a:pt x="0" y="0"/>
                  </a:moveTo>
                  <a:cubicBezTo>
                    <a:pt x="71" y="130"/>
                    <a:pt x="142" y="261"/>
                    <a:pt x="142" y="387"/>
                  </a:cubicBezTo>
                  <a:cubicBezTo>
                    <a:pt x="142" y="513"/>
                    <a:pt x="71" y="634"/>
                    <a:pt x="0" y="75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72"/>
            <p:cNvSpPr>
              <a:spLocks/>
            </p:cNvSpPr>
            <p:nvPr/>
          </p:nvSpPr>
          <p:spPr bwMode="auto">
            <a:xfrm>
              <a:off x="4608" y="1265"/>
              <a:ext cx="143" cy="557"/>
            </a:xfrm>
            <a:custGeom>
              <a:avLst/>
              <a:gdLst>
                <a:gd name="T0" fmla="*/ 0 w 143"/>
                <a:gd name="T1" fmla="*/ 0 h 557"/>
                <a:gd name="T2" fmla="*/ 142 w 143"/>
                <a:gd name="T3" fmla="*/ 274 h 557"/>
                <a:gd name="T4" fmla="*/ 9 w 143"/>
                <a:gd name="T5" fmla="*/ 557 h 557"/>
                <a:gd name="T6" fmla="*/ 0 60000 65536"/>
                <a:gd name="T7" fmla="*/ 0 60000 65536"/>
                <a:gd name="T8" fmla="*/ 0 60000 65536"/>
                <a:gd name="T9" fmla="*/ 0 w 143"/>
                <a:gd name="T10" fmla="*/ 0 h 557"/>
                <a:gd name="T11" fmla="*/ 143 w 143"/>
                <a:gd name="T12" fmla="*/ 557 h 5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" h="557">
                  <a:moveTo>
                    <a:pt x="0" y="0"/>
                  </a:moveTo>
                  <a:cubicBezTo>
                    <a:pt x="70" y="90"/>
                    <a:pt x="141" y="181"/>
                    <a:pt x="142" y="274"/>
                  </a:cubicBezTo>
                  <a:cubicBezTo>
                    <a:pt x="143" y="367"/>
                    <a:pt x="76" y="462"/>
                    <a:pt x="9" y="55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Freeform 73"/>
            <p:cNvSpPr>
              <a:spLocks/>
            </p:cNvSpPr>
            <p:nvPr/>
          </p:nvSpPr>
          <p:spPr bwMode="auto">
            <a:xfrm>
              <a:off x="4447" y="1454"/>
              <a:ext cx="123" cy="576"/>
            </a:xfrm>
            <a:custGeom>
              <a:avLst/>
              <a:gdLst>
                <a:gd name="T0" fmla="*/ 123 w 123"/>
                <a:gd name="T1" fmla="*/ 0 h 576"/>
                <a:gd name="T2" fmla="*/ 0 w 123"/>
                <a:gd name="T3" fmla="*/ 293 h 576"/>
                <a:gd name="T4" fmla="*/ 123 w 123"/>
                <a:gd name="T5" fmla="*/ 576 h 576"/>
                <a:gd name="T6" fmla="*/ 0 60000 65536"/>
                <a:gd name="T7" fmla="*/ 0 60000 65536"/>
                <a:gd name="T8" fmla="*/ 0 60000 65536"/>
                <a:gd name="T9" fmla="*/ 0 w 123"/>
                <a:gd name="T10" fmla="*/ 0 h 576"/>
                <a:gd name="T11" fmla="*/ 123 w 123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3" h="576">
                  <a:moveTo>
                    <a:pt x="123" y="0"/>
                  </a:moveTo>
                  <a:cubicBezTo>
                    <a:pt x="61" y="98"/>
                    <a:pt x="0" y="197"/>
                    <a:pt x="0" y="293"/>
                  </a:cubicBezTo>
                  <a:cubicBezTo>
                    <a:pt x="0" y="389"/>
                    <a:pt x="61" y="482"/>
                    <a:pt x="123" y="57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Freeform 74"/>
            <p:cNvSpPr>
              <a:spLocks/>
            </p:cNvSpPr>
            <p:nvPr/>
          </p:nvSpPr>
          <p:spPr bwMode="auto">
            <a:xfrm>
              <a:off x="4376" y="1671"/>
              <a:ext cx="213" cy="775"/>
            </a:xfrm>
            <a:custGeom>
              <a:avLst/>
              <a:gdLst>
                <a:gd name="T0" fmla="*/ 185 w 213"/>
                <a:gd name="T1" fmla="*/ 0 h 775"/>
                <a:gd name="T2" fmla="*/ 5 w 213"/>
                <a:gd name="T3" fmla="*/ 387 h 775"/>
                <a:gd name="T4" fmla="*/ 213 w 213"/>
                <a:gd name="T5" fmla="*/ 775 h 775"/>
                <a:gd name="T6" fmla="*/ 0 60000 65536"/>
                <a:gd name="T7" fmla="*/ 0 60000 65536"/>
                <a:gd name="T8" fmla="*/ 0 60000 65536"/>
                <a:gd name="T9" fmla="*/ 0 w 213"/>
                <a:gd name="T10" fmla="*/ 0 h 775"/>
                <a:gd name="T11" fmla="*/ 213 w 213"/>
                <a:gd name="T12" fmla="*/ 775 h 7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" h="775">
                  <a:moveTo>
                    <a:pt x="185" y="0"/>
                  </a:moveTo>
                  <a:cubicBezTo>
                    <a:pt x="92" y="129"/>
                    <a:pt x="0" y="258"/>
                    <a:pt x="5" y="387"/>
                  </a:cubicBezTo>
                  <a:cubicBezTo>
                    <a:pt x="10" y="516"/>
                    <a:pt x="111" y="645"/>
                    <a:pt x="213" y="77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Freeform 75"/>
            <p:cNvSpPr>
              <a:spLocks/>
            </p:cNvSpPr>
            <p:nvPr/>
          </p:nvSpPr>
          <p:spPr bwMode="auto">
            <a:xfrm>
              <a:off x="2502" y="2077"/>
              <a:ext cx="1143" cy="210"/>
            </a:xfrm>
            <a:custGeom>
              <a:avLst/>
              <a:gdLst>
                <a:gd name="T0" fmla="*/ 0 w 1143"/>
                <a:gd name="T1" fmla="*/ 10 h 210"/>
                <a:gd name="T2" fmla="*/ 633 w 1143"/>
                <a:gd name="T3" fmla="*/ 208 h 210"/>
                <a:gd name="T4" fmla="*/ 1143 w 1143"/>
                <a:gd name="T5" fmla="*/ 0 h 210"/>
                <a:gd name="T6" fmla="*/ 0 60000 65536"/>
                <a:gd name="T7" fmla="*/ 0 60000 65536"/>
                <a:gd name="T8" fmla="*/ 0 60000 65536"/>
                <a:gd name="T9" fmla="*/ 0 w 1143"/>
                <a:gd name="T10" fmla="*/ 0 h 210"/>
                <a:gd name="T11" fmla="*/ 1143 w 114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3" h="210">
                  <a:moveTo>
                    <a:pt x="0" y="10"/>
                  </a:moveTo>
                  <a:cubicBezTo>
                    <a:pt x="221" y="110"/>
                    <a:pt x="443" y="210"/>
                    <a:pt x="633" y="208"/>
                  </a:cubicBezTo>
                  <a:cubicBezTo>
                    <a:pt x="823" y="206"/>
                    <a:pt x="983" y="103"/>
                    <a:pt x="1143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Freeform 76"/>
            <p:cNvSpPr>
              <a:spLocks/>
            </p:cNvSpPr>
            <p:nvPr/>
          </p:nvSpPr>
          <p:spPr bwMode="auto">
            <a:xfrm>
              <a:off x="3418" y="2710"/>
              <a:ext cx="831" cy="133"/>
            </a:xfrm>
            <a:custGeom>
              <a:avLst/>
              <a:gdLst>
                <a:gd name="T0" fmla="*/ 0 w 831"/>
                <a:gd name="T1" fmla="*/ 0 h 133"/>
                <a:gd name="T2" fmla="*/ 453 w 831"/>
                <a:gd name="T3" fmla="*/ 132 h 133"/>
                <a:gd name="T4" fmla="*/ 831 w 831"/>
                <a:gd name="T5" fmla="*/ 9 h 133"/>
                <a:gd name="T6" fmla="*/ 0 60000 65536"/>
                <a:gd name="T7" fmla="*/ 0 60000 65536"/>
                <a:gd name="T8" fmla="*/ 0 60000 65536"/>
                <a:gd name="T9" fmla="*/ 0 w 831"/>
                <a:gd name="T10" fmla="*/ 0 h 133"/>
                <a:gd name="T11" fmla="*/ 831 w 831"/>
                <a:gd name="T12" fmla="*/ 133 h 1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" h="133">
                  <a:moveTo>
                    <a:pt x="0" y="0"/>
                  </a:moveTo>
                  <a:cubicBezTo>
                    <a:pt x="157" y="65"/>
                    <a:pt x="315" y="131"/>
                    <a:pt x="453" y="132"/>
                  </a:cubicBezTo>
                  <a:cubicBezTo>
                    <a:pt x="591" y="133"/>
                    <a:pt x="711" y="71"/>
                    <a:pt x="831" y="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Freeform 77"/>
            <p:cNvSpPr>
              <a:spLocks/>
            </p:cNvSpPr>
            <p:nvPr/>
          </p:nvSpPr>
          <p:spPr bwMode="auto">
            <a:xfrm>
              <a:off x="1406" y="2719"/>
              <a:ext cx="152" cy="567"/>
            </a:xfrm>
            <a:custGeom>
              <a:avLst/>
              <a:gdLst>
                <a:gd name="T0" fmla="*/ 152 w 152"/>
                <a:gd name="T1" fmla="*/ 0 h 567"/>
                <a:gd name="T2" fmla="*/ 1 w 152"/>
                <a:gd name="T3" fmla="*/ 255 h 567"/>
                <a:gd name="T4" fmla="*/ 143 w 152"/>
                <a:gd name="T5" fmla="*/ 567 h 567"/>
                <a:gd name="T6" fmla="*/ 0 60000 65536"/>
                <a:gd name="T7" fmla="*/ 0 60000 65536"/>
                <a:gd name="T8" fmla="*/ 0 60000 65536"/>
                <a:gd name="T9" fmla="*/ 0 w 152"/>
                <a:gd name="T10" fmla="*/ 0 h 567"/>
                <a:gd name="T11" fmla="*/ 152 w 152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567">
                  <a:moveTo>
                    <a:pt x="152" y="0"/>
                  </a:moveTo>
                  <a:cubicBezTo>
                    <a:pt x="77" y="80"/>
                    <a:pt x="2" y="161"/>
                    <a:pt x="1" y="255"/>
                  </a:cubicBezTo>
                  <a:cubicBezTo>
                    <a:pt x="0" y="349"/>
                    <a:pt x="119" y="518"/>
                    <a:pt x="143" y="56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78"/>
            <p:cNvSpPr>
              <a:spLocks/>
            </p:cNvSpPr>
            <p:nvPr/>
          </p:nvSpPr>
          <p:spPr bwMode="auto">
            <a:xfrm>
              <a:off x="1596" y="2096"/>
              <a:ext cx="547" cy="132"/>
            </a:xfrm>
            <a:custGeom>
              <a:avLst/>
              <a:gdLst>
                <a:gd name="T0" fmla="*/ 0 w 547"/>
                <a:gd name="T1" fmla="*/ 132 h 132"/>
                <a:gd name="T2" fmla="*/ 283 w 547"/>
                <a:gd name="T3" fmla="*/ 0 h 132"/>
                <a:gd name="T4" fmla="*/ 547 w 547"/>
                <a:gd name="T5" fmla="*/ 132 h 132"/>
                <a:gd name="T6" fmla="*/ 0 60000 65536"/>
                <a:gd name="T7" fmla="*/ 0 60000 65536"/>
                <a:gd name="T8" fmla="*/ 0 60000 65536"/>
                <a:gd name="T9" fmla="*/ 0 w 547"/>
                <a:gd name="T10" fmla="*/ 0 h 132"/>
                <a:gd name="T11" fmla="*/ 547 w 547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7" h="132">
                  <a:moveTo>
                    <a:pt x="0" y="132"/>
                  </a:moveTo>
                  <a:cubicBezTo>
                    <a:pt x="96" y="66"/>
                    <a:pt x="192" y="0"/>
                    <a:pt x="283" y="0"/>
                  </a:cubicBezTo>
                  <a:cubicBezTo>
                    <a:pt x="374" y="0"/>
                    <a:pt x="460" y="66"/>
                    <a:pt x="547" y="13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79"/>
            <p:cNvSpPr>
              <a:spLocks/>
            </p:cNvSpPr>
            <p:nvPr/>
          </p:nvSpPr>
          <p:spPr bwMode="auto">
            <a:xfrm>
              <a:off x="1085" y="2096"/>
              <a:ext cx="161" cy="775"/>
            </a:xfrm>
            <a:custGeom>
              <a:avLst/>
              <a:gdLst>
                <a:gd name="T0" fmla="*/ 161 w 161"/>
                <a:gd name="T1" fmla="*/ 775 h 775"/>
                <a:gd name="T2" fmla="*/ 1 w 161"/>
                <a:gd name="T3" fmla="*/ 378 h 775"/>
                <a:gd name="T4" fmla="*/ 152 w 161"/>
                <a:gd name="T5" fmla="*/ 0 h 775"/>
                <a:gd name="T6" fmla="*/ 0 60000 65536"/>
                <a:gd name="T7" fmla="*/ 0 60000 65536"/>
                <a:gd name="T8" fmla="*/ 0 60000 65536"/>
                <a:gd name="T9" fmla="*/ 0 w 161"/>
                <a:gd name="T10" fmla="*/ 0 h 775"/>
                <a:gd name="T11" fmla="*/ 161 w 161"/>
                <a:gd name="T12" fmla="*/ 775 h 7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1" h="775">
                  <a:moveTo>
                    <a:pt x="161" y="775"/>
                  </a:moveTo>
                  <a:cubicBezTo>
                    <a:pt x="81" y="641"/>
                    <a:pt x="2" y="507"/>
                    <a:pt x="1" y="378"/>
                  </a:cubicBezTo>
                  <a:cubicBezTo>
                    <a:pt x="0" y="249"/>
                    <a:pt x="76" y="124"/>
                    <a:pt x="15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80"/>
            <p:cNvSpPr>
              <a:spLocks/>
            </p:cNvSpPr>
            <p:nvPr/>
          </p:nvSpPr>
          <p:spPr bwMode="auto">
            <a:xfrm>
              <a:off x="1313" y="1228"/>
              <a:ext cx="840" cy="162"/>
            </a:xfrm>
            <a:custGeom>
              <a:avLst/>
              <a:gdLst>
                <a:gd name="T0" fmla="*/ 0 w 840"/>
                <a:gd name="T1" fmla="*/ 0 h 162"/>
                <a:gd name="T2" fmla="*/ 462 w 840"/>
                <a:gd name="T3" fmla="*/ 160 h 162"/>
                <a:gd name="T4" fmla="*/ 840 w 840"/>
                <a:gd name="T5" fmla="*/ 9 h 162"/>
                <a:gd name="T6" fmla="*/ 0 60000 65536"/>
                <a:gd name="T7" fmla="*/ 0 60000 65536"/>
                <a:gd name="T8" fmla="*/ 0 60000 65536"/>
                <a:gd name="T9" fmla="*/ 0 w 840"/>
                <a:gd name="T10" fmla="*/ 0 h 162"/>
                <a:gd name="T11" fmla="*/ 840 w 840"/>
                <a:gd name="T12" fmla="*/ 162 h 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0" h="162">
                  <a:moveTo>
                    <a:pt x="0" y="0"/>
                  </a:moveTo>
                  <a:cubicBezTo>
                    <a:pt x="161" y="79"/>
                    <a:pt x="322" y="158"/>
                    <a:pt x="462" y="160"/>
                  </a:cubicBezTo>
                  <a:cubicBezTo>
                    <a:pt x="602" y="162"/>
                    <a:pt x="721" y="85"/>
                    <a:pt x="840" y="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81"/>
            <p:cNvSpPr>
              <a:spLocks/>
            </p:cNvSpPr>
            <p:nvPr/>
          </p:nvSpPr>
          <p:spPr bwMode="auto">
            <a:xfrm>
              <a:off x="1010" y="1071"/>
              <a:ext cx="831" cy="157"/>
            </a:xfrm>
            <a:custGeom>
              <a:avLst/>
              <a:gdLst>
                <a:gd name="T0" fmla="*/ 0 w 831"/>
                <a:gd name="T1" fmla="*/ 128 h 157"/>
                <a:gd name="T2" fmla="*/ 435 w 831"/>
                <a:gd name="T3" fmla="*/ 5 h 157"/>
                <a:gd name="T4" fmla="*/ 831 w 831"/>
                <a:gd name="T5" fmla="*/ 157 h 157"/>
                <a:gd name="T6" fmla="*/ 0 60000 65536"/>
                <a:gd name="T7" fmla="*/ 0 60000 65536"/>
                <a:gd name="T8" fmla="*/ 0 60000 65536"/>
                <a:gd name="T9" fmla="*/ 0 w 831"/>
                <a:gd name="T10" fmla="*/ 0 h 157"/>
                <a:gd name="T11" fmla="*/ 831 w 831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" h="157">
                  <a:moveTo>
                    <a:pt x="0" y="128"/>
                  </a:moveTo>
                  <a:cubicBezTo>
                    <a:pt x="148" y="64"/>
                    <a:pt x="297" y="0"/>
                    <a:pt x="435" y="5"/>
                  </a:cubicBezTo>
                  <a:cubicBezTo>
                    <a:pt x="573" y="10"/>
                    <a:pt x="702" y="83"/>
                    <a:pt x="831" y="15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82"/>
            <p:cNvSpPr>
              <a:spLocks/>
            </p:cNvSpPr>
            <p:nvPr/>
          </p:nvSpPr>
          <p:spPr bwMode="auto">
            <a:xfrm>
              <a:off x="699" y="896"/>
              <a:ext cx="1142" cy="303"/>
            </a:xfrm>
            <a:custGeom>
              <a:avLst/>
              <a:gdLst>
                <a:gd name="T0" fmla="*/ 1142 w 1142"/>
                <a:gd name="T1" fmla="*/ 294 h 303"/>
                <a:gd name="T2" fmla="*/ 566 w 1142"/>
                <a:gd name="T3" fmla="*/ 1 h 303"/>
                <a:gd name="T4" fmla="*/ 0 w 1142"/>
                <a:gd name="T5" fmla="*/ 303 h 303"/>
                <a:gd name="T6" fmla="*/ 0 60000 65536"/>
                <a:gd name="T7" fmla="*/ 0 60000 65536"/>
                <a:gd name="T8" fmla="*/ 0 60000 65536"/>
                <a:gd name="T9" fmla="*/ 0 w 1142"/>
                <a:gd name="T10" fmla="*/ 0 h 303"/>
                <a:gd name="T11" fmla="*/ 1142 w 1142"/>
                <a:gd name="T12" fmla="*/ 303 h 3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2" h="303">
                  <a:moveTo>
                    <a:pt x="1142" y="294"/>
                  </a:moveTo>
                  <a:cubicBezTo>
                    <a:pt x="949" y="147"/>
                    <a:pt x="756" y="0"/>
                    <a:pt x="566" y="1"/>
                  </a:cubicBezTo>
                  <a:cubicBezTo>
                    <a:pt x="376" y="2"/>
                    <a:pt x="188" y="152"/>
                    <a:pt x="0" y="30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Freeform 83"/>
            <p:cNvSpPr>
              <a:spLocks/>
            </p:cNvSpPr>
            <p:nvPr/>
          </p:nvSpPr>
          <p:spPr bwMode="auto">
            <a:xfrm>
              <a:off x="1889" y="1681"/>
              <a:ext cx="144" cy="765"/>
            </a:xfrm>
            <a:custGeom>
              <a:avLst/>
              <a:gdLst>
                <a:gd name="T0" fmla="*/ 18 w 144"/>
                <a:gd name="T1" fmla="*/ 765 h 765"/>
                <a:gd name="T2" fmla="*/ 141 w 144"/>
                <a:gd name="T3" fmla="*/ 368 h 765"/>
                <a:gd name="T4" fmla="*/ 0 w 144"/>
                <a:gd name="T5" fmla="*/ 0 h 765"/>
                <a:gd name="T6" fmla="*/ 0 60000 65536"/>
                <a:gd name="T7" fmla="*/ 0 60000 65536"/>
                <a:gd name="T8" fmla="*/ 0 60000 65536"/>
                <a:gd name="T9" fmla="*/ 0 w 144"/>
                <a:gd name="T10" fmla="*/ 0 h 765"/>
                <a:gd name="T11" fmla="*/ 144 w 144"/>
                <a:gd name="T12" fmla="*/ 765 h 7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65">
                  <a:moveTo>
                    <a:pt x="18" y="765"/>
                  </a:moveTo>
                  <a:cubicBezTo>
                    <a:pt x="81" y="630"/>
                    <a:pt x="144" y="495"/>
                    <a:pt x="141" y="368"/>
                  </a:cubicBezTo>
                  <a:cubicBezTo>
                    <a:pt x="138" y="241"/>
                    <a:pt x="22" y="6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84"/>
            <p:cNvSpPr>
              <a:spLocks/>
            </p:cNvSpPr>
            <p:nvPr/>
          </p:nvSpPr>
          <p:spPr bwMode="auto">
            <a:xfrm>
              <a:off x="1020" y="2331"/>
              <a:ext cx="831" cy="124"/>
            </a:xfrm>
            <a:custGeom>
              <a:avLst/>
              <a:gdLst>
                <a:gd name="T0" fmla="*/ 0 w 831"/>
                <a:gd name="T1" fmla="*/ 124 h 124"/>
                <a:gd name="T2" fmla="*/ 387 w 831"/>
                <a:gd name="T3" fmla="*/ 1 h 124"/>
                <a:gd name="T4" fmla="*/ 831 w 831"/>
                <a:gd name="T5" fmla="*/ 115 h 124"/>
                <a:gd name="T6" fmla="*/ 0 60000 65536"/>
                <a:gd name="T7" fmla="*/ 0 60000 65536"/>
                <a:gd name="T8" fmla="*/ 0 60000 65536"/>
                <a:gd name="T9" fmla="*/ 0 w 831"/>
                <a:gd name="T10" fmla="*/ 0 h 124"/>
                <a:gd name="T11" fmla="*/ 831 w 831"/>
                <a:gd name="T12" fmla="*/ 124 h 1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1" h="124">
                  <a:moveTo>
                    <a:pt x="0" y="124"/>
                  </a:moveTo>
                  <a:cubicBezTo>
                    <a:pt x="124" y="63"/>
                    <a:pt x="249" y="2"/>
                    <a:pt x="387" y="1"/>
                  </a:cubicBezTo>
                  <a:cubicBezTo>
                    <a:pt x="525" y="0"/>
                    <a:pt x="678" y="57"/>
                    <a:pt x="831" y="11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85"/>
            <p:cNvSpPr>
              <a:spLocks/>
            </p:cNvSpPr>
            <p:nvPr/>
          </p:nvSpPr>
          <p:spPr bwMode="auto">
            <a:xfrm>
              <a:off x="1010" y="1454"/>
              <a:ext cx="539" cy="135"/>
            </a:xfrm>
            <a:custGeom>
              <a:avLst/>
              <a:gdLst>
                <a:gd name="T0" fmla="*/ 539 w 539"/>
                <a:gd name="T1" fmla="*/ 19 h 135"/>
                <a:gd name="T2" fmla="*/ 265 w 539"/>
                <a:gd name="T3" fmla="*/ 132 h 135"/>
                <a:gd name="T4" fmla="*/ 0 w 539"/>
                <a:gd name="T5" fmla="*/ 0 h 135"/>
                <a:gd name="T6" fmla="*/ 0 60000 65536"/>
                <a:gd name="T7" fmla="*/ 0 60000 65536"/>
                <a:gd name="T8" fmla="*/ 0 60000 65536"/>
                <a:gd name="T9" fmla="*/ 0 w 539"/>
                <a:gd name="T10" fmla="*/ 0 h 135"/>
                <a:gd name="T11" fmla="*/ 539 w 539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9" h="135">
                  <a:moveTo>
                    <a:pt x="539" y="19"/>
                  </a:moveTo>
                  <a:cubicBezTo>
                    <a:pt x="447" y="77"/>
                    <a:pt x="355" y="135"/>
                    <a:pt x="265" y="132"/>
                  </a:cubicBezTo>
                  <a:cubicBezTo>
                    <a:pt x="175" y="129"/>
                    <a:pt x="36" y="2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Freeform 86"/>
            <p:cNvSpPr>
              <a:spLocks/>
            </p:cNvSpPr>
            <p:nvPr/>
          </p:nvSpPr>
          <p:spPr bwMode="auto">
            <a:xfrm>
              <a:off x="2502" y="2990"/>
              <a:ext cx="548" cy="117"/>
            </a:xfrm>
            <a:custGeom>
              <a:avLst/>
              <a:gdLst>
                <a:gd name="T0" fmla="*/ 548 w 548"/>
                <a:gd name="T1" fmla="*/ 117 h 117"/>
                <a:gd name="T2" fmla="*/ 274 w 548"/>
                <a:gd name="T3" fmla="*/ 3 h 117"/>
                <a:gd name="T4" fmla="*/ 0 w 548"/>
                <a:gd name="T5" fmla="*/ 98 h 117"/>
                <a:gd name="T6" fmla="*/ 0 60000 65536"/>
                <a:gd name="T7" fmla="*/ 0 60000 65536"/>
                <a:gd name="T8" fmla="*/ 0 60000 65536"/>
                <a:gd name="T9" fmla="*/ 0 w 548"/>
                <a:gd name="T10" fmla="*/ 0 h 117"/>
                <a:gd name="T11" fmla="*/ 548 w 548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117">
                  <a:moveTo>
                    <a:pt x="548" y="117"/>
                  </a:moveTo>
                  <a:cubicBezTo>
                    <a:pt x="456" y="61"/>
                    <a:pt x="365" y="6"/>
                    <a:pt x="274" y="3"/>
                  </a:cubicBezTo>
                  <a:cubicBezTo>
                    <a:pt x="183" y="0"/>
                    <a:pt x="36" y="82"/>
                    <a:pt x="0" y="9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87"/>
            <p:cNvSpPr>
              <a:spLocks/>
            </p:cNvSpPr>
            <p:nvPr/>
          </p:nvSpPr>
          <p:spPr bwMode="auto">
            <a:xfrm>
              <a:off x="3126" y="3126"/>
              <a:ext cx="1133" cy="114"/>
            </a:xfrm>
            <a:custGeom>
              <a:avLst/>
              <a:gdLst>
                <a:gd name="T0" fmla="*/ 0 w 1133"/>
                <a:gd name="T1" fmla="*/ 9 h 114"/>
                <a:gd name="T2" fmla="*/ 557 w 1133"/>
                <a:gd name="T3" fmla="*/ 113 h 114"/>
                <a:gd name="T4" fmla="*/ 1133 w 1133"/>
                <a:gd name="T5" fmla="*/ 0 h 114"/>
                <a:gd name="T6" fmla="*/ 0 60000 65536"/>
                <a:gd name="T7" fmla="*/ 0 60000 65536"/>
                <a:gd name="T8" fmla="*/ 0 60000 65536"/>
                <a:gd name="T9" fmla="*/ 0 w 1133"/>
                <a:gd name="T10" fmla="*/ 0 h 114"/>
                <a:gd name="T11" fmla="*/ 1133 w 1133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3" h="114">
                  <a:moveTo>
                    <a:pt x="0" y="9"/>
                  </a:moveTo>
                  <a:cubicBezTo>
                    <a:pt x="184" y="61"/>
                    <a:pt x="368" y="114"/>
                    <a:pt x="557" y="113"/>
                  </a:cubicBezTo>
                  <a:cubicBezTo>
                    <a:pt x="746" y="112"/>
                    <a:pt x="939" y="56"/>
                    <a:pt x="1133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88"/>
            <p:cNvSpPr>
              <a:spLocks/>
            </p:cNvSpPr>
            <p:nvPr/>
          </p:nvSpPr>
          <p:spPr bwMode="auto">
            <a:xfrm>
              <a:off x="3409" y="2512"/>
              <a:ext cx="133" cy="566"/>
            </a:xfrm>
            <a:custGeom>
              <a:avLst/>
              <a:gdLst>
                <a:gd name="T0" fmla="*/ 9 w 133"/>
                <a:gd name="T1" fmla="*/ 0 h 566"/>
                <a:gd name="T2" fmla="*/ 132 w 133"/>
                <a:gd name="T3" fmla="*/ 330 h 566"/>
                <a:gd name="T4" fmla="*/ 0 w 133"/>
                <a:gd name="T5" fmla="*/ 566 h 566"/>
                <a:gd name="T6" fmla="*/ 0 60000 65536"/>
                <a:gd name="T7" fmla="*/ 0 60000 65536"/>
                <a:gd name="T8" fmla="*/ 0 60000 65536"/>
                <a:gd name="T9" fmla="*/ 0 w 133"/>
                <a:gd name="T10" fmla="*/ 0 h 566"/>
                <a:gd name="T11" fmla="*/ 133 w 133"/>
                <a:gd name="T12" fmla="*/ 566 h 5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" h="566">
                  <a:moveTo>
                    <a:pt x="9" y="0"/>
                  </a:moveTo>
                  <a:cubicBezTo>
                    <a:pt x="71" y="118"/>
                    <a:pt x="133" y="236"/>
                    <a:pt x="132" y="330"/>
                  </a:cubicBezTo>
                  <a:cubicBezTo>
                    <a:pt x="131" y="424"/>
                    <a:pt x="20" y="531"/>
                    <a:pt x="0" y="56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89"/>
            <p:cNvSpPr>
              <a:spLocks/>
            </p:cNvSpPr>
            <p:nvPr/>
          </p:nvSpPr>
          <p:spPr bwMode="auto">
            <a:xfrm>
              <a:off x="2814" y="784"/>
              <a:ext cx="1142" cy="187"/>
            </a:xfrm>
            <a:custGeom>
              <a:avLst/>
              <a:gdLst>
                <a:gd name="T0" fmla="*/ 0 w 1142"/>
                <a:gd name="T1" fmla="*/ 0 h 187"/>
                <a:gd name="T2" fmla="*/ 566 w 1142"/>
                <a:gd name="T3" fmla="*/ 179 h 187"/>
                <a:gd name="T4" fmla="*/ 1142 w 1142"/>
                <a:gd name="T5" fmla="*/ 47 h 187"/>
                <a:gd name="T6" fmla="*/ 0 60000 65536"/>
                <a:gd name="T7" fmla="*/ 0 60000 65536"/>
                <a:gd name="T8" fmla="*/ 0 60000 65536"/>
                <a:gd name="T9" fmla="*/ 0 w 1142"/>
                <a:gd name="T10" fmla="*/ 0 h 187"/>
                <a:gd name="T11" fmla="*/ 1142 w 1142"/>
                <a:gd name="T12" fmla="*/ 187 h 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2" h="187">
                  <a:moveTo>
                    <a:pt x="0" y="0"/>
                  </a:moveTo>
                  <a:cubicBezTo>
                    <a:pt x="188" y="85"/>
                    <a:pt x="376" y="171"/>
                    <a:pt x="566" y="179"/>
                  </a:cubicBezTo>
                  <a:cubicBezTo>
                    <a:pt x="756" y="187"/>
                    <a:pt x="1049" y="83"/>
                    <a:pt x="1142" y="4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90"/>
            <p:cNvSpPr>
              <a:spLocks/>
            </p:cNvSpPr>
            <p:nvPr/>
          </p:nvSpPr>
          <p:spPr bwMode="auto">
            <a:xfrm>
              <a:off x="4013" y="614"/>
              <a:ext cx="104" cy="359"/>
            </a:xfrm>
            <a:custGeom>
              <a:avLst/>
              <a:gdLst>
                <a:gd name="T0" fmla="*/ 0 w 104"/>
                <a:gd name="T1" fmla="*/ 0 h 359"/>
                <a:gd name="T2" fmla="*/ 104 w 104"/>
                <a:gd name="T3" fmla="*/ 179 h 359"/>
                <a:gd name="T4" fmla="*/ 0 w 104"/>
                <a:gd name="T5" fmla="*/ 359 h 359"/>
                <a:gd name="T6" fmla="*/ 0 60000 65536"/>
                <a:gd name="T7" fmla="*/ 0 60000 65536"/>
                <a:gd name="T8" fmla="*/ 0 60000 65536"/>
                <a:gd name="T9" fmla="*/ 0 w 104"/>
                <a:gd name="T10" fmla="*/ 0 h 359"/>
                <a:gd name="T11" fmla="*/ 104 w 104"/>
                <a:gd name="T12" fmla="*/ 359 h 3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359">
                  <a:moveTo>
                    <a:pt x="0" y="0"/>
                  </a:moveTo>
                  <a:cubicBezTo>
                    <a:pt x="52" y="59"/>
                    <a:pt x="104" y="119"/>
                    <a:pt x="104" y="179"/>
                  </a:cubicBezTo>
                  <a:cubicBezTo>
                    <a:pt x="104" y="239"/>
                    <a:pt x="16" y="337"/>
                    <a:pt x="0" y="359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91"/>
            <p:cNvSpPr>
              <a:spLocks/>
            </p:cNvSpPr>
            <p:nvPr/>
          </p:nvSpPr>
          <p:spPr bwMode="auto">
            <a:xfrm>
              <a:off x="2823" y="403"/>
              <a:ext cx="1133" cy="164"/>
            </a:xfrm>
            <a:custGeom>
              <a:avLst/>
              <a:gdLst>
                <a:gd name="T0" fmla="*/ 1133 w 1133"/>
                <a:gd name="T1" fmla="*/ 145 h 164"/>
                <a:gd name="T2" fmla="*/ 548 w 1133"/>
                <a:gd name="T3" fmla="*/ 3 h 164"/>
                <a:gd name="T4" fmla="*/ 0 w 1133"/>
                <a:gd name="T5" fmla="*/ 164 h 164"/>
                <a:gd name="T6" fmla="*/ 0 60000 65536"/>
                <a:gd name="T7" fmla="*/ 0 60000 65536"/>
                <a:gd name="T8" fmla="*/ 0 60000 65536"/>
                <a:gd name="T9" fmla="*/ 0 w 1133"/>
                <a:gd name="T10" fmla="*/ 0 h 164"/>
                <a:gd name="T11" fmla="*/ 1133 w 1133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3" h="164">
                  <a:moveTo>
                    <a:pt x="1133" y="145"/>
                  </a:moveTo>
                  <a:cubicBezTo>
                    <a:pt x="935" y="72"/>
                    <a:pt x="737" y="0"/>
                    <a:pt x="548" y="3"/>
                  </a:cubicBezTo>
                  <a:cubicBezTo>
                    <a:pt x="359" y="6"/>
                    <a:pt x="72" y="140"/>
                    <a:pt x="0" y="16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92"/>
            <p:cNvSpPr>
              <a:spLocks/>
            </p:cNvSpPr>
            <p:nvPr/>
          </p:nvSpPr>
          <p:spPr bwMode="auto">
            <a:xfrm>
              <a:off x="708" y="406"/>
              <a:ext cx="538" cy="162"/>
            </a:xfrm>
            <a:custGeom>
              <a:avLst/>
              <a:gdLst>
                <a:gd name="T0" fmla="*/ 538 w 538"/>
                <a:gd name="T1" fmla="*/ 9 h 162"/>
                <a:gd name="T2" fmla="*/ 265 w 538"/>
                <a:gd name="T3" fmla="*/ 161 h 162"/>
                <a:gd name="T4" fmla="*/ 0 w 538"/>
                <a:gd name="T5" fmla="*/ 0 h 162"/>
                <a:gd name="T6" fmla="*/ 0 60000 65536"/>
                <a:gd name="T7" fmla="*/ 0 60000 65536"/>
                <a:gd name="T8" fmla="*/ 0 60000 65536"/>
                <a:gd name="T9" fmla="*/ 0 w 538"/>
                <a:gd name="T10" fmla="*/ 0 h 162"/>
                <a:gd name="T11" fmla="*/ 538 w 538"/>
                <a:gd name="T12" fmla="*/ 162 h 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8" h="162">
                  <a:moveTo>
                    <a:pt x="538" y="9"/>
                  </a:moveTo>
                  <a:cubicBezTo>
                    <a:pt x="446" y="85"/>
                    <a:pt x="355" y="162"/>
                    <a:pt x="265" y="161"/>
                  </a:cubicBezTo>
                  <a:cubicBezTo>
                    <a:pt x="175" y="160"/>
                    <a:pt x="87" y="8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93"/>
            <p:cNvSpPr>
              <a:spLocks/>
            </p:cNvSpPr>
            <p:nvPr/>
          </p:nvSpPr>
          <p:spPr bwMode="auto">
            <a:xfrm>
              <a:off x="5231" y="1464"/>
              <a:ext cx="132" cy="566"/>
            </a:xfrm>
            <a:custGeom>
              <a:avLst/>
              <a:gdLst>
                <a:gd name="T0" fmla="*/ 0 w 132"/>
                <a:gd name="T1" fmla="*/ 0 h 566"/>
                <a:gd name="T2" fmla="*/ 132 w 132"/>
                <a:gd name="T3" fmla="*/ 255 h 566"/>
                <a:gd name="T4" fmla="*/ 0 w 132"/>
                <a:gd name="T5" fmla="*/ 566 h 566"/>
                <a:gd name="T6" fmla="*/ 0 60000 65536"/>
                <a:gd name="T7" fmla="*/ 0 60000 65536"/>
                <a:gd name="T8" fmla="*/ 0 60000 65536"/>
                <a:gd name="T9" fmla="*/ 0 w 132"/>
                <a:gd name="T10" fmla="*/ 0 h 566"/>
                <a:gd name="T11" fmla="*/ 132 w 132"/>
                <a:gd name="T12" fmla="*/ 566 h 5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" h="566">
                  <a:moveTo>
                    <a:pt x="0" y="0"/>
                  </a:moveTo>
                  <a:cubicBezTo>
                    <a:pt x="66" y="80"/>
                    <a:pt x="132" y="161"/>
                    <a:pt x="132" y="255"/>
                  </a:cubicBezTo>
                  <a:cubicBezTo>
                    <a:pt x="132" y="349"/>
                    <a:pt x="66" y="457"/>
                    <a:pt x="0" y="56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94"/>
            <p:cNvSpPr>
              <a:spLocks/>
            </p:cNvSpPr>
            <p:nvPr/>
          </p:nvSpPr>
          <p:spPr bwMode="auto">
            <a:xfrm>
              <a:off x="4627" y="1615"/>
              <a:ext cx="538" cy="141"/>
            </a:xfrm>
            <a:custGeom>
              <a:avLst/>
              <a:gdLst>
                <a:gd name="T0" fmla="*/ 0 w 538"/>
                <a:gd name="T1" fmla="*/ 0 h 141"/>
                <a:gd name="T2" fmla="*/ 264 w 538"/>
                <a:gd name="T3" fmla="*/ 132 h 141"/>
                <a:gd name="T4" fmla="*/ 538 w 538"/>
                <a:gd name="T5" fmla="*/ 56 h 141"/>
                <a:gd name="T6" fmla="*/ 0 60000 65536"/>
                <a:gd name="T7" fmla="*/ 0 60000 65536"/>
                <a:gd name="T8" fmla="*/ 0 60000 65536"/>
                <a:gd name="T9" fmla="*/ 0 w 538"/>
                <a:gd name="T10" fmla="*/ 0 h 141"/>
                <a:gd name="T11" fmla="*/ 538 w 538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8" h="141">
                  <a:moveTo>
                    <a:pt x="0" y="0"/>
                  </a:moveTo>
                  <a:cubicBezTo>
                    <a:pt x="87" y="61"/>
                    <a:pt x="174" y="123"/>
                    <a:pt x="264" y="132"/>
                  </a:cubicBezTo>
                  <a:cubicBezTo>
                    <a:pt x="354" y="141"/>
                    <a:pt x="446" y="98"/>
                    <a:pt x="538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Freeform 95"/>
            <p:cNvSpPr>
              <a:spLocks/>
            </p:cNvSpPr>
            <p:nvPr/>
          </p:nvSpPr>
          <p:spPr bwMode="auto">
            <a:xfrm>
              <a:off x="4013" y="1851"/>
              <a:ext cx="850" cy="129"/>
            </a:xfrm>
            <a:custGeom>
              <a:avLst/>
              <a:gdLst>
                <a:gd name="T0" fmla="*/ 850 w 850"/>
                <a:gd name="T1" fmla="*/ 0 h 129"/>
                <a:gd name="T2" fmla="*/ 349 w 850"/>
                <a:gd name="T3" fmla="*/ 123 h 129"/>
                <a:gd name="T4" fmla="*/ 0 w 850"/>
                <a:gd name="T5" fmla="*/ 38 h 129"/>
                <a:gd name="T6" fmla="*/ 0 60000 65536"/>
                <a:gd name="T7" fmla="*/ 0 60000 65536"/>
                <a:gd name="T8" fmla="*/ 0 60000 65536"/>
                <a:gd name="T9" fmla="*/ 0 w 850"/>
                <a:gd name="T10" fmla="*/ 0 h 129"/>
                <a:gd name="T11" fmla="*/ 850 w 850"/>
                <a:gd name="T12" fmla="*/ 129 h 1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0" h="129">
                  <a:moveTo>
                    <a:pt x="850" y="0"/>
                  </a:moveTo>
                  <a:cubicBezTo>
                    <a:pt x="670" y="58"/>
                    <a:pt x="491" y="117"/>
                    <a:pt x="349" y="123"/>
                  </a:cubicBezTo>
                  <a:cubicBezTo>
                    <a:pt x="207" y="129"/>
                    <a:pt x="103" y="83"/>
                    <a:pt x="0" y="3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39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11</a:t>
            </a:fld>
            <a:endParaRPr lang="en-GB" sz="1000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Household Behaviour - Endorsements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Action Endorsements: </a:t>
            </a:r>
            <a:r>
              <a:rPr lang="en-GB" sz="2400">
                <a:solidFill>
                  <a:schemeClr val="accent1"/>
                </a:solidFill>
                <a:latin typeface="Arial Narrow" charset="0"/>
              </a:rPr>
              <a:t>recentAction</a:t>
            </a:r>
            <a:r>
              <a:rPr lang="en-GB" sz="24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GB" sz="2400">
                <a:solidFill>
                  <a:schemeClr val="accent1"/>
                </a:solidFill>
                <a:latin typeface="Arial Narrow" charset="0"/>
              </a:rPr>
              <a:t>neighbourhoodSourced selfSourced globallySourced newAppliance bestEndorsedNeighbourSourced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3 Weights moderate effective strengths of </a:t>
            </a:r>
            <a:r>
              <a:rPr lang="en-GB" sz="2400">
                <a:solidFill>
                  <a:schemeClr val="accent1"/>
                </a:solidFill>
                <a:latin typeface="Arial Narrow" charset="0"/>
              </a:rPr>
              <a:t>neighbourhoodSourced selfSourced globallySourced</a:t>
            </a:r>
            <a:r>
              <a:rPr lang="en-GB" sz="2400">
                <a:latin typeface="Arial Narrow" charset="0"/>
              </a:rPr>
              <a:t> </a:t>
            </a:r>
            <a:r>
              <a:rPr lang="en-GB" sz="2800">
                <a:latin typeface="Arial" charset="0"/>
              </a:rPr>
              <a:t>endorsements and hence the bias of households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Can be characterised as 3 types of households influenced in different ways: </a:t>
            </a:r>
            <a:r>
              <a:rPr lang="en-GB" sz="2800" i="1">
                <a:solidFill>
                  <a:schemeClr val="accent2"/>
                </a:solidFill>
                <a:latin typeface="Arial" charset="0"/>
              </a:rPr>
              <a:t>global</a:t>
            </a:r>
            <a:r>
              <a:rPr lang="en-GB" sz="2800">
                <a:latin typeface="Arial" charset="0"/>
              </a:rPr>
              <a:t>-; </a:t>
            </a:r>
            <a:r>
              <a:rPr lang="en-GB" sz="2800" i="1">
                <a:solidFill>
                  <a:schemeClr val="accent2"/>
                </a:solidFill>
                <a:latin typeface="Arial" charset="0"/>
              </a:rPr>
              <a:t>neighbourhood</a:t>
            </a:r>
            <a:r>
              <a:rPr lang="en-GB" sz="2800">
                <a:latin typeface="Arial" charset="0"/>
              </a:rPr>
              <a:t>-; and </a:t>
            </a:r>
            <a:r>
              <a:rPr lang="en-GB" sz="2800" i="1">
                <a:solidFill>
                  <a:schemeClr val="accent2"/>
                </a:solidFill>
                <a:latin typeface="Arial" charset="0"/>
              </a:rPr>
              <a:t>self</a:t>
            </a:r>
            <a:r>
              <a:rPr lang="en-GB" sz="2800">
                <a:latin typeface="Arial" charset="0"/>
              </a:rPr>
              <a:t>-sourced depending on the dominant weight</a:t>
            </a:r>
          </a:p>
        </p:txBody>
      </p:sp>
    </p:spTree>
    <p:extLst>
      <p:ext uri="{BB962C8B-B14F-4D97-AF65-F5344CB8AC3E}">
        <p14:creationId xmlns:p14="http://schemas.microsoft.com/office/powerpoint/2010/main" val="417546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12</a:t>
            </a:fld>
            <a:endParaRPr lang="en-GB" sz="1000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620000" cy="914400"/>
          </a:xfrm>
        </p:spPr>
        <p:txBody>
          <a:bodyPr/>
          <a:lstStyle/>
          <a:p>
            <a:pPr eaLnBrk="1" hangingPunct="1"/>
            <a:r>
              <a:rPr lang="en-GB" sz="3200">
                <a:latin typeface="Arial" charset="0"/>
                <a:cs typeface="Arial" charset="0"/>
              </a:rPr>
              <a:t>History of a particular action</a:t>
            </a:r>
            <a:br>
              <a:rPr lang="en-GB" sz="3200">
                <a:latin typeface="Arial" charset="0"/>
                <a:cs typeface="Arial" charset="0"/>
              </a:rPr>
            </a:br>
            <a:r>
              <a:rPr lang="en-GB" sz="3200">
                <a:latin typeface="Arial" charset="0"/>
                <a:cs typeface="Arial" charset="0"/>
              </a:rPr>
              <a:t>from one agent</a:t>
            </a:r>
            <a:r>
              <a:rPr lang="ja-JP" altLang="en-GB" sz="3200">
                <a:latin typeface="Arial" charset="0"/>
                <a:cs typeface="Arial" charset="0"/>
              </a:rPr>
              <a:t>’</a:t>
            </a:r>
            <a:r>
              <a:rPr lang="en-GB" sz="3200">
                <a:latin typeface="Arial" charset="0"/>
                <a:cs typeface="Arial" charset="0"/>
              </a:rPr>
              <a:t>s point of view</a:t>
            </a:r>
            <a:endParaRPr lang="en-GB" sz="2800" i="1">
              <a:latin typeface="Arial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504825" y="1604963"/>
            <a:ext cx="7818438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1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used, 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self sourced</a:t>
            </a:r>
            <a:endParaRPr lang="en-GB" sz="1800" b="1">
              <a:cs typeface="Arial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2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recent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(from personal use) and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(used by agent 27) and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self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(remembered)</a:t>
            </a:r>
            <a:endParaRPr lang="en-GB" sz="1800">
              <a:solidFill>
                <a:schemeClr val="accent1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3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recent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(from personal use) and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(agent 27 in month 2).</a:t>
            </a:r>
            <a:endParaRPr lang="en-GB" sz="1800">
              <a:solidFill>
                <a:schemeClr val="accent1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4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twice, used by agents 26 and 27 in month 3, also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recent</a:t>
            </a:r>
            <a:endParaRPr lang="en-GB" sz="1800">
              <a:solidFill>
                <a:schemeClr val="accent1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5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(agent 26 in month 4), also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recent</a:t>
            </a:r>
            <a:endParaRPr lang="en-GB" sz="1800" b="1">
              <a:solidFill>
                <a:schemeClr val="accent1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6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endorsed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(agent 26 in month 5)</a:t>
            </a:r>
            <a:endParaRPr lang="en-GB" sz="1800">
              <a:solidFill>
                <a:schemeClr val="accent1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ct val="0"/>
              </a:spcBef>
              <a:spcAft>
                <a:spcPct val="40000"/>
              </a:spcAft>
            </a:pPr>
            <a:r>
              <a:rPr lang="en-GB" sz="1800" b="1" i="1">
                <a:cs typeface="Arial" charset="0"/>
              </a:rPr>
              <a:t>Month 7</a:t>
            </a:r>
            <a:r>
              <a:rPr lang="en-GB" sz="1800" b="1">
                <a:cs typeface="Arial" charset="0"/>
              </a:rPr>
              <a:t>: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 replaced by action 8472 (appeared in month 5 as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neighbour sourced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, now endorsed 4 times, including by the </a:t>
            </a:r>
            <a:r>
              <a:rPr lang="en-GB" sz="1800" b="1">
                <a:solidFill>
                  <a:schemeClr val="accent2"/>
                </a:solidFill>
                <a:cs typeface="Arial" charset="0"/>
              </a:rPr>
              <a:t>most alike neighbour</a:t>
            </a:r>
            <a:r>
              <a:rPr lang="en-GB" sz="1800" b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GB" sz="1800">
                <a:solidFill>
                  <a:schemeClr val="accent1"/>
                </a:solidFill>
                <a:cs typeface="Arial" charset="0"/>
              </a:rPr>
              <a:t>– agent 50)</a:t>
            </a:r>
            <a:r>
              <a:rPr lang="en-GB" sz="1800">
                <a:latin typeface="Times New Roman" charset="0"/>
                <a:cs typeface="Times New Roman" charset="0"/>
              </a:rPr>
              <a:t/>
            </a:r>
            <a:br>
              <a:rPr lang="en-GB" sz="1800">
                <a:latin typeface="Times New Roman" charset="0"/>
                <a:cs typeface="Times New Roman" charset="0"/>
              </a:rPr>
            </a:br>
            <a:endParaRPr lang="en-GB" sz="180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1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13</a:t>
            </a:fld>
            <a:endParaRPr lang="en-GB" sz="1000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Policy Agent - Behaviour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After the first month of dry conditions, suggests AFV actions to all households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These actions are then included in the list of those considered by the households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If the household</a:t>
            </a:r>
            <a:r>
              <a:rPr lang="ja-JP" altLang="en-GB">
                <a:latin typeface="Arial" charset="0"/>
              </a:rPr>
              <a:t>’</a:t>
            </a:r>
            <a:r>
              <a:rPr lang="en-GB">
                <a:latin typeface="Arial" charset="0"/>
              </a:rPr>
              <a:t>s weights predispose it, it may decide to adopt these actions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Some other neighbours might imitate these actions etc.</a:t>
            </a:r>
          </a:p>
        </p:txBody>
      </p:sp>
    </p:spTree>
    <p:extLst>
      <p:ext uri="{BB962C8B-B14F-4D97-AF65-F5344CB8AC3E}">
        <p14:creationId xmlns:p14="http://schemas.microsoft.com/office/powerpoint/2010/main" val="306317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14</a:t>
            </a:fld>
            <a:endParaRPr lang="en-GB" sz="10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Number of consecutive dry months in historical scenario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90650"/>
            <a:ext cx="86868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84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15</a:t>
            </a:fld>
            <a:endParaRPr lang="en-GB" sz="1000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Simulated Monthly Water Consumption</a:t>
            </a:r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1219200"/>
            <a:ext cx="7031037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45187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16</a:t>
            </a:fld>
            <a:endParaRPr lang="en-GB" sz="1000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Monthly Water Consumption (again)</a:t>
            </a:r>
          </a:p>
        </p:txBody>
      </p:sp>
      <p:pic>
        <p:nvPicPr>
          <p:cNvPr id="2765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1219200"/>
            <a:ext cx="7031037" cy="5181600"/>
          </a:xfrm>
        </p:spPr>
      </p:pic>
    </p:spTree>
    <p:extLst>
      <p:ext uri="{BB962C8B-B14F-4D97-AF65-F5344CB8AC3E}">
        <p14:creationId xmlns:p14="http://schemas.microsoft.com/office/powerpoint/2010/main" val="155655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17</a:t>
            </a:fld>
            <a:endParaRPr lang="en-GB" sz="1000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Simulated Change in Monthly Consumption</a:t>
            </a: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1219200"/>
            <a:ext cx="7031037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2854511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18</a:t>
            </a:fld>
            <a:endParaRPr lang="en-GB" sz="1000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Relative Change in Monthly Consumption (again)</a:t>
            </a:r>
          </a:p>
        </p:txBody>
      </p:sp>
      <p:pic>
        <p:nvPicPr>
          <p:cNvPr id="2970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650" y="1219200"/>
            <a:ext cx="7046913" cy="5181600"/>
          </a:xfrm>
        </p:spPr>
      </p:pic>
    </p:spTree>
    <p:extLst>
      <p:ext uri="{BB962C8B-B14F-4D97-AF65-F5344CB8AC3E}">
        <p14:creationId xmlns:p14="http://schemas.microsoft.com/office/powerpoint/2010/main" val="323217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19</a:t>
            </a:fld>
            <a:endParaRPr lang="en-GB" sz="1000" dirty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30% Neigh. biased, historical scenario, historical innov. dates</a:t>
            </a:r>
          </a:p>
        </p:txBody>
      </p:sp>
      <p:pic>
        <p:nvPicPr>
          <p:cNvPr id="3072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8" b="8928"/>
          <a:stretch>
            <a:fillRect/>
          </a:stretch>
        </p:blipFill>
        <p:spPr>
          <a:xfrm>
            <a:off x="539750" y="1258888"/>
            <a:ext cx="7896225" cy="4975225"/>
          </a:xfrm>
          <a:noFill/>
        </p:spPr>
      </p:pic>
    </p:spTree>
    <p:extLst>
      <p:ext uri="{BB962C8B-B14F-4D97-AF65-F5344CB8AC3E}">
        <p14:creationId xmlns:p14="http://schemas.microsoft.com/office/powerpoint/2010/main" val="26073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funded by the EA/DEFRA to predict and explore the effects of possible climate change given four possible future social scenarios</a:t>
            </a:r>
          </a:p>
          <a:p>
            <a:r>
              <a:rPr lang="en-US" dirty="0" smtClean="0"/>
              <a:t>With involvement of the UK water companies</a:t>
            </a:r>
          </a:p>
          <a:p>
            <a:r>
              <a:rPr lang="en-US" dirty="0" smtClean="0"/>
              <a:t>Main body of work were large statistical models</a:t>
            </a:r>
          </a:p>
          <a:p>
            <a:r>
              <a:rPr lang="en-US" dirty="0" smtClean="0"/>
              <a:t>A small part of the work was an agent-based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30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20</a:t>
            </a:fld>
            <a:endParaRPr lang="en-GB" sz="10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80% Neigh. biased, historical scenario, historical innov. dates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8" b="8928"/>
          <a:stretch>
            <a:fillRect/>
          </a:stretch>
        </p:blipFill>
        <p:spPr>
          <a:xfrm>
            <a:off x="539750" y="1258888"/>
            <a:ext cx="7910513" cy="4983162"/>
          </a:xfrm>
          <a:noFill/>
        </p:spPr>
      </p:pic>
    </p:spTree>
    <p:extLst>
      <p:ext uri="{BB962C8B-B14F-4D97-AF65-F5344CB8AC3E}">
        <p14:creationId xmlns:p14="http://schemas.microsoft.com/office/powerpoint/2010/main" val="1681065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 dirty="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21</a:t>
            </a:fld>
            <a:endParaRPr lang="en-GB" sz="10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80% Neigh. biased, medium-high scenario, historical innov. Dates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8" b="8928"/>
          <a:stretch>
            <a:fillRect/>
          </a:stretch>
        </p:blipFill>
        <p:spPr>
          <a:xfrm>
            <a:off x="539750" y="1258888"/>
            <a:ext cx="7853363" cy="4949825"/>
          </a:xfrm>
          <a:noFill/>
        </p:spPr>
      </p:pic>
    </p:spTree>
    <p:extLst>
      <p:ext uri="{BB962C8B-B14F-4D97-AF65-F5344CB8AC3E}">
        <p14:creationId xmlns:p14="http://schemas.microsoft.com/office/powerpoint/2010/main" val="3761883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you think were the purposes of this model?  What could </a:t>
            </a:r>
            <a:r>
              <a:rPr lang="en-US" smtClean="0"/>
              <a:t>its purposes be?</a:t>
            </a:r>
          </a:p>
          <a:p>
            <a:r>
              <a:rPr lang="en-US" dirty="0" smtClean="0"/>
              <a:t>How else could this model have been validated?</a:t>
            </a:r>
          </a:p>
          <a:p>
            <a:r>
              <a:rPr lang="en-US" dirty="0" smtClean="0"/>
              <a:t>What might this model tell us?</a:t>
            </a:r>
          </a:p>
          <a:p>
            <a:r>
              <a:rPr lang="en-US" dirty="0" smtClean="0"/>
              <a:t>What reliability could we place on anything we learn from this model?</a:t>
            </a:r>
          </a:p>
          <a:p>
            <a:r>
              <a:rPr lang="en-US" dirty="0" smtClean="0"/>
              <a:t>How would one go about improving the model?</a:t>
            </a:r>
          </a:p>
          <a:p>
            <a:r>
              <a:rPr lang="en-US" dirty="0" smtClean="0"/>
              <a:t>What further research does the model indicate?</a:t>
            </a:r>
          </a:p>
          <a:p>
            <a:r>
              <a:rPr lang="en-US" dirty="0" smtClean="0"/>
              <a:t>Why not just use a simpler statistical model?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939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656565"/>
                </a:solidFill>
              </a:rPr>
              <a:t>Moss, S. and Edmonds, B. (2005) Sociology and Simulation: </a:t>
            </a:r>
            <a:r>
              <a:rPr lang="en-US" dirty="0" smtClean="0">
                <a:solidFill>
                  <a:srgbClr val="656565"/>
                </a:solidFill>
              </a:rPr>
              <a:t>Statistical </a:t>
            </a:r>
            <a:r>
              <a:rPr lang="en-US" dirty="0">
                <a:solidFill>
                  <a:srgbClr val="656565"/>
                </a:solidFill>
              </a:rPr>
              <a:t>and Qualitative Cross-Validation, </a:t>
            </a:r>
            <a:r>
              <a:rPr lang="en-US" i="1" dirty="0">
                <a:solidFill>
                  <a:srgbClr val="656565"/>
                </a:solidFill>
              </a:rPr>
              <a:t>American Journal of Sociology</a:t>
            </a:r>
            <a:r>
              <a:rPr lang="en-US" dirty="0">
                <a:solidFill>
                  <a:srgbClr val="656565"/>
                </a:solidFill>
              </a:rPr>
              <a:t>, 110(</a:t>
            </a:r>
            <a:r>
              <a:rPr lang="en-US">
                <a:solidFill>
                  <a:srgbClr val="656565"/>
                </a:solidFill>
              </a:rPr>
              <a:t>4</a:t>
            </a:r>
            <a:r>
              <a:rPr lang="en-US" smtClean="0">
                <a:solidFill>
                  <a:srgbClr val="656565"/>
                </a:solidFill>
              </a:rPr>
              <a:t>):1095</a:t>
            </a:r>
            <a:r>
              <a:rPr lang="en-US" dirty="0">
                <a:solidFill>
                  <a:srgbClr val="656565"/>
                </a:solidFill>
              </a:rPr>
              <a:t>-1131. Previous </a:t>
            </a:r>
            <a:r>
              <a:rPr lang="en-US" dirty="0" smtClean="0">
                <a:solidFill>
                  <a:srgbClr val="656565"/>
                </a:solidFill>
              </a:rPr>
              <a:t>version: </a:t>
            </a:r>
            <a:r>
              <a:rPr lang="en-US" dirty="0" smtClean="0">
                <a:solidFill>
                  <a:srgbClr val="656565"/>
                </a:solidFill>
                <a:hlinkClick r:id="rId2"/>
              </a:rPr>
              <a:t>http</a:t>
            </a:r>
            <a:r>
              <a:rPr lang="en-US" dirty="0">
                <a:solidFill>
                  <a:srgbClr val="656565"/>
                </a:solidFill>
                <a:hlinkClick r:id="rId2"/>
              </a:rPr>
              <a:t>://cfpm.org/cpmrep105.</a:t>
            </a:r>
            <a:r>
              <a:rPr lang="en-US" dirty="0" smtClean="0">
                <a:solidFill>
                  <a:srgbClr val="656565"/>
                </a:solidFill>
                <a:hlinkClick r:id="rId2"/>
              </a:rPr>
              <a:t>html</a:t>
            </a:r>
            <a:endParaRPr lang="en-US" dirty="0" smtClean="0">
              <a:solidFill>
                <a:srgbClr val="656565"/>
              </a:solidFill>
            </a:endParaRPr>
          </a:p>
          <a:p>
            <a:r>
              <a:rPr lang="en-US" dirty="0">
                <a:solidFill>
                  <a:srgbClr val="656565"/>
                </a:solidFill>
              </a:rPr>
              <a:t>Climate Change and the Demand for Water </a:t>
            </a:r>
            <a:r>
              <a:rPr lang="en-US" dirty="0" smtClean="0">
                <a:solidFill>
                  <a:srgbClr val="656565"/>
                </a:solidFill>
              </a:rPr>
              <a:t>– Downing, </a:t>
            </a:r>
            <a:r>
              <a:rPr lang="en-US" dirty="0">
                <a:solidFill>
                  <a:srgbClr val="656565"/>
                </a:solidFill>
              </a:rPr>
              <a:t>T.E, Butterfield, R.E., Edmonds, B., Knox, J.W., Moss, S., Piper, B.S. and </a:t>
            </a:r>
            <a:r>
              <a:rPr lang="en-US" dirty="0" err="1">
                <a:solidFill>
                  <a:srgbClr val="656565"/>
                </a:solidFill>
              </a:rPr>
              <a:t>Weatherhead</a:t>
            </a:r>
            <a:r>
              <a:rPr lang="en-US" dirty="0">
                <a:solidFill>
                  <a:srgbClr val="656565"/>
                </a:solidFill>
              </a:rPr>
              <a:t>, E.K</a:t>
            </a:r>
            <a:r>
              <a:rPr lang="en-US" dirty="0" smtClean="0">
                <a:solidFill>
                  <a:srgbClr val="656565"/>
                </a:solidFill>
              </a:rPr>
              <a:t>., Stockholm Environment </a:t>
            </a:r>
            <a:r>
              <a:rPr lang="en-US" dirty="0">
                <a:solidFill>
                  <a:srgbClr val="656565"/>
                </a:solidFill>
              </a:rPr>
              <a:t>Institute Report. </a:t>
            </a:r>
            <a:r>
              <a:rPr lang="en-US" dirty="0">
                <a:solidFill>
                  <a:srgbClr val="656565"/>
                </a:solidFill>
                <a:hlinkClick r:id="rId3"/>
              </a:rPr>
              <a:t>http://cfpm.org/cpmrep107.</a:t>
            </a:r>
            <a:r>
              <a:rPr lang="en-US" dirty="0" smtClean="0">
                <a:solidFill>
                  <a:srgbClr val="656565"/>
                </a:solidFill>
                <a:hlinkClick r:id="rId3"/>
              </a:rPr>
              <a:t>html</a:t>
            </a:r>
            <a:r>
              <a:rPr lang="en-US" dirty="0" smtClean="0">
                <a:solidFill>
                  <a:srgbClr val="656565"/>
                </a:solidFill>
              </a:rPr>
              <a:t> </a:t>
            </a:r>
          </a:p>
          <a:p>
            <a:r>
              <a:rPr lang="en-US" dirty="0">
                <a:solidFill>
                  <a:srgbClr val="656565"/>
                </a:solidFill>
              </a:rPr>
              <a:t>Untangling Scenario Components with Agent Based Modelling: an Example of Social Simulations of Water Demand Forecasts (Doctoral Thesis) </a:t>
            </a:r>
            <a:r>
              <a:rPr lang="en-US" dirty="0">
                <a:solidFill>
                  <a:srgbClr val="656565"/>
                </a:solidFill>
                <a:hlinkClick r:id="rId4"/>
              </a:rPr>
              <a:t>http://cfpm.org/cpmrep163.</a:t>
            </a:r>
            <a:r>
              <a:rPr lang="en-US" dirty="0" smtClean="0">
                <a:solidFill>
                  <a:srgbClr val="656565"/>
                </a:solidFill>
                <a:hlinkClick r:id="rId4"/>
              </a:rPr>
              <a:t>html</a:t>
            </a:r>
            <a:r>
              <a:rPr lang="en-US" dirty="0" smtClean="0">
                <a:solidFill>
                  <a:srgbClr val="656565"/>
                </a:solidFill>
              </a:rPr>
              <a:t> </a:t>
            </a:r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23</a:t>
            </a:fld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560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Introduction </a:t>
            </a:r>
            <a:r>
              <a:rPr lang="en-GB" sz="2000" dirty="0">
                <a:latin typeface="Arial" charset="0"/>
              </a:rPr>
              <a:t>to Social Simulation Course Page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sites.google.com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/site/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socialsimulationcourse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Bruce </a:t>
            </a:r>
            <a:r>
              <a:rPr lang="en-GB" sz="2000" dirty="0">
                <a:latin typeface="Arial" charset="0"/>
              </a:rPr>
              <a:t>Edmonds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Centre for Policy Modelling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Manchester Metropolitan Business School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www.business.mmu.ac.uk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NeISS Portal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www.neiss.org.uk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000"/>
              <a:t>Social influence and the domestic demand for water, Aberdeen 2002, http://cfpm.org/~bruce slide-</a:t>
            </a:r>
            <a:fld id="{D11807D6-59E4-BB48-BD71-9DE24E1C8BC4}" type="slidenum">
              <a:rPr lang="en-GB" sz="1000"/>
              <a:pPr/>
              <a:t>3</a:t>
            </a:fld>
            <a:endParaRPr lang="en-GB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Monthly Water Consumption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588" y="1219200"/>
            <a:ext cx="7031037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32804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4</a:t>
            </a:fld>
            <a:endParaRPr lang="en-GB" sz="10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Relative Change in Monthly Consumption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650" y="1219200"/>
            <a:ext cx="7046913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390953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5</a:t>
            </a:fld>
            <a:endParaRPr lang="en-GB" sz="1000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Model Structure - Overall Structure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32363692"/>
              </p:ext>
            </p:extLst>
          </p:nvPr>
        </p:nvGraphicFramePr>
        <p:xfrm>
          <a:off x="914400" y="1600200"/>
          <a:ext cx="76962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3" imgW="7696200" imgH="4191000" progId="MSGraph.Chart.8">
                  <p:embed followColorScheme="full"/>
                </p:oleObj>
              </mc:Choice>
              <mc:Fallback>
                <p:oleObj name="Chart" r:id="rId3" imgW="7696200" imgH="4191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6962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3181350" y="1800225"/>
            <a:ext cx="2857500" cy="211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424363" y="1928813"/>
            <a:ext cx="414337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3495675" y="1928813"/>
            <a:ext cx="414338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367338" y="1928813"/>
            <a:ext cx="414337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381625" y="2900363"/>
            <a:ext cx="414338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424363" y="2914650"/>
            <a:ext cx="414337" cy="442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3509963" y="2900363"/>
            <a:ext cx="414337" cy="442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6524625" y="1800225"/>
            <a:ext cx="1685925" cy="1214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6253163" y="4729163"/>
            <a:ext cx="2185987" cy="161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366713" y="2271713"/>
            <a:ext cx="2014537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09988" y="2128838"/>
            <a:ext cx="1857375" cy="1000125"/>
            <a:chOff x="2394" y="1512"/>
            <a:chExt cx="1170" cy="630"/>
          </a:xfrm>
        </p:grpSpPr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2520" y="1512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16"/>
            <p:cNvSpPr>
              <a:spLocks noChangeShapeType="1"/>
            </p:cNvSpPr>
            <p:nvPr/>
          </p:nvSpPr>
          <p:spPr bwMode="auto">
            <a:xfrm>
              <a:off x="2538" y="2142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17"/>
            <p:cNvSpPr>
              <a:spLocks noChangeShapeType="1"/>
            </p:cNvSpPr>
            <p:nvPr/>
          </p:nvSpPr>
          <p:spPr bwMode="auto">
            <a:xfrm>
              <a:off x="3132" y="1521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18"/>
            <p:cNvSpPr>
              <a:spLocks noChangeShapeType="1"/>
            </p:cNvSpPr>
            <p:nvPr/>
          </p:nvSpPr>
          <p:spPr bwMode="auto">
            <a:xfrm>
              <a:off x="3123" y="2133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19"/>
            <p:cNvSpPr>
              <a:spLocks noChangeShapeType="1"/>
            </p:cNvSpPr>
            <p:nvPr/>
          </p:nvSpPr>
          <p:spPr bwMode="auto">
            <a:xfrm>
              <a:off x="2394" y="1665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20"/>
            <p:cNvSpPr>
              <a:spLocks noChangeShapeType="1"/>
            </p:cNvSpPr>
            <p:nvPr/>
          </p:nvSpPr>
          <p:spPr bwMode="auto">
            <a:xfrm>
              <a:off x="2970" y="1665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21"/>
            <p:cNvSpPr>
              <a:spLocks noChangeShapeType="1"/>
            </p:cNvSpPr>
            <p:nvPr/>
          </p:nvSpPr>
          <p:spPr bwMode="auto">
            <a:xfrm>
              <a:off x="3564" y="1674"/>
              <a:ext cx="0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538163" y="2428875"/>
            <a:ext cx="17430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Activity</a:t>
            </a:r>
          </a:p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Frequency</a:t>
            </a:r>
          </a:p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Volume</a:t>
            </a:r>
          </a:p>
        </p:txBody>
      </p:sp>
      <p:sp>
        <p:nvSpPr>
          <p:cNvPr id="1041" name="Line 23"/>
          <p:cNvSpPr>
            <a:spLocks noChangeShapeType="1"/>
          </p:cNvSpPr>
          <p:nvPr/>
        </p:nvSpPr>
        <p:spPr bwMode="auto">
          <a:xfrm>
            <a:off x="2366963" y="2257425"/>
            <a:ext cx="1157287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24"/>
          <p:cNvSpPr>
            <a:spLocks noChangeShapeType="1"/>
          </p:cNvSpPr>
          <p:nvPr/>
        </p:nvSpPr>
        <p:spPr bwMode="auto">
          <a:xfrm flipV="1">
            <a:off x="2352675" y="3186113"/>
            <a:ext cx="1157288" cy="1042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Text Box 25"/>
          <p:cNvSpPr txBox="1">
            <a:spLocks noChangeArrowheads="1"/>
          </p:cNvSpPr>
          <p:nvPr/>
        </p:nvSpPr>
        <p:spPr bwMode="auto">
          <a:xfrm>
            <a:off x="3838575" y="3414713"/>
            <a:ext cx="167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GB">
                <a:latin typeface="Times New Roman" charset="0"/>
              </a:rPr>
              <a:t>Households</a:t>
            </a:r>
          </a:p>
        </p:txBody>
      </p:sp>
      <p:sp>
        <p:nvSpPr>
          <p:cNvPr id="1044" name="Text Box 26"/>
          <p:cNvSpPr txBox="1">
            <a:spLocks noChangeArrowheads="1"/>
          </p:cNvSpPr>
          <p:nvPr/>
        </p:nvSpPr>
        <p:spPr bwMode="auto">
          <a:xfrm>
            <a:off x="6867525" y="2014538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GB">
                <a:latin typeface="Times New Roman" charset="0"/>
              </a:rPr>
              <a:t>Policy</a:t>
            </a:r>
            <a:br>
              <a:rPr lang="en-GB">
                <a:latin typeface="Times New Roman" charset="0"/>
              </a:rPr>
            </a:br>
            <a:r>
              <a:rPr lang="en-GB">
                <a:latin typeface="Times New Roman" charset="0"/>
              </a:rPr>
              <a:t>Agent</a:t>
            </a:r>
          </a:p>
        </p:txBody>
      </p:sp>
      <p:sp>
        <p:nvSpPr>
          <p:cNvPr id="1045" name="Text Box 27"/>
          <p:cNvSpPr txBox="1">
            <a:spLocks noChangeArrowheads="1"/>
          </p:cNvSpPr>
          <p:nvPr/>
        </p:nvSpPr>
        <p:spPr bwMode="auto">
          <a:xfrm>
            <a:off x="6381750" y="4757738"/>
            <a:ext cx="19002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Temperature</a:t>
            </a:r>
          </a:p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Rainfall</a:t>
            </a:r>
          </a:p>
          <a:p>
            <a:pPr algn="l">
              <a:buFontTx/>
              <a:buChar char="•"/>
            </a:pPr>
            <a:r>
              <a:rPr lang="en-GB">
                <a:latin typeface="Times New Roman" charset="0"/>
              </a:rPr>
              <a:t>Sunshine</a:t>
            </a:r>
          </a:p>
        </p:txBody>
      </p:sp>
      <p:sp>
        <p:nvSpPr>
          <p:cNvPr id="1046" name="Rectangle 28"/>
          <p:cNvSpPr>
            <a:spLocks noChangeArrowheads="1"/>
          </p:cNvSpPr>
          <p:nvPr/>
        </p:nvSpPr>
        <p:spPr bwMode="auto">
          <a:xfrm>
            <a:off x="6510338" y="3571875"/>
            <a:ext cx="1700212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Text Box 29"/>
          <p:cNvSpPr txBox="1">
            <a:spLocks noChangeArrowheads="1"/>
          </p:cNvSpPr>
          <p:nvPr/>
        </p:nvSpPr>
        <p:spPr bwMode="auto">
          <a:xfrm>
            <a:off x="6710363" y="3700463"/>
            <a:ext cx="135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GB">
                <a:latin typeface="Times New Roman" charset="0"/>
              </a:rPr>
              <a:t>Ground</a:t>
            </a:r>
          </a:p>
        </p:txBody>
      </p:sp>
      <p:sp>
        <p:nvSpPr>
          <p:cNvPr id="1048" name="Line 30"/>
          <p:cNvSpPr>
            <a:spLocks noChangeShapeType="1"/>
          </p:cNvSpPr>
          <p:nvPr/>
        </p:nvSpPr>
        <p:spPr bwMode="auto">
          <a:xfrm>
            <a:off x="7510463" y="4314825"/>
            <a:ext cx="9144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31"/>
          <p:cNvSpPr>
            <a:spLocks noChangeShapeType="1"/>
          </p:cNvSpPr>
          <p:nvPr/>
        </p:nvSpPr>
        <p:spPr bwMode="auto">
          <a:xfrm flipV="1">
            <a:off x="6296025" y="4314825"/>
            <a:ext cx="914400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0" name="Line 32"/>
          <p:cNvSpPr>
            <a:spLocks noChangeShapeType="1"/>
          </p:cNvSpPr>
          <p:nvPr/>
        </p:nvSpPr>
        <p:spPr bwMode="auto">
          <a:xfrm flipV="1">
            <a:off x="7381875" y="3014663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1" name="Line 33"/>
          <p:cNvSpPr>
            <a:spLocks noChangeShapeType="1"/>
          </p:cNvSpPr>
          <p:nvPr/>
        </p:nvSpPr>
        <p:spPr bwMode="auto">
          <a:xfrm flipH="1">
            <a:off x="6038850" y="2628900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322" name="Line 34"/>
          <p:cNvSpPr>
            <a:spLocks noChangeShapeType="1"/>
          </p:cNvSpPr>
          <p:nvPr/>
        </p:nvSpPr>
        <p:spPr bwMode="auto">
          <a:xfrm>
            <a:off x="4595813" y="3914775"/>
            <a:ext cx="0" cy="77152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Rectangle 35"/>
          <p:cNvSpPr>
            <a:spLocks noChangeArrowheads="1"/>
          </p:cNvSpPr>
          <p:nvPr/>
        </p:nvSpPr>
        <p:spPr bwMode="auto">
          <a:xfrm>
            <a:off x="3309938" y="4700588"/>
            <a:ext cx="2786062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Text Box 36"/>
          <p:cNvSpPr txBox="1">
            <a:spLocks noChangeArrowheads="1"/>
          </p:cNvSpPr>
          <p:nvPr/>
        </p:nvSpPr>
        <p:spPr bwMode="auto">
          <a:xfrm>
            <a:off x="3395663" y="4857750"/>
            <a:ext cx="260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GB">
                <a:latin typeface="Times New Roman" charset="0"/>
              </a:rPr>
              <a:t>Aggregate Demand</a:t>
            </a:r>
          </a:p>
        </p:txBody>
      </p:sp>
    </p:spTree>
    <p:extLst>
      <p:ext uri="{BB962C8B-B14F-4D97-AF65-F5344CB8AC3E}">
        <p14:creationId xmlns:p14="http://schemas.microsoft.com/office/powerpoint/2010/main" val="22869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0" grpId="0" animBg="1"/>
      <p:bldP spid="140321" grpId="0" animBg="1"/>
      <p:bldP spid="140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6</a:t>
            </a:fld>
            <a:endParaRPr lang="en-GB" sz="10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Model Structure - Microcomponents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Arial" charset="0"/>
              </a:rPr>
              <a:t>Each household has a variable number of micro-components (power showers etc.): 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bath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other_garden_watering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 shower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hand_dishwashing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washing_machine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 sprinkler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clothes_hand_washing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hand_dishwashing</a:t>
            </a:r>
            <a:r>
              <a:rPr lang="en-GB" sz="2800" dirty="0">
                <a:solidFill>
                  <a:schemeClr val="accent1"/>
                </a:solidFill>
                <a:latin typeface="Arial Narrow" charset="0"/>
              </a:rPr>
              <a:t> toilets sprinkler </a:t>
            </a:r>
            <a:r>
              <a:rPr lang="en-GB" sz="2800" dirty="0" err="1">
                <a:solidFill>
                  <a:schemeClr val="accent1"/>
                </a:solidFill>
                <a:latin typeface="Arial Narrow" charset="0"/>
              </a:rPr>
              <a:t>power_shower</a:t>
            </a:r>
            <a:endParaRPr lang="en-GB" sz="2800" dirty="0">
              <a:solidFill>
                <a:schemeClr val="accent1"/>
              </a:solidFill>
              <a:latin typeface="Arial Narrow" charset="0"/>
            </a:endParaRPr>
          </a:p>
          <a:p>
            <a:pPr eaLnBrk="1" hangingPunct="1"/>
            <a:r>
              <a:rPr lang="en-GB" sz="2800" dirty="0">
                <a:latin typeface="Arial" charset="0"/>
              </a:rPr>
              <a:t>Actions are expressed by the frequency and volume of use of each </a:t>
            </a:r>
            <a:r>
              <a:rPr lang="en-GB" sz="2800" dirty="0" err="1" smtClean="0">
                <a:latin typeface="Arial" charset="0"/>
              </a:rPr>
              <a:t>microcomponent</a:t>
            </a:r>
            <a:endParaRPr lang="en-GB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charset="0"/>
              </a:rPr>
              <a:t>Past Climatological Data (days sunshine, amount of rain each month, past 30 years)</a:t>
            </a:r>
          </a:p>
          <a:p>
            <a:r>
              <a:rPr lang="en-GB" dirty="0" smtClean="0">
                <a:latin typeface="Arial" charset="0"/>
              </a:rPr>
              <a:t>Groundwater estimated from above using a previously tested and well-calibrated model</a:t>
            </a:r>
          </a:p>
          <a:p>
            <a:r>
              <a:rPr lang="en-GB" dirty="0" smtClean="0">
                <a:latin typeface="Arial" charset="0"/>
              </a:rPr>
              <a:t>AVF </a:t>
            </a:r>
            <a:r>
              <a:rPr lang="en-GB" dirty="0">
                <a:latin typeface="Arial" charset="0"/>
              </a:rPr>
              <a:t>distribution in model calibrated by data from the Three </a:t>
            </a:r>
            <a:r>
              <a:rPr lang="en-GB" dirty="0" smtClean="0">
                <a:latin typeface="Arial" charset="0"/>
              </a:rPr>
              <a:t>Valleys</a:t>
            </a:r>
          </a:p>
          <a:p>
            <a:r>
              <a:rPr lang="en-GB" dirty="0" smtClean="0">
                <a:latin typeface="Arial" charset="0"/>
              </a:rPr>
              <a:t>Introduction dates of appliances deemed significant by domain experts</a:t>
            </a:r>
          </a:p>
          <a:p>
            <a:r>
              <a:rPr lang="en-GB" dirty="0" smtClean="0">
                <a:latin typeface="Arial" charset="0"/>
              </a:rPr>
              <a:t>There was some ‘Golden Data’ upon the detailed pattern of water usage by 200 households but this was not available to us</a:t>
            </a:r>
          </a:p>
          <a:p>
            <a:pPr marL="0" indent="0">
              <a:buNone/>
            </a:pPr>
            <a:endParaRPr lang="en-GB" dirty="0" smtClean="0">
              <a:latin typeface="Arial" charset="0"/>
            </a:endParaRPr>
          </a:p>
          <a:p>
            <a:endParaRPr lang="en-GB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5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results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aggregate water demand</a:t>
            </a:r>
          </a:p>
          <a:p>
            <a:r>
              <a:rPr lang="en-US" dirty="0" smtClean="0"/>
              <a:t>Compared with aggregate demand in some different areas of the Three Valleys water area</a:t>
            </a:r>
          </a:p>
          <a:p>
            <a:r>
              <a:rPr lang="en-US" dirty="0" smtClean="0"/>
              <a:t>Social influence networks</a:t>
            </a:r>
          </a:p>
          <a:p>
            <a:r>
              <a:rPr lang="en-US" dirty="0" smtClean="0"/>
              <a:t>Traces of reasons behind decision-making within the agents in the model</a:t>
            </a:r>
          </a:p>
          <a:p>
            <a:r>
              <a:rPr lang="en-US" dirty="0" smtClean="0"/>
              <a:t>Some feedback on plausibility of results from domain experts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Complex ABSS Case Study,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8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000"/>
              <a:t>Complex ABSS Case Study, Bruce Edmonds,  ISS Course, 2011, slide </a:t>
            </a:r>
            <a:fld id="{4B985DE2-C5E8-BD44-B283-0AAF779DC2AE}" type="slidenum">
              <a:rPr lang="en-GB" sz="1000"/>
              <a:pPr>
                <a:defRPr/>
              </a:pPr>
              <a:t>9</a:t>
            </a:fld>
            <a:endParaRPr lang="en-GB" sz="1000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Model Structure - Household Distribution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77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Households distributed randomly on a grid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Each household can copy from a set of neighbours (currently those up to 4 units up, down left and right from them)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They decide which is the neighbour most similar to themselves – this is the one they are most likely to copy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Depending on their evaluation of actions they might adopt that neighbour</a:t>
            </a:r>
            <a:r>
              <a:rPr lang="ja-JP" altLang="en-GB" sz="2800">
                <a:latin typeface="Arial" charset="0"/>
              </a:rPr>
              <a:t>’</a:t>
            </a:r>
            <a:r>
              <a:rPr lang="en-GB" sz="2800">
                <a:latin typeface="Arial" charset="0"/>
              </a:rPr>
              <a:t>s actions </a:t>
            </a:r>
          </a:p>
        </p:txBody>
      </p:sp>
    </p:spTree>
    <p:extLst>
      <p:ext uri="{BB962C8B-B14F-4D97-AF65-F5344CB8AC3E}">
        <p14:creationId xmlns:p14="http://schemas.microsoft.com/office/powerpoint/2010/main" val="2659787299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16245</TotalTime>
  <Words>1270</Words>
  <Application>Microsoft Macintosh PowerPoint</Application>
  <PresentationFormat>On-screen Show (4:3)</PresentationFormat>
  <Paragraphs>120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becpm</vt:lpstr>
      <vt:lpstr>Chart</vt:lpstr>
      <vt:lpstr>Complex ABSS Case Study</vt:lpstr>
      <vt:lpstr>Context of Model</vt:lpstr>
      <vt:lpstr>Monthly Water Consumption</vt:lpstr>
      <vt:lpstr>Relative Change in Monthly Consumption</vt:lpstr>
      <vt:lpstr>Model Structure - Overall Structure</vt:lpstr>
      <vt:lpstr>Model Structure - Microcomponents</vt:lpstr>
      <vt:lpstr>Input Data Sources</vt:lpstr>
      <vt:lpstr>Output results and Validation</vt:lpstr>
      <vt:lpstr>Model Structure - Household Distribution</vt:lpstr>
      <vt:lpstr>An Example Social Structure</vt:lpstr>
      <vt:lpstr>Household Behaviour - Endorsements</vt:lpstr>
      <vt:lpstr>History of a particular action from one agent’s point of view</vt:lpstr>
      <vt:lpstr>Policy Agent - Behaviour</vt:lpstr>
      <vt:lpstr>Number of consecutive dry months in historical scenario</vt:lpstr>
      <vt:lpstr>Simulated Monthly Water Consumption</vt:lpstr>
      <vt:lpstr>Monthly Water Consumption (again)</vt:lpstr>
      <vt:lpstr>Simulated Change in Monthly Consumption</vt:lpstr>
      <vt:lpstr>Relative Change in Monthly Consumption (again)</vt:lpstr>
      <vt:lpstr>30% Neigh. biased, historical scenario, historical innov. dates</vt:lpstr>
      <vt:lpstr>80% Neigh. biased, historical scenario, historical innov. dates</vt:lpstr>
      <vt:lpstr>80% Neigh. biased, medium-high scenario, historical innov. Dates</vt:lpstr>
      <vt:lpstr>Questions!</vt:lpstr>
      <vt:lpstr>References</vt:lpstr>
      <vt:lpstr>The End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295</cp:revision>
  <dcterms:created xsi:type="dcterms:W3CDTF">2002-08-05T14:16:21Z</dcterms:created>
  <dcterms:modified xsi:type="dcterms:W3CDTF">2012-05-10T08:24:11Z</dcterms:modified>
</cp:coreProperties>
</file>