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17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830" autoAdjust="0"/>
  </p:normalViewPr>
  <p:slideViewPr>
    <p:cSldViewPr>
      <p:cViewPr varScale="1">
        <p:scale>
          <a:sx n="100" d="100"/>
          <a:sy n="100" d="100"/>
        </p:scale>
        <p:origin x="-104" y="-3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2A53CD6-ECE8-674F-B76A-0BEEF95E6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3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56F22-8AA8-4FE1-87FC-A8F4040F60B9}" type="datetimeFigureOut">
              <a:rPr lang="en-GB" smtClean="0"/>
              <a:t>15/02/18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39818-6C07-48BC-81BF-B99DF1FE17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5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B35857-ED04-4240-88D9-4EFC628A036B}" type="slidenum">
              <a:rPr lang="en-GB" sz="1200"/>
              <a:pPr/>
              <a:t>1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73D37A-6958-CB48-A352-229B4867522A}" type="slidenum">
              <a:rPr lang="en-GB" sz="1200"/>
              <a:pPr/>
              <a:t>12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04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714620"/>
            <a:ext cx="6429420" cy="178595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1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86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2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3850" y="1196975"/>
            <a:ext cx="3996122" cy="53276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80012" y="1160463"/>
            <a:ext cx="4032188" cy="532923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7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47966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-508" y="6669088"/>
            <a:ext cx="9144000" cy="1889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200" dirty="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4" descr="MMU_logo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436" y="6093299"/>
            <a:ext cx="649005" cy="7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500063" y="1268760"/>
            <a:ext cx="8215312" cy="1443038"/>
          </a:xfrm>
        </p:spPr>
        <p:txBody>
          <a:bodyPr/>
          <a:lstStyle/>
          <a:p>
            <a:r>
              <a:rPr lang="en-GB" i="1" dirty="0">
                <a:latin typeface="Arial" charset="0"/>
              </a:rPr>
              <a:t>2-Day Introduction to Agent-Based Modelling</a:t>
            </a:r>
            <a:endParaRPr lang="en-GB" dirty="0">
              <a:latin typeface="Arial" charset="0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368153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accent2"/>
                </a:solidFill>
                <a:latin typeface="Arial" charset="0"/>
              </a:rPr>
              <a:t>Day 2</a:t>
            </a:r>
            <a:r>
              <a:rPr lang="en-GB" sz="2400" dirty="0" smtClean="0">
                <a:latin typeface="Arial" charset="0"/>
              </a:rPr>
              <a:t>:</a:t>
            </a:r>
            <a:r>
              <a:rPr lang="en-GB" sz="2400" dirty="0" smtClean="0">
                <a:solidFill>
                  <a:schemeClr val="accent1"/>
                </a:solidFill>
                <a:latin typeface="Arial" charset="0"/>
              </a:rPr>
              <a:t> Session 8</a:t>
            </a:r>
          </a:p>
          <a:p>
            <a:r>
              <a:rPr lang="en-GB" sz="2400" i="1" dirty="0" smtClean="0">
                <a:solidFill>
                  <a:srgbClr val="000000"/>
                </a:solidFill>
                <a:latin typeface="Arial" charset="0"/>
              </a:rPr>
              <a:t>Exploring Model Collections, NetLogo Lists, Further Resources</a:t>
            </a:r>
            <a:endParaRPr lang="en-GB" sz="2400" i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" name="Picture 4" descr="MMU_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179" y="5565218"/>
            <a:ext cx="1090329" cy="130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697252"/>
            <a:ext cx="1106567" cy="1106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NetLogo Features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The Interface: view of world, sliders, buttons, plots, histograms, monitors, info tab, code</a:t>
            </a:r>
          </a:p>
          <a:p>
            <a:r>
              <a:rPr lang="en-US" sz="2400" dirty="0" smtClean="0"/>
              <a:t>An idea of the general structure of a typical simulation</a:t>
            </a:r>
          </a:p>
          <a:p>
            <a:r>
              <a:rPr lang="en-US" sz="2400" dirty="0" smtClean="0"/>
              <a:t>Use of agents, different breeds, their local variables, “ask”, using agent sets to select subsets of all agents</a:t>
            </a:r>
          </a:p>
          <a:p>
            <a:r>
              <a:rPr lang="en-US" sz="2400" dirty="0" smtClean="0"/>
              <a:t>Interacting with other agents in different ways</a:t>
            </a:r>
          </a:p>
          <a:p>
            <a:r>
              <a:rPr lang="en-US" sz="2400" dirty="0" smtClean="0"/>
              <a:t>Different programming contexts: observer, agent, patch, link, etc. and the effect in terms of kinds of procedure and variables</a:t>
            </a:r>
          </a:p>
          <a:p>
            <a:r>
              <a:rPr lang="en-US" sz="2400" dirty="0" smtClean="0"/>
              <a:t>Different ways of ‘peeking’ into a simulation to find what is happening</a:t>
            </a:r>
          </a:p>
          <a:p>
            <a:r>
              <a:rPr lang="en-US" sz="2400" dirty="0" smtClean="0"/>
              <a:t>Construction of networks, changing them and using them</a:t>
            </a:r>
          </a:p>
          <a:p>
            <a:r>
              <a:rPr lang="en-US" sz="2400" dirty="0" smtClean="0"/>
              <a:t>A little bit about NetLogo lists and their use</a:t>
            </a:r>
          </a:p>
          <a:p>
            <a:r>
              <a:rPr lang="en-US" sz="2400" dirty="0" smtClean="0"/>
              <a:t>A bit about extracting data from simulations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8, slide </a:t>
            </a:r>
            <a:fld id="{4B985DE2-C5E8-BD44-B283-0AAF779DC2AE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47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further learning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0" dirty="0" smtClean="0">
                <a:solidFill>
                  <a:schemeClr val="bg2"/>
                </a:solidFill>
              </a:rPr>
              <a:t>listed on the course website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3744"/>
            <a:ext cx="84582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1"/>
                </a:solidFill>
              </a:rPr>
              <a:t>NetLogo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website (</a:t>
            </a:r>
            <a:r>
              <a:rPr lang="en-US" dirty="0" smtClean="0">
                <a:solidFill>
                  <a:schemeClr val="bg2"/>
                </a:solidFill>
              </a:rPr>
              <a:t>tutorials etc.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Looking at other models, trying them out, looking at their code for ideas of how to program/</a:t>
            </a:r>
            <a:r>
              <a:rPr lang="en-US" dirty="0" err="1" smtClean="0"/>
              <a:t>organise</a:t>
            </a:r>
            <a:r>
              <a:rPr lang="en-US" dirty="0" smtClean="0"/>
              <a:t> a simulation (</a:t>
            </a:r>
            <a:r>
              <a:rPr lang="en-US" dirty="0" smtClean="0">
                <a:solidFill>
                  <a:srgbClr val="656565"/>
                </a:solidFill>
              </a:rPr>
              <a:t>see collections of NetLogo models on the course website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25A14B"/>
                </a:solidFill>
              </a:rPr>
              <a:t>NetLogo user group </a:t>
            </a:r>
            <a:r>
              <a:rPr lang="en-US" dirty="0" smtClean="0"/>
              <a:t>– you can ask for help there when stuck (</a:t>
            </a:r>
            <a:r>
              <a:rPr lang="en-US" dirty="0" smtClean="0">
                <a:solidFill>
                  <a:srgbClr val="656565"/>
                </a:solidFill>
              </a:rPr>
              <a:t>in moderation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 books mentioned on the course website, especially those with NetLogo examples</a:t>
            </a:r>
          </a:p>
          <a:p>
            <a:r>
              <a:rPr lang="en-US" dirty="0"/>
              <a:t>The </a:t>
            </a:r>
            <a:r>
              <a:rPr lang="en-US" i="1" dirty="0">
                <a:solidFill>
                  <a:srgbClr val="25A14B"/>
                </a:solidFill>
              </a:rPr>
              <a:t>Journal of Artificial Societies and Social </a:t>
            </a:r>
            <a:r>
              <a:rPr lang="en-US" i="1" dirty="0" smtClean="0">
                <a:solidFill>
                  <a:srgbClr val="25A14B"/>
                </a:solidFill>
              </a:rPr>
              <a:t>Simulation</a:t>
            </a:r>
            <a:r>
              <a:rPr lang="en-US" dirty="0" smtClean="0"/>
              <a:t>, for examples and discussions of how to simulate etc.</a:t>
            </a:r>
          </a:p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25A14B"/>
                </a:solidFill>
              </a:rPr>
              <a:t>European Social Simulation Association</a:t>
            </a:r>
            <a:r>
              <a:rPr lang="en-US" dirty="0" smtClean="0"/>
              <a:t>: its summer school, its bi-annual conference, </a:t>
            </a:r>
            <a:r>
              <a:rPr lang="en-US" dirty="0" err="1" smtClean="0"/>
              <a:t>essa@work</a:t>
            </a:r>
            <a:r>
              <a:rPr lang="en-US" dirty="0" smtClean="0"/>
              <a:t>, its newsletter</a:t>
            </a:r>
          </a:p>
          <a:p>
            <a:r>
              <a:rPr lang="en-US" dirty="0" err="1" smtClean="0">
                <a:solidFill>
                  <a:srgbClr val="25A14B"/>
                </a:solidFill>
              </a:rPr>
              <a:t>Openabm.org</a:t>
            </a:r>
            <a:r>
              <a:rPr lang="en-US" dirty="0" smtClean="0"/>
              <a:t> – its model library and announcements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25A14B"/>
                </a:solidFill>
              </a:rPr>
              <a:t>SimSoc</a:t>
            </a:r>
            <a:r>
              <a:rPr lang="en-US" dirty="0" smtClean="0">
                <a:solidFill>
                  <a:srgbClr val="25A14B"/>
                </a:solidFill>
              </a:rPr>
              <a:t> mailing list </a:t>
            </a:r>
            <a:r>
              <a:rPr lang="en-US" dirty="0" smtClean="0"/>
              <a:t>for relevant announcements etc.</a:t>
            </a:r>
          </a:p>
          <a:p>
            <a:r>
              <a:rPr lang="en-US" smtClean="0"/>
              <a:t>BUT</a:t>
            </a:r>
            <a:r>
              <a:rPr lang="en-US" dirty="0" smtClean="0"/>
              <a:t>, if you can get it, find someone who knows NetLogo programming who can help you when you get stuck (</a:t>
            </a:r>
            <a:r>
              <a:rPr lang="en-US" dirty="0" smtClean="0">
                <a:solidFill>
                  <a:srgbClr val="656565"/>
                </a:solidFill>
              </a:rPr>
              <a:t>as we all do from time to time – even experts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8, slide </a:t>
            </a:r>
            <a:fld id="{4B985DE2-C5E8-BD44-B283-0AAF779DC2AE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67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0033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 dirty="0">
                <a:latin typeface="Arial" charset="0"/>
              </a:rPr>
              <a:t>The </a:t>
            </a:r>
            <a:r>
              <a:rPr lang="en-GB" b="0" dirty="0" smtClean="0">
                <a:solidFill>
                  <a:srgbClr val="660066"/>
                </a:solidFill>
                <a:latin typeface="Arial" charset="0"/>
              </a:rPr>
              <a:t>Very</a:t>
            </a:r>
            <a:r>
              <a:rPr lang="en-GB" dirty="0" smtClean="0">
                <a:latin typeface="Arial" charset="0"/>
              </a:rPr>
              <a:t> End…</a:t>
            </a:r>
            <a:br>
              <a:rPr lang="en-GB" dirty="0" smtClean="0">
                <a:latin typeface="Arial" charset="0"/>
              </a:rPr>
            </a:br>
            <a:r>
              <a:rPr lang="en-GB" i="1" dirty="0" smtClean="0">
                <a:solidFill>
                  <a:schemeClr val="accent2"/>
                </a:solidFill>
                <a:latin typeface="Arial" charset="0"/>
              </a:rPr>
              <a:t>Good Luck!</a:t>
            </a:r>
            <a:endParaRPr lang="en-GB" i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0788"/>
            <a:ext cx="9144000" cy="5337211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2-Day Introduction </a:t>
            </a:r>
            <a:r>
              <a:rPr lang="en-GB" sz="2000" dirty="0">
                <a:latin typeface="Arial" charset="0"/>
              </a:rPr>
              <a:t>to </a:t>
            </a:r>
            <a:r>
              <a:rPr lang="en-GB" sz="2000" dirty="0" smtClean="0">
                <a:latin typeface="Arial" charset="0"/>
              </a:rPr>
              <a:t>Agent-Based Modelling</a:t>
            </a:r>
            <a:endParaRPr lang="en-GB" sz="2000" dirty="0"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http</a:t>
            </a:r>
            <a:r>
              <a:rPr lang="en-GB" sz="2000" dirty="0">
                <a:solidFill>
                  <a:schemeClr val="bg2"/>
                </a:solidFill>
                <a:latin typeface="Arial" charset="0"/>
              </a:rPr>
              <a:t>:/</a:t>
            </a: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cfpm.org</a:t>
            </a:r>
            <a:r>
              <a:rPr lang="en-GB" sz="2000" dirty="0" smtClean="0">
                <a:solidFill>
                  <a:schemeClr val="accent1"/>
                </a:solidFill>
                <a:latin typeface="Arial" charset="0"/>
              </a:rPr>
              <a:t>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simulationcourse</a:t>
            </a: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built into NetLogo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Variables can have values in terms of:</a:t>
            </a:r>
          </a:p>
          <a:p>
            <a:r>
              <a:rPr lang="en-US" dirty="0" smtClean="0"/>
              <a:t>Numbers</a:t>
            </a:r>
          </a:p>
          <a:p>
            <a:r>
              <a:rPr lang="en-US" dirty="0" smtClean="0"/>
              <a:t>Strings (</a:t>
            </a:r>
            <a:r>
              <a:rPr lang="en-US" dirty="0" smtClean="0">
                <a:solidFill>
                  <a:schemeClr val="bg2"/>
                </a:solidFill>
              </a:rPr>
              <a:t>text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Colours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Booleans (</a:t>
            </a:r>
            <a:r>
              <a:rPr lang="en-US" dirty="0" smtClean="0">
                <a:solidFill>
                  <a:srgbClr val="656565"/>
                </a:solidFill>
              </a:rPr>
              <a:t>True/False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But also sometimes more complicated things:</a:t>
            </a:r>
          </a:p>
          <a:p>
            <a:r>
              <a:rPr lang="en-US" dirty="0" smtClean="0"/>
              <a:t>Lists of the above, [</a:t>
            </a:r>
            <a:r>
              <a:rPr lang="en-US" dirty="0" smtClean="0">
                <a:solidFill>
                  <a:schemeClr val="tx2"/>
                </a:solidFill>
              </a:rPr>
              <a:t>1 2 3</a:t>
            </a:r>
            <a:r>
              <a:rPr lang="en-US" dirty="0" smtClean="0"/>
              <a:t>] or [</a:t>
            </a:r>
            <a:r>
              <a:rPr lang="en-US" dirty="0" smtClean="0">
                <a:solidFill>
                  <a:srgbClr val="990000"/>
                </a:solidFill>
              </a:rPr>
              <a:t>red blue red</a:t>
            </a:r>
            <a:r>
              <a:rPr lang="en-US" dirty="0" smtClean="0"/>
              <a:t>]</a:t>
            </a:r>
          </a:p>
          <a:p>
            <a:r>
              <a:rPr lang="en-US" dirty="0" smtClean="0"/>
              <a:t>Lists of lists of the above, [[</a:t>
            </a:r>
            <a:r>
              <a:rPr lang="en-US" dirty="0" smtClean="0">
                <a:solidFill>
                  <a:srgbClr val="990000"/>
                </a:solidFill>
              </a:rPr>
              <a:t>1 2</a:t>
            </a:r>
            <a:r>
              <a:rPr lang="en-US" dirty="0" smtClean="0"/>
              <a:t>] [</a:t>
            </a:r>
            <a:r>
              <a:rPr lang="en-US" dirty="0" smtClean="0">
                <a:solidFill>
                  <a:srgbClr val="990000"/>
                </a:solidFill>
              </a:rPr>
              <a:t>“A” “B”</a:t>
            </a:r>
            <a:r>
              <a:rPr lang="en-US" dirty="0" smtClean="0"/>
              <a:t>] </a:t>
            </a:r>
            <a:r>
              <a:rPr lang="en-US" dirty="0" smtClean="0">
                <a:solidFill>
                  <a:srgbClr val="990000"/>
                </a:solidFill>
              </a:rPr>
              <a:t>True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You sometimes need to store and manipulate these more complex structures</a:t>
            </a:r>
          </a:p>
          <a:p>
            <a:pPr marL="0" indent="0">
              <a:buNone/>
            </a:pPr>
            <a:r>
              <a:rPr lang="en-US" dirty="0" smtClean="0"/>
              <a:t>Other structures such as matrices, arrays and tables are available as extensions (</a:t>
            </a:r>
            <a:r>
              <a:rPr lang="en-US" dirty="0" smtClean="0">
                <a:solidFill>
                  <a:schemeClr val="bg2"/>
                </a:solidFill>
              </a:rPr>
              <a:t>see extensions section of the NetLogo manual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</a:t>
            </a:r>
            <a:r>
              <a:rPr lang="en-GB" dirty="0" smtClean="0"/>
              <a:t>8, </a:t>
            </a:r>
            <a:r>
              <a:rPr lang="en-GB" dirty="0"/>
              <a:t>slide </a:t>
            </a:r>
            <a:fld id="{4B985DE2-C5E8-BD44-B283-0AAF779DC2AE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06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Making lists:</a:t>
            </a:r>
          </a:p>
          <a:p>
            <a:r>
              <a:rPr lang="en-US" dirty="0" smtClean="0"/>
              <a:t>Writing them explicitly: </a:t>
            </a:r>
            <a:r>
              <a:rPr lang="en-US" dirty="0" smtClean="0">
                <a:latin typeface="Arial Narrow"/>
                <a:cs typeface="Arial Narrow"/>
              </a:rPr>
              <a:t>[</a:t>
            </a:r>
            <a:r>
              <a:rPr lang="en-US" dirty="0">
                <a:solidFill>
                  <a:srgbClr val="990000"/>
                </a:solidFill>
                <a:latin typeface="Arial Narrow"/>
                <a:cs typeface="Arial Narrow"/>
              </a:rPr>
              <a:t>grey </a:t>
            </a:r>
            <a:r>
              <a:rPr lang="en-US" dirty="0" smtClean="0">
                <a:solidFill>
                  <a:srgbClr val="990000"/>
                </a:solidFill>
                <a:latin typeface="Arial Narrow"/>
                <a:cs typeface="Arial Narrow"/>
              </a:rPr>
              <a:t>violet</a:t>
            </a:r>
            <a:r>
              <a:rPr lang="en-US" dirty="0" smtClean="0">
                <a:latin typeface="Arial Narrow"/>
                <a:cs typeface="Arial Narrow"/>
              </a:rPr>
              <a:t>]</a:t>
            </a:r>
          </a:p>
          <a:p>
            <a:r>
              <a:rPr lang="en-US" dirty="0" smtClean="0"/>
              <a:t>Making them as a result of a calculation:</a:t>
            </a:r>
            <a:br>
              <a:rPr lang="en-US" dirty="0" smtClean="0"/>
            </a:br>
            <a:r>
              <a:rPr lang="en-US" dirty="0" smtClean="0">
                <a:solidFill>
                  <a:srgbClr val="660066"/>
                </a:solidFill>
                <a:latin typeface="Arial Narrow"/>
                <a:cs typeface="Arial Narrow"/>
              </a:rPr>
              <a:t>list </a:t>
            </a:r>
            <a:r>
              <a:rPr lang="en-US" dirty="0" smtClean="0">
                <a:latin typeface="Arial Narrow"/>
                <a:cs typeface="Arial Narrow"/>
              </a:rPr>
              <a:t>(</a:t>
            </a:r>
            <a:r>
              <a:rPr lang="en-US" dirty="0" smtClean="0">
                <a:solidFill>
                  <a:srgbClr val="660066"/>
                </a:solidFill>
                <a:latin typeface="Arial Narrow"/>
                <a:cs typeface="Arial Narrow"/>
              </a:rPr>
              <a:t>mean </a:t>
            </a:r>
            <a:r>
              <a:rPr lang="en-US" dirty="0" smtClean="0">
                <a:latin typeface="Arial Narrow"/>
                <a:cs typeface="Arial Narrow"/>
              </a:rPr>
              <a:t>[food] </a:t>
            </a:r>
            <a:r>
              <a:rPr lang="en-US" dirty="0" smtClean="0">
                <a:solidFill>
                  <a:srgbClr val="660066"/>
                </a:solidFill>
                <a:latin typeface="Arial Narrow"/>
                <a:cs typeface="Arial Narrow"/>
              </a:rPr>
              <a:t>of </a:t>
            </a:r>
            <a:r>
              <a:rPr lang="en-US" dirty="0" smtClean="0">
                <a:latin typeface="Arial Narrow"/>
                <a:cs typeface="Arial Narrow"/>
              </a:rPr>
              <a:t>buyers) (</a:t>
            </a:r>
            <a:r>
              <a:rPr lang="en-US" dirty="0" smtClean="0">
                <a:solidFill>
                  <a:srgbClr val="660066"/>
                </a:solidFill>
                <a:latin typeface="Arial Narrow"/>
                <a:cs typeface="Arial Narrow"/>
              </a:rPr>
              <a:t>mean </a:t>
            </a:r>
            <a:r>
              <a:rPr lang="en-US" dirty="0" smtClean="0">
                <a:latin typeface="Arial Narrow"/>
                <a:cs typeface="Arial Narrow"/>
              </a:rPr>
              <a:t>[food] </a:t>
            </a:r>
            <a:r>
              <a:rPr lang="en-US" dirty="0" smtClean="0">
                <a:solidFill>
                  <a:srgbClr val="660066"/>
                </a:solidFill>
                <a:latin typeface="Arial Narrow"/>
                <a:cs typeface="Arial Narrow"/>
              </a:rPr>
              <a:t>of </a:t>
            </a:r>
            <a:r>
              <a:rPr lang="en-US" dirty="0" smtClean="0">
                <a:latin typeface="Arial Narrow"/>
                <a:cs typeface="Arial Narrow"/>
              </a:rPr>
              <a:t>buyers)</a:t>
            </a:r>
          </a:p>
          <a:p>
            <a:pPr marL="0" indent="0">
              <a:buNone/>
            </a:pPr>
            <a:r>
              <a:rPr lang="en-US" dirty="0" smtClean="0"/>
              <a:t>Extracting from lists:</a:t>
            </a:r>
          </a:p>
          <a:p>
            <a:r>
              <a:rPr lang="en-US" dirty="0" smtClean="0"/>
              <a:t>First item from a list: </a:t>
            </a:r>
            <a:r>
              <a:rPr lang="en-US" dirty="0" smtClean="0">
                <a:solidFill>
                  <a:srgbClr val="660066"/>
                </a:solidFill>
              </a:rPr>
              <a:t>first </a:t>
            </a:r>
            <a:r>
              <a:rPr lang="en-US" dirty="0">
                <a:latin typeface="Arial Narrow"/>
                <a:cs typeface="Arial Narrow"/>
              </a:rPr>
              <a:t>[</a:t>
            </a:r>
            <a:r>
              <a:rPr lang="en-US" dirty="0">
                <a:solidFill>
                  <a:srgbClr val="990000"/>
                </a:solidFill>
                <a:latin typeface="Arial Narrow"/>
                <a:cs typeface="Arial Narrow"/>
              </a:rPr>
              <a:t>grey violet</a:t>
            </a:r>
            <a:r>
              <a:rPr lang="en-US" dirty="0" smtClean="0">
                <a:latin typeface="Arial Narrow"/>
                <a:cs typeface="Arial Narrow"/>
              </a:rPr>
              <a:t>]</a:t>
            </a:r>
          </a:p>
          <a:p>
            <a:r>
              <a:rPr lang="en-US" dirty="0" smtClean="0">
                <a:latin typeface="+mj-lt"/>
                <a:cs typeface="Arial Narrow"/>
              </a:rPr>
              <a:t>All </a:t>
            </a:r>
            <a:r>
              <a:rPr lang="en-US" i="1" dirty="0" smtClean="0">
                <a:latin typeface="+mj-lt"/>
                <a:cs typeface="Arial Narrow"/>
              </a:rPr>
              <a:t>but</a:t>
            </a:r>
            <a:r>
              <a:rPr lang="en-US" dirty="0" smtClean="0">
                <a:latin typeface="+mj-lt"/>
                <a:cs typeface="Arial Narrow"/>
              </a:rPr>
              <a:t> the first item: </a:t>
            </a:r>
            <a:r>
              <a:rPr lang="en-US" dirty="0" smtClean="0">
                <a:solidFill>
                  <a:srgbClr val="660066"/>
                </a:solidFill>
                <a:latin typeface="+mj-lt"/>
                <a:cs typeface="Arial Narrow"/>
              </a:rPr>
              <a:t>but-first </a:t>
            </a:r>
            <a:r>
              <a:rPr lang="en-US" dirty="0" smtClean="0">
                <a:latin typeface="+mj-lt"/>
                <a:cs typeface="Arial Narrow"/>
              </a:rPr>
              <a:t>[</a:t>
            </a:r>
            <a:r>
              <a:rPr lang="en-US" dirty="0" smtClean="0">
                <a:solidFill>
                  <a:srgbClr val="990000"/>
                </a:solidFill>
                <a:latin typeface="+mj-lt"/>
                <a:cs typeface="Arial Narrow"/>
              </a:rPr>
              <a:t>“a” “v” “w”</a:t>
            </a:r>
            <a:r>
              <a:rPr lang="en-US" dirty="0" smtClean="0">
                <a:latin typeface="+mj-lt"/>
                <a:cs typeface="Arial Narrow"/>
              </a:rPr>
              <a:t>]</a:t>
            </a:r>
            <a:endParaRPr lang="en-US" dirty="0">
              <a:latin typeface="+mj-lt"/>
              <a:cs typeface="Arial Narrow"/>
            </a:endParaRPr>
          </a:p>
          <a:p>
            <a:r>
              <a:rPr lang="en-US" dirty="0" smtClean="0"/>
              <a:t>An item from a certain position in the list:</a:t>
            </a:r>
            <a:br>
              <a:rPr lang="en-US" dirty="0" smtClean="0"/>
            </a:br>
            <a:r>
              <a:rPr lang="en-US" dirty="0" smtClean="0">
                <a:solidFill>
                  <a:srgbClr val="660066"/>
                </a:solidFill>
              </a:rPr>
              <a:t>item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3</a:t>
            </a:r>
            <a:r>
              <a:rPr lang="en-US" dirty="0" smtClean="0"/>
              <a:t> [</a:t>
            </a:r>
            <a:r>
              <a:rPr lang="en-US" dirty="0" smtClean="0">
                <a:solidFill>
                  <a:srgbClr val="990000"/>
                </a:solidFill>
              </a:rPr>
              <a:t>4 3 5 6 7</a:t>
            </a:r>
            <a:r>
              <a:rPr lang="en-US" dirty="0" smtClean="0"/>
              <a:t>] </a:t>
            </a:r>
            <a:br>
              <a:rPr lang="en-US" dirty="0" smtClean="0"/>
            </a:br>
            <a:r>
              <a:rPr lang="en-US" dirty="0" smtClean="0">
                <a:solidFill>
                  <a:schemeClr val="bg2"/>
                </a:solidFill>
              </a:rPr>
              <a:t>(note: NetLogo lists start with position 0!!)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8, slide </a:t>
            </a:r>
            <a:fld id="{4B985DE2-C5E8-BD44-B283-0AAF779DC2AE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78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simulation of a Peer-2-Peer file sharing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458200" cy="49880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Computers are joined in a distributed fashion without central servers</a:t>
            </a:r>
          </a:p>
          <a:p>
            <a:r>
              <a:rPr lang="en-US" dirty="0" smtClean="0"/>
              <a:t>Files in their store can be downloaded by others in the network</a:t>
            </a:r>
          </a:p>
          <a:p>
            <a:r>
              <a:rPr lang="en-US" dirty="0" smtClean="0"/>
              <a:t>Nodes can send out queries for files they want – these go out to all its network </a:t>
            </a:r>
            <a:r>
              <a:rPr lang="en-US" dirty="0" err="1" smtClean="0"/>
              <a:t>neighbours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a node gets a query for one of its files, it sends it back to the originator of the query</a:t>
            </a:r>
          </a:p>
          <a:p>
            <a:r>
              <a:rPr lang="en-US" dirty="0" smtClean="0"/>
              <a:t>Otherwise nodes pass on queries it gets to its </a:t>
            </a:r>
            <a:r>
              <a:rPr lang="en-US" dirty="0" err="1" smtClean="0"/>
              <a:t>neighbours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bg2"/>
                </a:solidFill>
              </a:rPr>
              <a:t>unless the query has exceeded the maximum number of hops allowed</a:t>
            </a:r>
            <a:r>
              <a:rPr lang="en-US" dirty="0" smtClean="0"/>
              <a:t>) thus queries are distributed like gossip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8, slide </a:t>
            </a:r>
            <a:fld id="{4B985DE2-C5E8-BD44-B283-0AAF779DC2AE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30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Collecting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are represented by integers: 0, 1, 2, …, up to the value of “max-file - 1”</a:t>
            </a:r>
          </a:p>
          <a:p>
            <a:r>
              <a:rPr lang="en-US" dirty="0" smtClean="0"/>
              <a:t>These are each distributed to random to start with</a:t>
            </a:r>
          </a:p>
          <a:p>
            <a:r>
              <a:rPr lang="en-US" dirty="0" smtClean="0"/>
              <a:t>Nodes are each given a </a:t>
            </a:r>
            <a:r>
              <a:rPr lang="en-US" dirty="0" smtClean="0">
                <a:solidFill>
                  <a:schemeClr val="accent1"/>
                </a:solidFill>
              </a:rPr>
              <a:t>base-target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bg2"/>
                </a:solidFill>
              </a:rPr>
              <a:t>a small integer above 1</a:t>
            </a:r>
            <a:r>
              <a:rPr lang="en-US" dirty="0" smtClean="0"/>
              <a:t>), it then seeks for numbers that are multiples of this, sending out queries in turn for each these</a:t>
            </a:r>
          </a:p>
          <a:p>
            <a:r>
              <a:rPr lang="en-US" dirty="0" smtClean="0"/>
              <a:t>As files become copied around it becomes increasingly easy to find them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8, slide </a:t>
            </a:r>
            <a:fld id="{4B985DE2-C5E8-BD44-B283-0AAF779DC2AE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48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lists in this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collect the files, each node has a list called “</a:t>
            </a:r>
            <a:r>
              <a:rPr lang="en-US" dirty="0" smtClean="0">
                <a:solidFill>
                  <a:schemeClr val="accent1"/>
                </a:solidFill>
              </a:rPr>
              <a:t>file-store</a:t>
            </a:r>
            <a:r>
              <a:rPr lang="en-US" dirty="0" smtClean="0"/>
              <a:t>”, as it gets files it adds it to this (at its front using first put – </a:t>
            </a:r>
            <a:r>
              <a:rPr lang="en-US" dirty="0" err="1" smtClean="0"/>
              <a:t>fput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set</a:t>
            </a:r>
            <a:r>
              <a:rPr lang="en-US" dirty="0" smtClean="0"/>
              <a:t> file-store </a:t>
            </a:r>
            <a:r>
              <a:rPr lang="en-US" dirty="0" err="1" smtClean="0">
                <a:solidFill>
                  <a:srgbClr val="660066"/>
                </a:solidFill>
              </a:rPr>
              <a:t>fput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smtClean="0"/>
              <a:t>new-file file-store</a:t>
            </a:r>
          </a:p>
          <a:p>
            <a:r>
              <a:rPr lang="en-US" dirty="0" smtClean="0"/>
              <a:t>To check if it has a file is uses this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member? </a:t>
            </a:r>
            <a:r>
              <a:rPr lang="en-US" dirty="0"/>
              <a:t>a</a:t>
            </a:r>
            <a:r>
              <a:rPr lang="en-US" dirty="0" smtClean="0"/>
              <a:t>-file file-store</a:t>
            </a:r>
          </a:p>
          <a:p>
            <a:r>
              <a:rPr lang="en-US" dirty="0" smtClean="0"/>
              <a:t>Each node also has a list of queries it has received called “</a:t>
            </a:r>
            <a:r>
              <a:rPr lang="en-US" dirty="0" smtClean="0">
                <a:solidFill>
                  <a:srgbClr val="25A14B"/>
                </a:solidFill>
              </a:rPr>
              <a:t>messages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When it receives queries from others it adds them to the messages list (using </a:t>
            </a:r>
            <a:r>
              <a:rPr lang="en-US" dirty="0" err="1" smtClean="0">
                <a:solidFill>
                  <a:srgbClr val="660066"/>
                </a:solidFill>
              </a:rPr>
              <a:t>fput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smtClean="0"/>
              <a:t>as above)</a:t>
            </a:r>
          </a:p>
          <a:p>
            <a:r>
              <a:rPr lang="en-US" dirty="0" smtClean="0"/>
              <a:t>Then (</a:t>
            </a:r>
            <a:r>
              <a:rPr lang="en-US" dirty="0" smtClean="0">
                <a:solidFill>
                  <a:schemeClr val="bg2"/>
                </a:solidFill>
              </a:rPr>
              <a:t>once a time click</a:t>
            </a:r>
            <a:r>
              <a:rPr lang="en-US" dirty="0" smtClean="0"/>
              <a:t>) goes through the list of messages (using </a:t>
            </a:r>
            <a:r>
              <a:rPr lang="en-US" dirty="0" err="1" smtClean="0">
                <a:solidFill>
                  <a:schemeClr val="accent2"/>
                </a:solidFill>
              </a:rPr>
              <a:t>foreach</a:t>
            </a:r>
            <a:r>
              <a:rPr lang="en-US" dirty="0" smtClean="0"/>
              <a:t>) and either sends the file (</a:t>
            </a:r>
            <a:r>
              <a:rPr lang="en-US" dirty="0" smtClean="0">
                <a:solidFill>
                  <a:srgbClr val="656565"/>
                </a:solidFill>
              </a:rPr>
              <a:t>if it has it</a:t>
            </a:r>
            <a:r>
              <a:rPr lang="en-US" dirty="0" smtClean="0"/>
              <a:t>) or passes on the query (</a:t>
            </a:r>
            <a:r>
              <a:rPr lang="en-US" dirty="0" smtClean="0">
                <a:solidFill>
                  <a:srgbClr val="656565"/>
                </a:solidFill>
              </a:rPr>
              <a:t>unless it has reached its maximum allowed hops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8, slide </a:t>
            </a:r>
            <a:fld id="{4B985DE2-C5E8-BD44-B283-0AAF779DC2AE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27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Simulation Display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8, slide </a:t>
            </a:r>
            <a:fld id="{4B985DE2-C5E8-BD44-B283-0AAF779DC2AE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1196752"/>
            <a:ext cx="4851400" cy="48387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26840" y="2526756"/>
            <a:ext cx="3873152" cy="3477875"/>
            <a:chOff x="1076742" y="733934"/>
            <a:chExt cx="3873152" cy="3477875"/>
          </a:xfrm>
        </p:grpSpPr>
        <p:sp>
          <p:nvSpPr>
            <p:cNvPr id="10" name="TextBox 9"/>
            <p:cNvSpPr txBox="1"/>
            <p:nvPr/>
          </p:nvSpPr>
          <p:spPr>
            <a:xfrm>
              <a:off x="1076742" y="733934"/>
              <a:ext cx="2432992" cy="347787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A node in the P2P network, grey when it has found none of its target “files”, then blue…green…yellow… red etc. as it finds more.  </a:t>
              </a:r>
            </a:p>
            <a:p>
              <a:pPr algn="ctr"/>
              <a:endParaRPr lang="en-GB" sz="2000" dirty="0"/>
            </a:p>
            <a:p>
              <a:pPr algn="ctr"/>
              <a:r>
                <a:rPr lang="en-GB" sz="2000" dirty="0" smtClean="0"/>
                <a:t>The label of each node shows its list of “files”.</a:t>
              </a:r>
              <a:endParaRPr lang="en-GB" sz="2000" dirty="0"/>
            </a:p>
          </p:txBody>
        </p:sp>
        <p:cxnSp>
          <p:nvCxnSpPr>
            <p:cNvPr id="11" name="Straight Arrow Connector 10"/>
            <p:cNvCxnSpPr>
              <a:stCxn id="10" idx="3"/>
            </p:cNvCxnSpPr>
            <p:nvPr/>
          </p:nvCxnSpPr>
          <p:spPr bwMode="auto">
            <a:xfrm>
              <a:off x="3509734" y="2472872"/>
              <a:ext cx="1440160" cy="24342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sp>
        <p:nvSpPr>
          <p:cNvPr id="14" name="TextBox 13"/>
          <p:cNvSpPr txBox="1"/>
          <p:nvPr/>
        </p:nvSpPr>
        <p:spPr>
          <a:xfrm>
            <a:off x="179512" y="1280954"/>
            <a:ext cx="3456384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Load the “</a:t>
            </a:r>
            <a:r>
              <a:rPr lang="en-GB" sz="2000" dirty="0" smtClean="0">
                <a:solidFill>
                  <a:srgbClr val="2A50BA"/>
                </a:solidFill>
              </a:rPr>
              <a:t>8-p2p.nlogo</a:t>
            </a:r>
            <a:r>
              <a:rPr lang="en-GB" sz="2000" dirty="0" smtClean="0"/>
              <a:t>” simulation</a:t>
            </a:r>
            <a:endParaRPr lang="en-GB" sz="2000" dirty="0"/>
          </a:p>
        </p:txBody>
      </p:sp>
      <p:sp>
        <p:nvSpPr>
          <p:cNvPr id="2" name="Donut 1"/>
          <p:cNvSpPr/>
          <p:nvPr/>
        </p:nvSpPr>
        <p:spPr>
          <a:xfrm>
            <a:off x="7092280" y="4005064"/>
            <a:ext cx="288032" cy="288032"/>
          </a:xfrm>
          <a:prstGeom prst="donut">
            <a:avLst/>
          </a:prstGeom>
          <a:noFill/>
          <a:ln w="38100">
            <a:solidFill>
              <a:srgbClr val="FF0000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b="1" dirty="0" smtClean="0">
              <a:solidFill>
                <a:schemeClr val="accent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804248" y="3501008"/>
            <a:ext cx="1008112" cy="1368152"/>
            <a:chOff x="6804248" y="3501008"/>
            <a:chExt cx="1008112" cy="1368152"/>
          </a:xfrm>
        </p:grpSpPr>
        <p:cxnSp>
          <p:nvCxnSpPr>
            <p:cNvPr id="7" name="Straight Arrow Connector 6"/>
            <p:cNvCxnSpPr/>
            <p:nvPr/>
          </p:nvCxnSpPr>
          <p:spPr bwMode="auto">
            <a:xfrm>
              <a:off x="7380312" y="4221088"/>
              <a:ext cx="216024" cy="144016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2" idx="7"/>
            </p:cNvCxnSpPr>
            <p:nvPr/>
          </p:nvCxnSpPr>
          <p:spPr bwMode="auto">
            <a:xfrm flipV="1">
              <a:off x="7338131" y="3717032"/>
              <a:ext cx="474229" cy="330213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2" idx="0"/>
            </p:cNvCxnSpPr>
            <p:nvPr/>
          </p:nvCxnSpPr>
          <p:spPr bwMode="auto">
            <a:xfrm flipV="1">
              <a:off x="7236296" y="3501008"/>
              <a:ext cx="216024" cy="504056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2" idx="4"/>
            </p:cNvCxnSpPr>
            <p:nvPr/>
          </p:nvCxnSpPr>
          <p:spPr bwMode="auto">
            <a:xfrm flipH="1">
              <a:off x="6948264" y="4293096"/>
              <a:ext cx="288032" cy="57606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2" idx="4"/>
            </p:cNvCxnSpPr>
            <p:nvPr/>
          </p:nvCxnSpPr>
          <p:spPr bwMode="auto">
            <a:xfrm>
              <a:off x="7236296" y="4293096"/>
              <a:ext cx="144016" cy="57606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2" idx="3"/>
            </p:cNvCxnSpPr>
            <p:nvPr/>
          </p:nvCxnSpPr>
          <p:spPr bwMode="auto">
            <a:xfrm flipH="1">
              <a:off x="6804248" y="4250915"/>
              <a:ext cx="330213" cy="186197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6588224" y="3212976"/>
            <a:ext cx="1440160" cy="1944216"/>
            <a:chOff x="6588224" y="3212976"/>
            <a:chExt cx="1440160" cy="1944216"/>
          </a:xfrm>
        </p:grpSpPr>
        <p:sp>
          <p:nvSpPr>
            <p:cNvPr id="28" name="Donut 27"/>
            <p:cNvSpPr/>
            <p:nvPr/>
          </p:nvSpPr>
          <p:spPr>
            <a:xfrm>
              <a:off x="7740352" y="3501008"/>
              <a:ext cx="288032" cy="288032"/>
            </a:xfrm>
            <a:prstGeom prst="donut">
              <a:avLst/>
            </a:prstGeom>
            <a:noFill/>
            <a:ln w="38100">
              <a:solidFill>
                <a:srgbClr val="FF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accent1"/>
                </a:solidFill>
              </a:endParaRPr>
            </a:p>
          </p:txBody>
        </p:sp>
        <p:sp>
          <p:nvSpPr>
            <p:cNvPr id="29" name="Donut 28"/>
            <p:cNvSpPr/>
            <p:nvPr/>
          </p:nvSpPr>
          <p:spPr>
            <a:xfrm>
              <a:off x="7452320" y="4221088"/>
              <a:ext cx="288032" cy="288032"/>
            </a:xfrm>
            <a:prstGeom prst="donut">
              <a:avLst/>
            </a:prstGeom>
            <a:noFill/>
            <a:ln w="38100">
              <a:solidFill>
                <a:srgbClr val="FF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accent1"/>
                </a:solidFill>
              </a:endParaRPr>
            </a:p>
          </p:txBody>
        </p:sp>
        <p:sp>
          <p:nvSpPr>
            <p:cNvPr id="30" name="Donut 29"/>
            <p:cNvSpPr/>
            <p:nvPr/>
          </p:nvSpPr>
          <p:spPr>
            <a:xfrm>
              <a:off x="7308304" y="3212976"/>
              <a:ext cx="288032" cy="288032"/>
            </a:xfrm>
            <a:prstGeom prst="donut">
              <a:avLst/>
            </a:prstGeom>
            <a:noFill/>
            <a:ln w="38100">
              <a:solidFill>
                <a:srgbClr val="FF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accent1"/>
                </a:solidFill>
              </a:endParaRPr>
            </a:p>
          </p:txBody>
        </p:sp>
        <p:sp>
          <p:nvSpPr>
            <p:cNvPr id="31" name="Donut 30"/>
            <p:cNvSpPr/>
            <p:nvPr/>
          </p:nvSpPr>
          <p:spPr>
            <a:xfrm>
              <a:off x="6732240" y="4869160"/>
              <a:ext cx="288032" cy="288032"/>
            </a:xfrm>
            <a:prstGeom prst="donut">
              <a:avLst/>
            </a:prstGeom>
            <a:noFill/>
            <a:ln w="38100">
              <a:solidFill>
                <a:srgbClr val="FF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accent1"/>
                </a:solidFill>
              </a:endParaRPr>
            </a:p>
          </p:txBody>
        </p:sp>
        <p:sp>
          <p:nvSpPr>
            <p:cNvPr id="32" name="Donut 31"/>
            <p:cNvSpPr/>
            <p:nvPr/>
          </p:nvSpPr>
          <p:spPr>
            <a:xfrm>
              <a:off x="7236296" y="4797152"/>
              <a:ext cx="288032" cy="288032"/>
            </a:xfrm>
            <a:prstGeom prst="donut">
              <a:avLst/>
            </a:prstGeom>
            <a:noFill/>
            <a:ln w="38100">
              <a:solidFill>
                <a:srgbClr val="FF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accent1"/>
                </a:solidFill>
              </a:endParaRPr>
            </a:p>
          </p:txBody>
        </p:sp>
        <p:sp>
          <p:nvSpPr>
            <p:cNvPr id="33" name="Donut 32"/>
            <p:cNvSpPr/>
            <p:nvPr/>
          </p:nvSpPr>
          <p:spPr>
            <a:xfrm>
              <a:off x="6588224" y="4365104"/>
              <a:ext cx="288032" cy="288032"/>
            </a:xfrm>
            <a:prstGeom prst="donut">
              <a:avLst/>
            </a:prstGeom>
            <a:noFill/>
            <a:ln w="38100">
              <a:solidFill>
                <a:srgbClr val="FF0000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084168" y="2492896"/>
            <a:ext cx="1800200" cy="3096344"/>
            <a:chOff x="6084168" y="2492896"/>
            <a:chExt cx="1800200" cy="3096344"/>
          </a:xfrm>
        </p:grpSpPr>
        <p:cxnSp>
          <p:nvCxnSpPr>
            <p:cNvPr id="89" name="Straight Arrow Connector 88"/>
            <p:cNvCxnSpPr>
              <a:stCxn id="32" idx="1"/>
            </p:cNvCxnSpPr>
            <p:nvPr/>
          </p:nvCxnSpPr>
          <p:spPr bwMode="auto">
            <a:xfrm flipH="1" flipV="1">
              <a:off x="6876256" y="4581128"/>
              <a:ext cx="402221" cy="258205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98" name="Straight Arrow Connector 97"/>
            <p:cNvCxnSpPr>
              <a:stCxn id="30" idx="0"/>
            </p:cNvCxnSpPr>
            <p:nvPr/>
          </p:nvCxnSpPr>
          <p:spPr bwMode="auto">
            <a:xfrm flipH="1" flipV="1">
              <a:off x="7308304" y="2996952"/>
              <a:ext cx="144016" cy="21602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grpSp>
          <p:nvGrpSpPr>
            <p:cNvPr id="104" name="Group 103"/>
            <p:cNvGrpSpPr/>
            <p:nvPr/>
          </p:nvGrpSpPr>
          <p:grpSpPr>
            <a:xfrm>
              <a:off x="6084168" y="2492896"/>
              <a:ext cx="1800200" cy="3096344"/>
              <a:chOff x="6084168" y="2492896"/>
              <a:chExt cx="1800200" cy="3096344"/>
            </a:xfrm>
          </p:grpSpPr>
          <p:cxnSp>
            <p:nvCxnSpPr>
              <p:cNvPr id="35" name="Straight Arrow Connector 34"/>
              <p:cNvCxnSpPr>
                <a:stCxn id="33" idx="1"/>
              </p:cNvCxnSpPr>
              <p:nvPr/>
            </p:nvCxnSpPr>
            <p:spPr bwMode="auto">
              <a:xfrm flipH="1" flipV="1">
                <a:off x="6444208" y="3861048"/>
                <a:ext cx="186197" cy="546237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38" name="Straight Arrow Connector 37"/>
              <p:cNvCxnSpPr>
                <a:stCxn id="33" idx="3"/>
              </p:cNvCxnSpPr>
              <p:nvPr/>
            </p:nvCxnSpPr>
            <p:spPr bwMode="auto">
              <a:xfrm flipH="1">
                <a:off x="6228184" y="4610955"/>
                <a:ext cx="402221" cy="474229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41" name="Straight Arrow Connector 40"/>
              <p:cNvCxnSpPr>
                <a:stCxn id="33" idx="5"/>
              </p:cNvCxnSpPr>
              <p:nvPr/>
            </p:nvCxnSpPr>
            <p:spPr bwMode="auto">
              <a:xfrm>
                <a:off x="6834075" y="4610955"/>
                <a:ext cx="42181" cy="258205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cxnSp>
            <p:nvCxnSpPr>
              <p:cNvPr id="46" name="Straight Arrow Connector 45"/>
              <p:cNvCxnSpPr>
                <a:endCxn id="29" idx="2"/>
              </p:cNvCxnSpPr>
              <p:nvPr/>
            </p:nvCxnSpPr>
            <p:spPr bwMode="auto">
              <a:xfrm flipV="1">
                <a:off x="6876257" y="4365104"/>
                <a:ext cx="576063" cy="144017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49" name="Straight Arrow Connector 48"/>
              <p:cNvCxnSpPr>
                <a:stCxn id="31" idx="2"/>
              </p:cNvCxnSpPr>
              <p:nvPr/>
            </p:nvCxnSpPr>
            <p:spPr bwMode="auto">
              <a:xfrm flipH="1" flipV="1">
                <a:off x="6084168" y="4941168"/>
                <a:ext cx="648072" cy="7200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52" name="Straight Arrow Connector 51"/>
              <p:cNvCxnSpPr>
                <a:stCxn id="31" idx="2"/>
              </p:cNvCxnSpPr>
              <p:nvPr/>
            </p:nvCxnSpPr>
            <p:spPr bwMode="auto">
              <a:xfrm flipH="1">
                <a:off x="6300192" y="5013176"/>
                <a:ext cx="432048" cy="21602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55" name="Straight Arrow Connector 54"/>
              <p:cNvCxnSpPr/>
              <p:nvPr/>
            </p:nvCxnSpPr>
            <p:spPr bwMode="auto">
              <a:xfrm>
                <a:off x="6948264" y="5157192"/>
                <a:ext cx="144016" cy="21602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58" name="Straight Arrow Connector 57"/>
              <p:cNvCxnSpPr/>
              <p:nvPr/>
            </p:nvCxnSpPr>
            <p:spPr bwMode="auto">
              <a:xfrm>
                <a:off x="7020272" y="5085184"/>
                <a:ext cx="504056" cy="504056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61" name="Straight Arrow Connector 60"/>
              <p:cNvCxnSpPr>
                <a:stCxn id="31" idx="6"/>
                <a:endCxn id="32" idx="2"/>
              </p:cNvCxnSpPr>
              <p:nvPr/>
            </p:nvCxnSpPr>
            <p:spPr bwMode="auto">
              <a:xfrm flipV="1">
                <a:off x="7020272" y="4941168"/>
                <a:ext cx="216024" cy="7200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cxnSp>
            <p:nvCxnSpPr>
              <p:cNvPr id="64" name="Straight Arrow Connector 63"/>
              <p:cNvCxnSpPr/>
              <p:nvPr/>
            </p:nvCxnSpPr>
            <p:spPr bwMode="auto">
              <a:xfrm flipH="1">
                <a:off x="7164288" y="5085184"/>
                <a:ext cx="144016" cy="36004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67" name="Straight Arrow Connector 66"/>
              <p:cNvCxnSpPr/>
              <p:nvPr/>
            </p:nvCxnSpPr>
            <p:spPr bwMode="auto">
              <a:xfrm>
                <a:off x="7452320" y="5085184"/>
                <a:ext cx="144016" cy="43204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70" name="Straight Arrow Connector 69"/>
              <p:cNvCxnSpPr/>
              <p:nvPr/>
            </p:nvCxnSpPr>
            <p:spPr bwMode="auto">
              <a:xfrm>
                <a:off x="7524328" y="5013176"/>
                <a:ext cx="288032" cy="144016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73" name="Straight Arrow Connector 72"/>
              <p:cNvCxnSpPr>
                <a:endCxn id="32" idx="7"/>
              </p:cNvCxnSpPr>
              <p:nvPr/>
            </p:nvCxnSpPr>
            <p:spPr bwMode="auto">
              <a:xfrm flipH="1">
                <a:off x="7482147" y="4509120"/>
                <a:ext cx="114189" cy="3302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cxnSp>
            <p:nvCxnSpPr>
              <p:cNvPr id="76" name="Straight Arrow Connector 75"/>
              <p:cNvCxnSpPr>
                <a:stCxn id="29" idx="5"/>
              </p:cNvCxnSpPr>
              <p:nvPr/>
            </p:nvCxnSpPr>
            <p:spPr bwMode="auto">
              <a:xfrm>
                <a:off x="7698171" y="4466939"/>
                <a:ext cx="186197" cy="546237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80" name="Straight Arrow Connector 79"/>
              <p:cNvCxnSpPr/>
              <p:nvPr/>
            </p:nvCxnSpPr>
            <p:spPr bwMode="auto">
              <a:xfrm flipV="1">
                <a:off x="7668344" y="3789040"/>
                <a:ext cx="216024" cy="43204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cxnSp>
            <p:nvCxnSpPr>
              <p:cNvPr id="83" name="Straight Arrow Connector 82"/>
              <p:cNvCxnSpPr>
                <a:stCxn id="29" idx="0"/>
              </p:cNvCxnSpPr>
              <p:nvPr/>
            </p:nvCxnSpPr>
            <p:spPr bwMode="auto">
              <a:xfrm flipH="1" flipV="1">
                <a:off x="7524328" y="3501008"/>
                <a:ext cx="72008" cy="72008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cxnSp>
            <p:nvCxnSpPr>
              <p:cNvPr id="86" name="Straight Arrow Connector 85"/>
              <p:cNvCxnSpPr>
                <a:endCxn id="31" idx="7"/>
              </p:cNvCxnSpPr>
              <p:nvPr/>
            </p:nvCxnSpPr>
            <p:spPr bwMode="auto">
              <a:xfrm flipH="1">
                <a:off x="6978091" y="4509120"/>
                <a:ext cx="546237" cy="40222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/>
              </a:ln>
              <a:effectLst/>
            </p:spPr>
          </p:cxnSp>
          <p:cxnSp>
            <p:nvCxnSpPr>
              <p:cNvPr id="92" name="Straight Arrow Connector 91"/>
              <p:cNvCxnSpPr/>
              <p:nvPr/>
            </p:nvCxnSpPr>
            <p:spPr bwMode="auto">
              <a:xfrm flipH="1" flipV="1">
                <a:off x="7596336" y="3429000"/>
                <a:ext cx="144016" cy="144016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arrow" w="lg" len="med"/>
                <a:tailEnd type="arrow"/>
              </a:ln>
              <a:effectLst/>
            </p:spPr>
          </p:cxnSp>
          <p:cxnSp>
            <p:nvCxnSpPr>
              <p:cNvPr id="95" name="Straight Arrow Connector 94"/>
              <p:cNvCxnSpPr>
                <a:stCxn id="28" idx="1"/>
              </p:cNvCxnSpPr>
              <p:nvPr/>
            </p:nvCxnSpPr>
            <p:spPr bwMode="auto">
              <a:xfrm flipH="1" flipV="1">
                <a:off x="7380312" y="3068960"/>
                <a:ext cx="402221" cy="474229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  <p:cxnSp>
            <p:nvCxnSpPr>
              <p:cNvPr id="101" name="Straight Arrow Connector 100"/>
              <p:cNvCxnSpPr>
                <a:stCxn id="30" idx="0"/>
              </p:cNvCxnSpPr>
              <p:nvPr/>
            </p:nvCxnSpPr>
            <p:spPr bwMode="auto">
              <a:xfrm flipV="1">
                <a:off x="7452320" y="2492896"/>
                <a:ext cx="72008" cy="72008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lg" len="med"/>
                <a:tailEnd type="arrow"/>
              </a:ln>
              <a:effectLst/>
            </p:spPr>
          </p:cxnSp>
        </p:grpSp>
      </p:grpSp>
      <p:sp>
        <p:nvSpPr>
          <p:cNvPr id="115" name="Donut 114"/>
          <p:cNvSpPr/>
          <p:nvPr/>
        </p:nvSpPr>
        <p:spPr>
          <a:xfrm>
            <a:off x="6300192" y="3645024"/>
            <a:ext cx="288032" cy="288032"/>
          </a:xfrm>
          <a:prstGeom prst="donu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b="1" dirty="0" smtClean="0">
              <a:solidFill>
                <a:schemeClr val="accent1"/>
              </a:solidFill>
            </a:endParaRPr>
          </a:p>
        </p:txBody>
      </p:sp>
      <p:cxnSp>
        <p:nvCxnSpPr>
          <p:cNvPr id="118" name="Straight Arrow Connector 117"/>
          <p:cNvCxnSpPr>
            <a:stCxn id="115" idx="6"/>
            <a:endCxn id="2" idx="1"/>
          </p:cNvCxnSpPr>
          <p:nvPr/>
        </p:nvCxnSpPr>
        <p:spPr bwMode="auto">
          <a:xfrm>
            <a:off x="6588224" y="3789040"/>
            <a:ext cx="546237" cy="258205"/>
          </a:xfrm>
          <a:prstGeom prst="straightConnector1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lg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00307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" grpId="0" animBg="1"/>
      <p:bldP spid="1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parameters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population</a:t>
            </a:r>
            <a:r>
              <a:rPr lang="en-US" dirty="0" smtClean="0"/>
              <a:t> – number of nodes</a:t>
            </a:r>
          </a:p>
          <a:p>
            <a:r>
              <a:rPr lang="en-US" dirty="0">
                <a:solidFill>
                  <a:srgbClr val="2A50BA"/>
                </a:solidFill>
              </a:rPr>
              <a:t>number-links-</a:t>
            </a:r>
            <a:r>
              <a:rPr lang="en-US" dirty="0" smtClean="0">
                <a:solidFill>
                  <a:srgbClr val="2A50BA"/>
                </a:solidFill>
              </a:rPr>
              <a:t>each</a:t>
            </a:r>
            <a:r>
              <a:rPr lang="en-US" dirty="0" smtClean="0"/>
              <a:t> – number of links of each node in the network (</a:t>
            </a:r>
            <a:r>
              <a:rPr lang="en-US" dirty="0" smtClean="0">
                <a:solidFill>
                  <a:srgbClr val="656565"/>
                </a:solidFill>
              </a:rPr>
              <a:t>both initial number and a target number as the simulation progresses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2A50BA"/>
                </a:solidFill>
              </a:rPr>
              <a:t>num</a:t>
            </a:r>
            <a:r>
              <a:rPr lang="en-US" dirty="0" smtClean="0">
                <a:solidFill>
                  <a:srgbClr val="2A50BA"/>
                </a:solidFill>
              </a:rPr>
              <a:t>-hops </a:t>
            </a:r>
            <a:r>
              <a:rPr lang="en-US" dirty="0" smtClean="0"/>
              <a:t>– maximum number of times a query can be passed on before it “dies”</a:t>
            </a:r>
          </a:p>
          <a:p>
            <a:r>
              <a:rPr lang="en-US" dirty="0" smtClean="0">
                <a:solidFill>
                  <a:srgbClr val="2A50BA"/>
                </a:solidFill>
              </a:rPr>
              <a:t>max-file </a:t>
            </a:r>
            <a:r>
              <a:rPr lang="en-US" dirty="0" smtClean="0"/>
              <a:t>– the integer the number representing files go up to</a:t>
            </a:r>
          </a:p>
          <a:p>
            <a:r>
              <a:rPr lang="en-US" dirty="0" err="1">
                <a:solidFill>
                  <a:srgbClr val="2A50BA"/>
                </a:solidFill>
              </a:rPr>
              <a:t>prob-</a:t>
            </a:r>
            <a:r>
              <a:rPr lang="en-US" dirty="0" err="1" smtClean="0">
                <a:solidFill>
                  <a:srgbClr val="2A50BA"/>
                </a:solidFill>
              </a:rPr>
              <a:t>newquery</a:t>
            </a:r>
            <a:r>
              <a:rPr lang="en-US" dirty="0" smtClean="0">
                <a:solidFill>
                  <a:srgbClr val="2A50BA"/>
                </a:solidFill>
              </a:rPr>
              <a:t> </a:t>
            </a:r>
            <a:r>
              <a:rPr lang="en-US" dirty="0" smtClean="0"/>
              <a:t>– the probability each time that each node initiates a new query for the next file in its set that it wants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8, slide </a:t>
            </a:r>
            <a:fld id="{4B985DE2-C5E8-BD44-B283-0AAF779DC2AE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96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work out the conditions under which files are effectively shared to all that need it?</a:t>
            </a:r>
          </a:p>
          <a:p>
            <a:r>
              <a:rPr lang="en-US" dirty="0" smtClean="0"/>
              <a:t>Could you add that some nodes are cooperators (share their files) and some not (pass on queries but never send files)?</a:t>
            </a:r>
          </a:p>
          <a:p>
            <a:r>
              <a:rPr lang="en-US" dirty="0" smtClean="0"/>
              <a:t>What happens if you add some of the rules from the last example about changing network structure by nodes?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8, slide </a:t>
            </a:r>
            <a:fld id="{4B985DE2-C5E8-BD44-B283-0AAF779DC2AE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46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accent2"/>
          </a:solidFill>
          <a:prstDash val="solid"/>
        </a:ln>
      </a:spPr>
      <a:bodyPr rtlCol="0" anchor="ctr"/>
      <a:lstStyle>
        <a:defPPr algn="ctr">
          <a:defRPr b="1" dirty="0" smtClean="0">
            <a:solidFill>
              <a:schemeClr val="accent1"/>
            </a:solidFill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lg" len="med"/>
          <a:tailEnd type="none" w="lg" len="med"/>
        </a:ln>
        <a:effectLst/>
      </a:spPr>
      <a:bodyPr/>
      <a:lstStyle/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1173</Words>
  <Application>Microsoft Macintosh PowerPoint</Application>
  <PresentationFormat>On-screen Show (4:3)</PresentationFormat>
  <Paragraphs>91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becpm</vt:lpstr>
      <vt:lpstr>2-Day Introduction to Agent-Based Modelling</vt:lpstr>
      <vt:lpstr>Data structures built into NetLogo</vt:lpstr>
      <vt:lpstr>List Primitives</vt:lpstr>
      <vt:lpstr>A simulation of a Peer-2-Peer file sharing network</vt:lpstr>
      <vt:lpstr>File Collecting Behaviour</vt:lpstr>
      <vt:lpstr>Use of lists in this simulation</vt:lpstr>
      <vt:lpstr>The Simulation Display</vt:lpstr>
      <vt:lpstr>Model parameters</vt:lpstr>
      <vt:lpstr>Things to try</vt:lpstr>
      <vt:lpstr>Recap of NetLogo Features Covered</vt:lpstr>
      <vt:lpstr>Resources for further learning  (listed on the course website)</vt:lpstr>
      <vt:lpstr>The Very End… Good Luck!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2-Day Introduction to Agent-Based Modelling</dc:title>
  <dc:creator>Bruce Edmonds</dc:creator>
  <cp:lastModifiedBy>Bruce Edmonds</cp:lastModifiedBy>
  <cp:revision>20</cp:revision>
  <dcterms:modified xsi:type="dcterms:W3CDTF">2018-02-15T19:50:54Z</dcterms:modified>
</cp:coreProperties>
</file>