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8" r:id="rId3"/>
    <p:sldId id="319" r:id="rId4"/>
    <p:sldId id="328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17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2A53CD6-ECE8-674F-B76A-0BEEF95E6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3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56F22-8AA8-4FE1-87FC-A8F4040F60B9}" type="datetimeFigureOut">
              <a:rPr lang="en-GB" smtClean="0"/>
              <a:t>15/02/18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39818-6C07-48BC-81BF-B99DF1FE17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5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Calibri" charset="0"/>
              </a:rPr>
              <a:t>Introduce me and the CPM</a:t>
            </a:r>
          </a:p>
          <a:p>
            <a:r>
              <a:rPr lang="en-GB" dirty="0">
                <a:latin typeface="Calibri" charset="0"/>
              </a:rPr>
              <a:t>Complexity Group and Grant Proposal with ISC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B35857-ED04-4240-88D9-4EFC628A036B}" type="slidenum">
              <a:rPr lang="en-GB" sz="1200"/>
              <a:pPr/>
              <a:t>1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73D37A-6958-CB48-A352-229B4867522A}" type="slidenum">
              <a:rPr lang="en-GB" sz="1200"/>
              <a:pPr/>
              <a:t>13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04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714620"/>
            <a:ext cx="6429420" cy="178595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1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86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42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3850" y="1196975"/>
            <a:ext cx="3996122" cy="53276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80012" y="1160463"/>
            <a:ext cx="4032188" cy="532923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7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47966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-508" y="6669088"/>
            <a:ext cx="9144000" cy="1889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200" dirty="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2-Day Introduction to Agent-Based Modelling, Manchester, Feb/Mar 2013,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" name="Picture 4" descr="MMU_logo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436" y="6093299"/>
            <a:ext cx="649005" cy="7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500063" y="1268760"/>
            <a:ext cx="8215312" cy="1443038"/>
          </a:xfrm>
        </p:spPr>
        <p:txBody>
          <a:bodyPr/>
          <a:lstStyle/>
          <a:p>
            <a:r>
              <a:rPr lang="en-GB" i="1" dirty="0">
                <a:latin typeface="Arial" charset="0"/>
              </a:rPr>
              <a:t>2-Day Introduction to Agent-Based Modelling</a:t>
            </a:r>
            <a:endParaRPr lang="en-GB" dirty="0">
              <a:latin typeface="Arial" charset="0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368153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accent2"/>
                </a:solidFill>
                <a:latin typeface="Arial" charset="0"/>
              </a:rPr>
              <a:t>Day 2</a:t>
            </a:r>
            <a:r>
              <a:rPr lang="en-GB" sz="2400" dirty="0" smtClean="0">
                <a:latin typeface="Arial" charset="0"/>
              </a:rPr>
              <a:t>:</a:t>
            </a:r>
            <a:r>
              <a:rPr lang="en-GB" sz="2400" dirty="0" smtClean="0">
                <a:solidFill>
                  <a:schemeClr val="accent1"/>
                </a:solidFill>
                <a:latin typeface="Arial" charset="0"/>
              </a:rPr>
              <a:t> Session 6</a:t>
            </a:r>
          </a:p>
          <a:p>
            <a:r>
              <a:rPr lang="en-GB" sz="2400" i="1" dirty="0" smtClean="0">
                <a:solidFill>
                  <a:srgbClr val="000000"/>
                </a:solidFill>
                <a:latin typeface="Arial" charset="0"/>
              </a:rPr>
              <a:t>Mutual adaption</a:t>
            </a:r>
            <a:endParaRPr lang="en-GB" sz="2400" i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" name="Picture 4" descr="MMU_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179" y="5565218"/>
            <a:ext cx="1090329" cy="130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697252"/>
            <a:ext cx="1106567" cy="1106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procedures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6, slide </a:t>
            </a:r>
            <a:fld id="{4B985DE2-C5E8-BD44-B283-0AAF779DC2AE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875" y="1340768"/>
            <a:ext cx="6068621" cy="453650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08051" y="1988840"/>
            <a:ext cx="2807765" cy="4320480"/>
            <a:chOff x="108051" y="1988840"/>
            <a:chExt cx="2807765" cy="4320480"/>
          </a:xfrm>
        </p:grpSpPr>
        <p:sp>
          <p:nvSpPr>
            <p:cNvPr id="6" name="Left Brace 5"/>
            <p:cNvSpPr/>
            <p:nvPr/>
          </p:nvSpPr>
          <p:spPr bwMode="auto">
            <a:xfrm>
              <a:off x="2339752" y="1988840"/>
              <a:ext cx="576064" cy="4320480"/>
            </a:xfrm>
            <a:prstGeom prst="leftBrace">
              <a:avLst>
                <a:gd name="adj1" fmla="val 18719"/>
                <a:gd name="adj2" fmla="val 41738"/>
              </a:avLst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none" w="lg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8051" y="3257689"/>
              <a:ext cx="2231701" cy="132343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A lot of the other procedures are within the agent context</a:t>
              </a:r>
              <a:endParaRPr lang="en-GB" sz="2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355976" y="3212976"/>
            <a:ext cx="4608512" cy="1224136"/>
            <a:chOff x="58286" y="-302525"/>
            <a:chExt cx="4608512" cy="1224136"/>
          </a:xfrm>
        </p:grpSpPr>
        <p:sp>
          <p:nvSpPr>
            <p:cNvPr id="9" name="TextBox 8"/>
            <p:cNvSpPr txBox="1"/>
            <p:nvPr/>
          </p:nvSpPr>
          <p:spPr>
            <a:xfrm>
              <a:off x="850374" y="213725"/>
              <a:ext cx="3816424" cy="7078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Local agent variables are only usable within the agent context</a:t>
              </a:r>
              <a:endParaRPr lang="en-GB" sz="2000" dirty="0"/>
            </a:p>
          </p:txBody>
        </p:sp>
        <p:cxnSp>
          <p:nvCxnSpPr>
            <p:cNvPr id="10" name="Straight Arrow Connector 9"/>
            <p:cNvCxnSpPr>
              <a:stCxn id="9" idx="0"/>
            </p:cNvCxnSpPr>
            <p:nvPr/>
          </p:nvCxnSpPr>
          <p:spPr bwMode="auto">
            <a:xfrm flipH="1" flipV="1">
              <a:off x="58286" y="-302525"/>
              <a:ext cx="2700300" cy="516250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4211960" y="4725144"/>
            <a:ext cx="4608512" cy="1224136"/>
            <a:chOff x="58286" y="-302525"/>
            <a:chExt cx="4608512" cy="1224136"/>
          </a:xfrm>
        </p:grpSpPr>
        <p:sp>
          <p:nvSpPr>
            <p:cNvPr id="16" name="TextBox 15"/>
            <p:cNvSpPr txBox="1"/>
            <p:nvPr/>
          </p:nvSpPr>
          <p:spPr>
            <a:xfrm>
              <a:off x="850374" y="213725"/>
              <a:ext cx="3816424" cy="7078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Some primitives are only usable within the agent context</a:t>
              </a:r>
              <a:endParaRPr lang="en-GB" sz="2000" dirty="0"/>
            </a:p>
          </p:txBody>
        </p:sp>
        <p:cxnSp>
          <p:nvCxnSpPr>
            <p:cNvPr id="17" name="Straight Arrow Connector 16"/>
            <p:cNvCxnSpPr>
              <a:stCxn id="16" idx="0"/>
            </p:cNvCxnSpPr>
            <p:nvPr/>
          </p:nvCxnSpPr>
          <p:spPr bwMode="auto">
            <a:xfrm flipH="1" flipV="1">
              <a:off x="58286" y="-302525"/>
              <a:ext cx="2700300" cy="516250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8104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try in this simulation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might one add to help understand what is happening in the simulation? </a:t>
            </a:r>
          </a:p>
          <a:p>
            <a:r>
              <a:rPr lang="en-US" dirty="0"/>
              <a:t>What happens if you change </a:t>
            </a:r>
            <a:r>
              <a:rPr lang="en-US" dirty="0" smtClean="0"/>
              <a:t>code in the procedure: </a:t>
            </a:r>
            <a:r>
              <a:rPr lang="en-US" dirty="0"/>
              <a:t>“</a:t>
            </a:r>
            <a:r>
              <a:rPr lang="en-US" b="1" dirty="0"/>
              <a:t>be-influenced-from</a:t>
            </a:r>
            <a:r>
              <a:rPr lang="en-US" dirty="0"/>
              <a:t>”? </a:t>
            </a:r>
          </a:p>
          <a:p>
            <a:r>
              <a:rPr lang="en-US" dirty="0" smtClean="0"/>
              <a:t>What happens if everyone is only influenced by the nearest </a:t>
            </a:r>
            <a:r>
              <a:rPr lang="en-US" smtClean="0"/>
              <a:t>other?</a:t>
            </a:r>
            <a:endParaRPr lang="en-US" dirty="0" smtClean="0"/>
          </a:p>
          <a:p>
            <a:r>
              <a:rPr lang="en-US" dirty="0" smtClean="0"/>
              <a:t>How might you change the simulation so that everybody is influenced exactly once per simulation tick rather than one agent every tick?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6, slide </a:t>
            </a:r>
            <a:fld id="{4B985DE2-C5E8-BD44-B283-0AAF779DC2AE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26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models that are similar (but more complex) include:</a:t>
            </a:r>
          </a:p>
          <a:p>
            <a:pPr lvl="1"/>
            <a:r>
              <a:rPr lang="en-US" dirty="0" smtClean="0"/>
              <a:t>“Bounded </a:t>
            </a:r>
            <a:r>
              <a:rPr lang="en-US" dirty="0"/>
              <a:t>Confidence Opinion </a:t>
            </a:r>
            <a:r>
              <a:rPr lang="en-US" dirty="0" smtClean="0"/>
              <a:t>Dynamics” – the full opinion dynamics model with lots of options and references to original papers</a:t>
            </a:r>
          </a:p>
          <a:p>
            <a:pPr lvl="1"/>
            <a:r>
              <a:rPr lang="en-US" dirty="0"/>
              <a:t>“Dissemination of </a:t>
            </a:r>
            <a:r>
              <a:rPr lang="en-US" dirty="0" smtClean="0"/>
              <a:t>Culture” – a reimplementation of Axelrod’s model on this, done by programming patches rather than agents</a:t>
            </a:r>
          </a:p>
          <a:p>
            <a:r>
              <a:rPr lang="en-US" dirty="0" smtClean="0"/>
              <a:t>Found in the “Extra Examples” directory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6, slide </a:t>
            </a:r>
            <a:fld id="{4B985DE2-C5E8-BD44-B283-0AAF779DC2AE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73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0033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 dirty="0">
                <a:latin typeface="Arial" charset="0"/>
              </a:rPr>
              <a:t>The End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0788"/>
            <a:ext cx="9144000" cy="5337211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2-Day Introduction </a:t>
            </a:r>
            <a:r>
              <a:rPr lang="en-GB" sz="2000" dirty="0">
                <a:latin typeface="Arial" charset="0"/>
              </a:rPr>
              <a:t>to </a:t>
            </a:r>
            <a:r>
              <a:rPr lang="en-GB" sz="2000" dirty="0" smtClean="0">
                <a:latin typeface="Arial" charset="0"/>
              </a:rPr>
              <a:t>Agent-Based Modelling</a:t>
            </a:r>
            <a:endParaRPr lang="en-GB" sz="2000" dirty="0"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http</a:t>
            </a:r>
            <a:r>
              <a:rPr lang="en-GB" sz="2000" dirty="0">
                <a:solidFill>
                  <a:schemeClr val="bg2"/>
                </a:solidFill>
                <a:latin typeface="Arial" charset="0"/>
              </a:rPr>
              <a:t>:/</a:t>
            </a: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cfpm.org</a:t>
            </a:r>
            <a:r>
              <a:rPr lang="en-GB" sz="2000" dirty="0" smtClean="0">
                <a:solidFill>
                  <a:schemeClr val="accent1"/>
                </a:solidFill>
                <a:latin typeface="Arial" charset="0"/>
              </a:rPr>
              <a:t>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simulationcourse</a:t>
            </a: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Q&amp;A of experienced </a:t>
            </a:r>
            <a:r>
              <a:rPr lang="en-US" dirty="0" err="1" smtClean="0"/>
              <a:t>modellers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</a:t>
            </a:r>
            <a:r>
              <a:rPr lang="en-GB" dirty="0" smtClean="0"/>
              <a:t>6, </a:t>
            </a:r>
            <a:r>
              <a:rPr lang="en-GB" dirty="0"/>
              <a:t>slide </a:t>
            </a:r>
            <a:fld id="{4B985DE2-C5E8-BD44-B283-0AAF779DC2AE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71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Adaption and Emergence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interesting cases come about when agents are mutually adapting, so that the resultant organisation or social structure results from this mutual adaption</a:t>
            </a:r>
          </a:p>
          <a:p>
            <a:r>
              <a:rPr lang="en-US" dirty="0" smtClean="0"/>
              <a:t>However such a process can be difficult to predict from the initial conditions, this is called “emergence”</a:t>
            </a:r>
          </a:p>
          <a:p>
            <a:r>
              <a:rPr lang="en-US" dirty="0" smtClean="0"/>
              <a:t>Chance developments during the development of such organisation can determine which of several possible outcomes result</a:t>
            </a:r>
          </a:p>
          <a:p>
            <a:r>
              <a:rPr lang="en-US" dirty="0" smtClean="0"/>
              <a:t>Sometimes there are several, quite different, kinds of outcome that can occur from the same start</a:t>
            </a:r>
          </a:p>
          <a:p>
            <a:r>
              <a:rPr lang="en-US" dirty="0" smtClean="0"/>
              <a:t>In such situations, averaging the results from many runs is not helpful, indeed can be very misleading – better to try to </a:t>
            </a:r>
            <a:r>
              <a:rPr lang="en-US" dirty="0" err="1" smtClean="0"/>
              <a:t>characterise</a:t>
            </a:r>
            <a:r>
              <a:rPr lang="en-US" dirty="0" smtClean="0"/>
              <a:t> the different “phases”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</a:t>
            </a:r>
            <a:r>
              <a:rPr lang="en-GB" dirty="0" smtClean="0"/>
              <a:t>6, </a:t>
            </a:r>
            <a:r>
              <a:rPr lang="en-GB" dirty="0"/>
              <a:t>slide </a:t>
            </a:r>
            <a:fld id="{4B985DE2-C5E8-BD44-B283-0AAF779DC2AE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573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of Influence with a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originated from an EU project looking at how information disseminated to farmers</a:t>
            </a:r>
          </a:p>
          <a:p>
            <a:r>
              <a:rPr lang="en-US" dirty="0" smtClean="0"/>
              <a:t>They noticed in meetings that opinions often diverged into contrasting groups</a:t>
            </a:r>
          </a:p>
          <a:p>
            <a:r>
              <a:rPr lang="en-US" dirty="0" smtClean="0"/>
              <a:t>They made an abstract simulation to try and capture this phenomena</a:t>
            </a:r>
          </a:p>
          <a:p>
            <a:r>
              <a:rPr lang="en-US" dirty="0" smtClean="0"/>
              <a:t>Now a great family of related models along these lines, called “opinion dynamic” models</a:t>
            </a:r>
          </a:p>
          <a:p>
            <a:r>
              <a:rPr lang="en-US" dirty="0" smtClean="0"/>
              <a:t>This is a simplified version of one of these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6, slide </a:t>
            </a:r>
            <a:fld id="{4B985DE2-C5E8-BD44-B283-0AAF779DC2AE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93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this Influence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Agents all have different levels of:</a:t>
            </a:r>
          </a:p>
          <a:p>
            <a:pPr lvl="1"/>
            <a:r>
              <a:rPr lang="en-US" dirty="0" smtClean="0"/>
              <a:t>agreement on an issue, represented by a number -1 to 1</a:t>
            </a:r>
          </a:p>
          <a:p>
            <a:pPr lvl="1"/>
            <a:r>
              <a:rPr lang="en-US" dirty="0" smtClean="0"/>
              <a:t>uncertainty about their opinion, represented by a number from 0 to 2</a:t>
            </a:r>
          </a:p>
          <a:p>
            <a:r>
              <a:rPr lang="en-US" dirty="0" smtClean="0"/>
              <a:t>Each iteration one (</a:t>
            </a:r>
            <a:r>
              <a:rPr lang="en-US" dirty="0" smtClean="0">
                <a:solidFill>
                  <a:schemeClr val="bg2"/>
                </a:solidFill>
              </a:rPr>
              <a:t>randomly picked</a:t>
            </a:r>
            <a:r>
              <a:rPr lang="en-US" dirty="0" smtClean="0"/>
              <a:t>) agent is randomly paired with another</a:t>
            </a:r>
          </a:p>
          <a:p>
            <a:r>
              <a:rPr lang="en-US" dirty="0"/>
              <a:t>T</a:t>
            </a:r>
            <a:r>
              <a:rPr lang="en-US" dirty="0" smtClean="0"/>
              <a:t>hat other influences their opinion and uncertainty, but only if the other’s opinion is sufficiently close to their own (</a:t>
            </a:r>
            <a:r>
              <a:rPr lang="en-US" dirty="0" smtClean="0">
                <a:solidFill>
                  <a:srgbClr val="656565"/>
                </a:solidFill>
              </a:rPr>
              <a:t>difference is less than their uncertainty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There are some “extremists” who are divided between those with opinion 1 and -1 initially</a:t>
            </a:r>
          </a:p>
          <a:p>
            <a:r>
              <a:rPr lang="en-US" dirty="0" smtClean="0"/>
              <a:t>And “moderates” who have a random opinion initially</a:t>
            </a:r>
          </a:p>
          <a:p>
            <a:r>
              <a:rPr lang="en-US" dirty="0" smtClean="0"/>
              <a:t>This is a simple version of an existing model (see Info)</a:t>
            </a:r>
          </a:p>
          <a:p>
            <a:r>
              <a:rPr lang="en-US" dirty="0" smtClean="0"/>
              <a:t>There are many, many variants of these!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6, slide </a:t>
            </a:r>
            <a:fld id="{4B985DE2-C5E8-BD44-B283-0AAF779DC2AE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60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what happens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6, slide </a:t>
            </a:r>
            <a:fld id="{4B985DE2-C5E8-BD44-B283-0AAF779DC2AE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132856"/>
            <a:ext cx="5760640" cy="39002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539552" y="2348880"/>
            <a:ext cx="2448272" cy="3528392"/>
            <a:chOff x="539552" y="2348880"/>
            <a:chExt cx="2448272" cy="3528392"/>
          </a:xfrm>
        </p:grpSpPr>
        <p:sp>
          <p:nvSpPr>
            <p:cNvPr id="9" name="TextBox 8"/>
            <p:cNvSpPr txBox="1"/>
            <p:nvPr/>
          </p:nvSpPr>
          <p:spPr>
            <a:xfrm>
              <a:off x="539552" y="3429000"/>
              <a:ext cx="2271276" cy="132343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The vertical scale represents the opinion of each, from -1 up to 1</a:t>
              </a:r>
              <a:endParaRPr lang="en-GB" sz="2000" dirty="0"/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>
              <a:off x="2987824" y="2348880"/>
              <a:ext cx="0" cy="3528392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5580112" y="1124744"/>
            <a:ext cx="3528392" cy="2808312"/>
            <a:chOff x="1138406" y="57515"/>
            <a:chExt cx="3528392" cy="2808312"/>
          </a:xfrm>
        </p:grpSpPr>
        <p:sp>
          <p:nvSpPr>
            <p:cNvPr id="15" name="TextBox 14"/>
            <p:cNvSpPr txBox="1"/>
            <p:nvPr/>
          </p:nvSpPr>
          <p:spPr>
            <a:xfrm>
              <a:off x="1138406" y="57515"/>
              <a:ext cx="3528392" cy="7078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Each line shows the “trajectory” of a single agent</a:t>
              </a:r>
              <a:endParaRPr lang="en-GB" sz="2000" dirty="0"/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 bwMode="auto">
            <a:xfrm flipH="1">
              <a:off x="2290534" y="765401"/>
              <a:ext cx="612068" cy="2100426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539552" y="980728"/>
            <a:ext cx="4680520" cy="1512168"/>
            <a:chOff x="1426438" y="57515"/>
            <a:chExt cx="4680520" cy="1512168"/>
          </a:xfrm>
        </p:grpSpPr>
        <p:sp>
          <p:nvSpPr>
            <p:cNvPr id="24" name="TextBox 23"/>
            <p:cNvSpPr txBox="1"/>
            <p:nvPr/>
          </p:nvSpPr>
          <p:spPr>
            <a:xfrm>
              <a:off x="1426438" y="57515"/>
              <a:ext cx="4680520" cy="101566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The </a:t>
              </a:r>
              <a:r>
                <a:rPr lang="en-GB" sz="2000" b="1" dirty="0" smtClean="0">
                  <a:solidFill>
                    <a:srgbClr val="3366FF"/>
                  </a:solidFill>
                </a:rPr>
                <a:t>C</a:t>
              </a:r>
              <a:r>
                <a:rPr lang="en-GB" sz="2000" b="1" dirty="0" smtClean="0">
                  <a:solidFill>
                    <a:srgbClr val="008000"/>
                  </a:solidFill>
                </a:rPr>
                <a:t>O</a:t>
              </a:r>
              <a:r>
                <a:rPr lang="en-GB" sz="2000" b="1" dirty="0" smtClean="0">
                  <a:solidFill>
                    <a:srgbClr val="00FF00"/>
                  </a:solidFill>
                </a:rPr>
                <a:t>L</a:t>
              </a:r>
              <a:r>
                <a:rPr lang="en-GB" sz="2000" b="1" dirty="0" smtClean="0">
                  <a:solidFill>
                    <a:srgbClr val="FFFF00"/>
                  </a:solidFill>
                </a:rPr>
                <a:t>O</a:t>
              </a:r>
              <a:r>
                <a:rPr lang="en-GB" sz="2000" b="1" dirty="0" smtClean="0">
                  <a:solidFill>
                    <a:srgbClr val="FF6600"/>
                  </a:solidFill>
                </a:rPr>
                <a:t>U</a:t>
              </a:r>
              <a:r>
                <a:rPr lang="en-GB" sz="2000" b="1" dirty="0" smtClean="0">
                  <a:solidFill>
                    <a:srgbClr val="FF0000"/>
                  </a:solidFill>
                </a:rPr>
                <a:t>R</a:t>
              </a:r>
              <a:r>
                <a:rPr lang="en-GB" sz="2000" dirty="0" smtClean="0"/>
                <a:t> of each is their level of uncertainty, from </a:t>
              </a:r>
              <a:r>
                <a:rPr lang="en-GB" sz="2000" dirty="0" smtClean="0">
                  <a:solidFill>
                    <a:schemeClr val="accent2"/>
                  </a:solidFill>
                </a:rPr>
                <a:t>blue</a:t>
              </a:r>
              <a:r>
                <a:rPr lang="en-GB" sz="2000" dirty="0" smtClean="0"/>
                <a:t> (</a:t>
              </a:r>
              <a:r>
                <a:rPr lang="en-GB" sz="2000" dirty="0" smtClean="0">
                  <a:solidFill>
                    <a:schemeClr val="bg2"/>
                  </a:solidFill>
                </a:rPr>
                <a:t>maximally uncertain</a:t>
              </a:r>
              <a:r>
                <a:rPr lang="en-GB" sz="2000" dirty="0" smtClean="0"/>
                <a:t>) to </a:t>
              </a:r>
              <a:r>
                <a:rPr lang="en-GB" sz="2000" dirty="0" smtClean="0">
                  <a:solidFill>
                    <a:srgbClr val="FF0000"/>
                  </a:solidFill>
                </a:rPr>
                <a:t>red </a:t>
              </a:r>
              <a:r>
                <a:rPr lang="en-GB" sz="2000" dirty="0" smtClean="0"/>
                <a:t>(</a:t>
              </a:r>
              <a:r>
                <a:rPr lang="en-GB" sz="2000" dirty="0" smtClean="0">
                  <a:solidFill>
                    <a:srgbClr val="656565"/>
                  </a:solidFill>
                </a:rPr>
                <a:t>minimally uncertain</a:t>
              </a:r>
              <a:r>
                <a:rPr lang="en-GB" sz="2000" dirty="0" smtClean="0"/>
                <a:t>)</a:t>
              </a:r>
              <a:endParaRPr lang="en-GB" sz="2000" dirty="0"/>
            </a:p>
          </p:txBody>
        </p:sp>
        <p:cxnSp>
          <p:nvCxnSpPr>
            <p:cNvPr id="25" name="Straight Arrow Connector 24"/>
            <p:cNvCxnSpPr>
              <a:stCxn id="24" idx="2"/>
            </p:cNvCxnSpPr>
            <p:nvPr/>
          </p:nvCxnSpPr>
          <p:spPr bwMode="auto">
            <a:xfrm>
              <a:off x="3766698" y="1073178"/>
              <a:ext cx="1692188" cy="496505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</p:grpSp>
      <p:sp>
        <p:nvSpPr>
          <p:cNvPr id="29" name="TextBox 28"/>
          <p:cNvSpPr txBox="1"/>
          <p:nvPr/>
        </p:nvSpPr>
        <p:spPr>
          <a:xfrm>
            <a:off x="5436096" y="4437112"/>
            <a:ext cx="3096344" cy="1015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In this case (</a:t>
            </a:r>
            <a:r>
              <a:rPr lang="en-GB" sz="2000" dirty="0" smtClean="0">
                <a:solidFill>
                  <a:schemeClr val="bg2"/>
                </a:solidFill>
              </a:rPr>
              <a:t>roughly</a:t>
            </a:r>
            <a:r>
              <a:rPr lang="en-GB" sz="2000" dirty="0" smtClean="0"/>
              <a:t>) two groupings with “extreme” certain views emerged</a:t>
            </a:r>
            <a:endParaRPr lang="en-GB" sz="20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3491880" y="6135422"/>
            <a:ext cx="4608512" cy="502000"/>
            <a:chOff x="3491880" y="6135422"/>
            <a:chExt cx="4608512" cy="50200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3491880" y="6135422"/>
              <a:ext cx="4608512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arrow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3995936" y="6237312"/>
              <a:ext cx="3528392" cy="40011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(Simulation) time is this axis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2011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Consensus Simulation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2272" y="1219200"/>
            <a:ext cx="8458200" cy="52341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Load the “</a:t>
            </a:r>
            <a:r>
              <a:rPr lang="en-US" dirty="0">
                <a:solidFill>
                  <a:schemeClr val="accent1"/>
                </a:solidFill>
              </a:rPr>
              <a:t>6-</a:t>
            </a:r>
            <a:r>
              <a:rPr lang="en-US" dirty="0" smtClean="0">
                <a:solidFill>
                  <a:schemeClr val="accent1"/>
                </a:solidFill>
              </a:rPr>
              <a:t>consensus.nlogo</a:t>
            </a:r>
            <a:r>
              <a:rPr lang="en-US" dirty="0" smtClean="0"/>
              <a:t>” simulation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chemeClr val="accent2"/>
                </a:solidFill>
              </a:rPr>
              <a:t>prop</a:t>
            </a:r>
            <a:r>
              <a:rPr lang="en-US" dirty="0">
                <a:solidFill>
                  <a:schemeClr val="accent2"/>
                </a:solidFill>
              </a:rPr>
              <a:t>-of-</a:t>
            </a:r>
            <a:r>
              <a:rPr lang="en-US" dirty="0" smtClean="0">
                <a:solidFill>
                  <a:schemeClr val="accent2"/>
                </a:solidFill>
              </a:rPr>
              <a:t>extremists</a:t>
            </a:r>
            <a:r>
              <a:rPr lang="en-US" dirty="0" smtClean="0"/>
              <a:t>” is the proportion of extremists in the initial population</a:t>
            </a:r>
          </a:p>
          <a:p>
            <a:r>
              <a:rPr lang="en-US" dirty="0"/>
              <a:t>“</a:t>
            </a:r>
            <a:r>
              <a:rPr lang="en-US" dirty="0" err="1">
                <a:solidFill>
                  <a:srgbClr val="2A50BA"/>
                </a:solidFill>
              </a:rPr>
              <a:t>uncert</a:t>
            </a:r>
            <a:r>
              <a:rPr lang="en-US" dirty="0">
                <a:solidFill>
                  <a:srgbClr val="2A50BA"/>
                </a:solidFill>
              </a:rPr>
              <a:t>-of-</a:t>
            </a:r>
            <a:r>
              <a:rPr lang="en-US" dirty="0" smtClean="0">
                <a:solidFill>
                  <a:srgbClr val="2A50BA"/>
                </a:solidFill>
              </a:rPr>
              <a:t>moderates</a:t>
            </a:r>
            <a:r>
              <a:rPr lang="en-US" dirty="0" smtClean="0"/>
              <a:t>” is the initial uncertainty of the moderates (</a:t>
            </a:r>
            <a:r>
              <a:rPr lang="en-US" dirty="0" smtClean="0">
                <a:solidFill>
                  <a:schemeClr val="bg2"/>
                </a:solidFill>
              </a:rPr>
              <a:t>initial uncertainty of extremists is fixed at 0.05</a:t>
            </a:r>
            <a:r>
              <a:rPr lang="en-US" dirty="0" smtClean="0"/>
              <a:t>)</a:t>
            </a:r>
          </a:p>
          <a:p>
            <a:r>
              <a:rPr lang="en-US" dirty="0"/>
              <a:t>“</a:t>
            </a:r>
            <a:r>
              <a:rPr lang="en-US" dirty="0">
                <a:solidFill>
                  <a:schemeClr val="accent2"/>
                </a:solidFill>
              </a:rPr>
              <a:t>speed-uncertainty-</a:t>
            </a:r>
            <a:r>
              <a:rPr lang="en-US" dirty="0" smtClean="0">
                <a:solidFill>
                  <a:schemeClr val="accent2"/>
                </a:solidFill>
              </a:rPr>
              <a:t>change</a:t>
            </a:r>
            <a:r>
              <a:rPr lang="en-US" dirty="0" smtClean="0"/>
              <a:t>” is how much an agent’s uncertainty is changed if influenced by another (</a:t>
            </a:r>
            <a:r>
              <a:rPr lang="en-US" dirty="0" smtClean="0">
                <a:solidFill>
                  <a:schemeClr val="bg2"/>
                </a:solidFill>
              </a:rPr>
              <a:t>opinion is always changed 5%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Play with the settings, run the simulations, see how many qualitatively different kinds of outcome there are and under what conditions they tend to occur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6, slide </a:t>
            </a:r>
            <a:fld id="{4B985DE2-C5E8-BD44-B283-0AAF779DC2AE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74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kinds of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the context of commands matters,  </a:t>
            </a:r>
            <a:r>
              <a:rPr lang="en-US" i="1" dirty="0" smtClean="0"/>
              <a:t>whether the commands are being done within the context of an agent, the observer, a patch (</a:t>
            </a:r>
            <a:r>
              <a:rPr lang="en-US" i="1" dirty="0" smtClean="0">
                <a:solidFill>
                  <a:schemeClr val="bg2"/>
                </a:solidFill>
              </a:rPr>
              <a:t>or even a link</a:t>
            </a:r>
            <a:r>
              <a:rPr lang="en-US" i="1" dirty="0" smtClean="0"/>
              <a:t>)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…it is useful to keep track of which procedure (</a:t>
            </a:r>
            <a:r>
              <a:rPr lang="en-US" dirty="0" smtClean="0">
                <a:solidFill>
                  <a:srgbClr val="656565"/>
                </a:solidFill>
              </a:rPr>
              <a:t>or chunk of code</a:t>
            </a:r>
            <a:r>
              <a:rPr lang="en-US" dirty="0" smtClean="0"/>
              <a:t>) is within which </a:t>
            </a:r>
            <a:r>
              <a:rPr lang="en-US" smtClean="0"/>
              <a:t>kind of context</a:t>
            </a:r>
            <a:endParaRPr lang="en-US" dirty="0" smtClean="0"/>
          </a:p>
          <a:p>
            <a:r>
              <a:rPr lang="en-US" dirty="0" smtClean="0"/>
              <a:t>Some primitives and variables can only be used within an agent (turtle) context, others only within a patch context and others only within the observer context,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6, slide </a:t>
            </a:r>
            <a:fld id="{4B985DE2-C5E8-BD44-B283-0AAF779DC2AE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06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Global Procedures in the code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2-Day Introduction to Agent-Based Modelling, Session 6, slide </a:t>
            </a:r>
            <a:fld id="{4B985DE2-C5E8-BD44-B283-0AAF779DC2AE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996" y="1051396"/>
            <a:ext cx="5905500" cy="50419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08051" y="1844824"/>
            <a:ext cx="3095797" cy="4608512"/>
            <a:chOff x="108051" y="1844824"/>
            <a:chExt cx="3095797" cy="4608512"/>
          </a:xfrm>
        </p:grpSpPr>
        <p:sp>
          <p:nvSpPr>
            <p:cNvPr id="7" name="Left Brace 6"/>
            <p:cNvSpPr/>
            <p:nvPr/>
          </p:nvSpPr>
          <p:spPr bwMode="auto">
            <a:xfrm>
              <a:off x="2627784" y="1844824"/>
              <a:ext cx="576064" cy="4608512"/>
            </a:xfrm>
            <a:prstGeom prst="leftBrace">
              <a:avLst>
                <a:gd name="adj1" fmla="val 18719"/>
                <a:gd name="adj2" fmla="val 41738"/>
              </a:avLst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none" w="lg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8051" y="3257689"/>
              <a:ext cx="2447725" cy="132343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The “</a:t>
              </a:r>
              <a:r>
                <a:rPr lang="en-GB" sz="2000" b="1" dirty="0" smtClean="0">
                  <a:solidFill>
                    <a:srgbClr val="2A50BA"/>
                  </a:solidFill>
                </a:rPr>
                <a:t>setup</a:t>
              </a:r>
              <a:r>
                <a:rPr lang="en-GB" sz="2000" dirty="0" smtClean="0"/>
                <a:t>” and “</a:t>
              </a:r>
              <a:r>
                <a:rPr lang="en-GB" sz="2000" b="1" dirty="0" smtClean="0">
                  <a:solidFill>
                    <a:schemeClr val="accent2"/>
                  </a:solidFill>
                </a:rPr>
                <a:t>go</a:t>
              </a:r>
              <a:r>
                <a:rPr lang="en-GB" sz="2000" dirty="0" smtClean="0"/>
                <a:t>” procedures are within the observer (</a:t>
              </a:r>
              <a:r>
                <a:rPr lang="en-GB" sz="2000" dirty="0" smtClean="0">
                  <a:solidFill>
                    <a:schemeClr val="bg2"/>
                  </a:solidFill>
                </a:rPr>
                <a:t>the global</a:t>
              </a:r>
              <a:r>
                <a:rPr lang="en-GB" sz="2000" dirty="0" smtClean="0"/>
                <a:t>) context </a:t>
              </a:r>
              <a:endParaRPr lang="en-GB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300737" y="4509120"/>
            <a:ext cx="2663751" cy="1631216"/>
            <a:chOff x="1260724" y="4437112"/>
            <a:chExt cx="2663751" cy="1631216"/>
          </a:xfrm>
        </p:grpSpPr>
        <p:sp>
          <p:nvSpPr>
            <p:cNvPr id="11" name="Left Brace 10"/>
            <p:cNvSpPr/>
            <p:nvPr/>
          </p:nvSpPr>
          <p:spPr bwMode="auto">
            <a:xfrm flipH="1">
              <a:off x="1260724" y="5157191"/>
              <a:ext cx="791541" cy="648073"/>
            </a:xfrm>
            <a:prstGeom prst="leftBrace">
              <a:avLst>
                <a:gd name="adj1" fmla="val 18719"/>
                <a:gd name="adj2" fmla="val 41738"/>
              </a:avLst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lg" len="med"/>
              <a:tailEnd type="none" w="lg" len="med"/>
            </a:ln>
            <a:effectLst/>
          </p:spPr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2267" y="4437112"/>
              <a:ext cx="1872208" cy="163121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But some chunks of code are within the agent context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387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accent2"/>
          </a:solidFill>
          <a:prstDash val="solid"/>
        </a:ln>
      </a:spPr>
      <a:bodyPr rtlCol="0" anchor="ctr"/>
      <a:lstStyle>
        <a:defPPr algn="ctr">
          <a:defRPr b="1" dirty="0" smtClean="0">
            <a:solidFill>
              <a:schemeClr val="accent1"/>
            </a:solidFill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lg" len="med"/>
          <a:tailEnd type="none" w="lg" len="med"/>
        </a:ln>
        <a:effectLst/>
      </a:spPr>
      <a:bodyPr/>
      <a:lstStyle/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1000</Words>
  <Application>Microsoft Macintosh PowerPoint</Application>
  <PresentationFormat>On-screen Show (4:3)</PresentationFormat>
  <Paragraphs>77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becpm</vt:lpstr>
      <vt:lpstr>2-Day Introduction to Agent-Based Modelling</vt:lpstr>
      <vt:lpstr>Q&amp;A of experienced modellers</vt:lpstr>
      <vt:lpstr>Mutual Adaption and Emergence</vt:lpstr>
      <vt:lpstr>Simulation of Influence with a Group</vt:lpstr>
      <vt:lpstr>Details of this Influence Simulation</vt:lpstr>
      <vt:lpstr>An example of what happens</vt:lpstr>
      <vt:lpstr>The Consensus Simulation</vt:lpstr>
      <vt:lpstr>Different kinds of procedure</vt:lpstr>
      <vt:lpstr>Some Global Procedures in the code</vt:lpstr>
      <vt:lpstr>Agent procedures</vt:lpstr>
      <vt:lpstr>Things to try in this simulation</vt:lpstr>
      <vt:lpstr>Related models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2-Day Introduction to Agent-Based Modelling</dc:title>
  <dc:creator>Bruce Edmonds</dc:creator>
  <cp:lastModifiedBy>Bruce Edmonds</cp:lastModifiedBy>
  <cp:revision>20</cp:revision>
  <dcterms:modified xsi:type="dcterms:W3CDTF">2018-02-15T19:44:28Z</dcterms:modified>
</cp:coreProperties>
</file>