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17"/>
  </p:notesMasterIdLst>
  <p:handoutMasterIdLst>
    <p:handoutMasterId r:id="rId18"/>
  </p:handoutMasterIdLst>
  <p:sldIdLst>
    <p:sldId id="256" r:id="rId2"/>
    <p:sldId id="320" r:id="rId3"/>
    <p:sldId id="318" r:id="rId4"/>
    <p:sldId id="319" r:id="rId5"/>
    <p:sldId id="321" r:id="rId6"/>
    <p:sldId id="331" r:id="rId7"/>
    <p:sldId id="322" r:id="rId8"/>
    <p:sldId id="325" r:id="rId9"/>
    <p:sldId id="324" r:id="rId10"/>
    <p:sldId id="326" r:id="rId11"/>
    <p:sldId id="329" r:id="rId12"/>
    <p:sldId id="327" r:id="rId13"/>
    <p:sldId id="328" r:id="rId14"/>
    <p:sldId id="330" r:id="rId15"/>
    <p:sldId id="317" r:id="rId16"/>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224"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Bef>
                <a:spcPct val="50000"/>
              </a:spcBef>
              <a:defRPr sz="1200">
                <a:ea typeface="+mn-ea"/>
                <a:cs typeface="+mn-cs"/>
              </a:defRPr>
            </a:lvl1pPr>
          </a:lstStyle>
          <a:p>
            <a:pPr>
              <a:defRPr/>
            </a:pPr>
            <a:endParaRPr lang="en-GB"/>
          </a:p>
        </p:txBody>
      </p:sp>
      <p:sp>
        <p:nvSpPr>
          <p:cNvPr id="1832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50000"/>
              </a:spcBef>
              <a:defRPr sz="1200">
                <a:ea typeface="+mn-ea"/>
                <a:cs typeface="+mn-cs"/>
              </a:defRPr>
            </a:lvl1pPr>
          </a:lstStyle>
          <a:p>
            <a:pPr>
              <a:defRPr/>
            </a:pPr>
            <a:endParaRPr lang="en-GB"/>
          </a:p>
        </p:txBody>
      </p:sp>
      <p:sp>
        <p:nvSpPr>
          <p:cNvPr id="1833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spcBef>
                <a:spcPct val="50000"/>
              </a:spcBef>
              <a:defRPr sz="1200">
                <a:ea typeface="+mn-ea"/>
                <a:cs typeface="+mn-cs"/>
              </a:defRPr>
            </a:lvl1pPr>
          </a:lstStyle>
          <a:p>
            <a:pPr>
              <a:defRPr/>
            </a:pPr>
            <a:endParaRPr lang="en-GB"/>
          </a:p>
        </p:txBody>
      </p:sp>
      <p:sp>
        <p:nvSpPr>
          <p:cNvPr id="1833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50000"/>
              </a:spcBef>
              <a:defRPr sz="1200">
                <a:cs typeface="+mn-cs"/>
              </a:defRPr>
            </a:lvl1pPr>
          </a:lstStyle>
          <a:p>
            <a:pPr>
              <a:defRPr/>
            </a:pPr>
            <a:fld id="{12A53CD6-ECE8-674F-B76A-0BEEF95E6481}" type="slidenum">
              <a:rPr lang="en-GB"/>
              <a:pPr>
                <a:defRPr/>
              </a:pPr>
              <a:t>‹#›</a:t>
            </a:fld>
            <a:endParaRPr lang="en-GB"/>
          </a:p>
        </p:txBody>
      </p:sp>
    </p:spTree>
    <p:extLst>
      <p:ext uri="{BB962C8B-B14F-4D97-AF65-F5344CB8AC3E}">
        <p14:creationId xmlns:p14="http://schemas.microsoft.com/office/powerpoint/2010/main" val="1425032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356F22-8AA8-4FE1-87FC-A8F4040F60B9}" type="datetimeFigureOut">
              <a:rPr lang="en-GB" smtClean="0"/>
              <a:t>15/02/18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739818-6C07-48BC-81BF-B99DF1FE17A8}" type="slidenum">
              <a:rPr lang="en-GB" smtClean="0"/>
              <a:t>‹#›</a:t>
            </a:fld>
            <a:endParaRPr lang="en-GB"/>
          </a:p>
        </p:txBody>
      </p:sp>
    </p:spTree>
    <p:extLst>
      <p:ext uri="{BB962C8B-B14F-4D97-AF65-F5344CB8AC3E}">
        <p14:creationId xmlns:p14="http://schemas.microsoft.com/office/powerpoint/2010/main" val="2347955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2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dirty="0">
                <a:latin typeface="Calibri" charset="0"/>
              </a:rPr>
              <a:t>Introduce me and the CPM</a:t>
            </a:r>
          </a:p>
          <a:p>
            <a:r>
              <a:rPr lang="en-GB" dirty="0">
                <a:latin typeface="Calibri" charset="0"/>
              </a:rPr>
              <a:t>Complexity Group and Grant Proposal with ISC</a:t>
            </a:r>
          </a:p>
        </p:txBody>
      </p:sp>
      <p:sp>
        <p:nvSpPr>
          <p:cNvPr id="102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D9B35857-ED04-4240-88D9-4EFC628A036B}" type="slidenum">
              <a:rPr lang="en-GB" sz="1200"/>
              <a:pPr/>
              <a:t>1</a:t>
            </a:fld>
            <a:endParaRPr lang="en-GB"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ndParaRPr>
          </a:p>
        </p:txBody>
      </p:sp>
      <p:sp>
        <p:nvSpPr>
          <p:cNvPr id="819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F73D37A-6958-CB48-A352-229B4867522A}" type="slidenum">
              <a:rPr lang="en-GB" sz="1200"/>
              <a:pPr/>
              <a:t>15</a:t>
            </a:fld>
            <a:endParaRPr lang="en-GB"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4" name="Footer Placeholder 5"/>
          <p:cNvSpPr>
            <a:spLocks noGrp="1"/>
          </p:cNvSpPr>
          <p:nvPr>
            <p:ph type="ftr" sz="quarter" idx="10"/>
          </p:nvPr>
        </p:nvSpPr>
        <p:spPr/>
        <p:txBody>
          <a:bodyPr/>
          <a:lstStyle>
            <a:lvl1pPr>
              <a:defRPr/>
            </a:lvl1pPr>
          </a:lstStyle>
          <a:p>
            <a:pPr>
              <a:defRPr/>
            </a:pPr>
            <a:r>
              <a:rPr lang="en-GB" dirty="0" smtClean="0"/>
              <a:t>2-Day Introduction to Agent-Based Modelling, Manchester, Feb/Mar 2013, slide </a:t>
            </a:r>
            <a:fld id="{4B985DE2-C5E8-BD44-B283-0AAF779DC2AE}" type="slidenum">
              <a:rPr lang="en-GB" smtClean="0"/>
              <a:pPr>
                <a:defRPr/>
              </a:pPr>
              <a:t>‹#›</a:t>
            </a:fld>
            <a:endParaRPr lang="en-GB" dirty="0"/>
          </a:p>
        </p:txBody>
      </p:sp>
    </p:spTree>
    <p:extLst>
      <p:ext uri="{BB962C8B-B14F-4D97-AF65-F5344CB8AC3E}">
        <p14:creationId xmlns:p14="http://schemas.microsoft.com/office/powerpoint/2010/main" val="3452046943"/>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00166" y="2714620"/>
            <a:ext cx="6429420" cy="1785950"/>
          </a:xfrm>
        </p:spPr>
        <p:txBody>
          <a:bodyPr/>
          <a:lstStyle>
            <a:lvl1pPr algn="ctr">
              <a:defRPr sz="3200" b="0"/>
            </a:lvl1pPr>
          </a:lstStyle>
          <a:p>
            <a:r>
              <a:rPr lang="en-US" dirty="0" smtClean="0"/>
              <a:t>Click to edit Master title style</a:t>
            </a:r>
            <a:endParaRPr lang="en-GB" dirty="0"/>
          </a:p>
        </p:txBody>
      </p:sp>
      <p:sp>
        <p:nvSpPr>
          <p:cNvPr id="3" name="Footer Placeholder 5"/>
          <p:cNvSpPr>
            <a:spLocks noGrp="1"/>
          </p:cNvSpPr>
          <p:nvPr>
            <p:ph type="ftr" sz="quarter" idx="10"/>
          </p:nvPr>
        </p:nvSpPr>
        <p:spPr/>
        <p:txBody>
          <a:bodyPr/>
          <a:lstStyle>
            <a:lvl1pPr>
              <a:defRPr/>
            </a:lvl1pPr>
          </a:lstStyle>
          <a:p>
            <a:pPr>
              <a:defRPr/>
            </a:pPr>
            <a:r>
              <a:rPr lang="en-GB" dirty="0" smtClean="0"/>
              <a:t>2-Day Introduction to Agent-Based Modelling, Manchester, Feb/Mar 2013, slide </a:t>
            </a:r>
            <a:fld id="{4B985DE2-C5E8-BD44-B283-0AAF779DC2AE}" type="slidenum">
              <a:rPr lang="en-GB" smtClean="0"/>
              <a:pPr>
                <a:defRPr/>
              </a:pPr>
              <a:t>‹#›</a:t>
            </a:fld>
            <a:endParaRPr lang="en-GB" dirty="0"/>
          </a:p>
        </p:txBody>
      </p:sp>
    </p:spTree>
    <p:extLst>
      <p:ext uri="{BB962C8B-B14F-4D97-AF65-F5344CB8AC3E}">
        <p14:creationId xmlns:p14="http://schemas.microsoft.com/office/powerpoint/2010/main" val="1932912613"/>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Footer Placeholder 5"/>
          <p:cNvSpPr>
            <a:spLocks noGrp="1"/>
          </p:cNvSpPr>
          <p:nvPr>
            <p:ph type="ftr" sz="quarter" idx="10"/>
          </p:nvPr>
        </p:nvSpPr>
        <p:spPr/>
        <p:txBody>
          <a:bodyPr/>
          <a:lstStyle>
            <a:lvl1pPr>
              <a:defRPr/>
            </a:lvl1pPr>
          </a:lstStyle>
          <a:p>
            <a:pPr>
              <a:defRPr/>
            </a:pPr>
            <a:r>
              <a:rPr lang="en-GB" dirty="0" smtClean="0"/>
              <a:t>2-Day Introduction to Agent-Based Modelling, Manchester, Feb/Mar 2013, slide </a:t>
            </a:r>
            <a:fld id="{4B985DE2-C5E8-BD44-B283-0AAF779DC2AE}" type="slidenum">
              <a:rPr lang="en-GB" smtClean="0"/>
              <a:pPr>
                <a:defRPr/>
              </a:pPr>
              <a:t>‹#›</a:t>
            </a:fld>
            <a:endParaRPr lang="en-GB" dirty="0"/>
          </a:p>
        </p:txBody>
      </p:sp>
    </p:spTree>
    <p:extLst>
      <p:ext uri="{BB962C8B-B14F-4D97-AF65-F5344CB8AC3E}">
        <p14:creationId xmlns:p14="http://schemas.microsoft.com/office/powerpoint/2010/main" val="3165860987"/>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Click to edit Master title style</a:t>
            </a:r>
            <a:endParaRPr lang="en-GB"/>
          </a:p>
        </p:txBody>
      </p:sp>
      <p:sp>
        <p:nvSpPr>
          <p:cNvPr id="3" name="Footer Placeholder 5"/>
          <p:cNvSpPr>
            <a:spLocks noGrp="1"/>
          </p:cNvSpPr>
          <p:nvPr>
            <p:ph type="ftr" sz="quarter" idx="10"/>
          </p:nvPr>
        </p:nvSpPr>
        <p:spPr/>
        <p:txBody>
          <a:bodyPr/>
          <a:lstStyle>
            <a:lvl1pPr>
              <a:defRPr/>
            </a:lvl1pPr>
          </a:lstStyle>
          <a:p>
            <a:pPr>
              <a:defRPr/>
            </a:pPr>
            <a:r>
              <a:rPr lang="en-GB" dirty="0" smtClean="0"/>
              <a:t>2-Day Introduction to Agent-Based Modelling, Manchester, Feb/Mar 2013, slide </a:t>
            </a:r>
            <a:fld id="{4B985DE2-C5E8-BD44-B283-0AAF779DC2AE}" type="slidenum">
              <a:rPr lang="en-GB" smtClean="0"/>
              <a:pPr>
                <a:defRPr/>
              </a:pPr>
              <a:t>‹#›</a:t>
            </a:fld>
            <a:endParaRPr lang="en-GB" dirty="0"/>
          </a:p>
        </p:txBody>
      </p:sp>
    </p:spTree>
    <p:extLst>
      <p:ext uri="{BB962C8B-B14F-4D97-AF65-F5344CB8AC3E}">
        <p14:creationId xmlns:p14="http://schemas.microsoft.com/office/powerpoint/2010/main" val="1727424437"/>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en-GB" dirty="0" smtClean="0"/>
              <a:t>2-Day Introduction to Agent-Based Modelling, Manchester, Feb/Mar 2013, slide </a:t>
            </a:r>
            <a:fld id="{4B985DE2-C5E8-BD44-B283-0AAF779DC2AE}" type="slidenum">
              <a:rPr lang="en-GB" smtClean="0"/>
              <a:pPr>
                <a:defRPr/>
              </a:pPr>
              <a:t>‹#›</a:t>
            </a:fld>
            <a:endParaRPr lang="en-GB" dirty="0"/>
          </a:p>
        </p:txBody>
      </p:sp>
      <p:sp>
        <p:nvSpPr>
          <p:cNvPr id="5" name="Content Placeholder 4"/>
          <p:cNvSpPr>
            <a:spLocks noGrp="1"/>
          </p:cNvSpPr>
          <p:nvPr>
            <p:ph sz="quarter" idx="11"/>
          </p:nvPr>
        </p:nvSpPr>
        <p:spPr>
          <a:xfrm>
            <a:off x="323850" y="1196975"/>
            <a:ext cx="3996122" cy="5327650"/>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7" name="Content Placeholder 6"/>
          <p:cNvSpPr>
            <a:spLocks noGrp="1"/>
          </p:cNvSpPr>
          <p:nvPr>
            <p:ph sz="quarter" idx="12"/>
          </p:nvPr>
        </p:nvSpPr>
        <p:spPr>
          <a:xfrm>
            <a:off x="4680012" y="1160463"/>
            <a:ext cx="4032188" cy="5329237"/>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2759879377"/>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228600"/>
            <a:ext cx="847966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304800" y="1219200"/>
            <a:ext cx="84582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Footer Placeholder 5"/>
          <p:cNvSpPr>
            <a:spLocks noGrp="1"/>
          </p:cNvSpPr>
          <p:nvPr>
            <p:ph type="ftr" sz="quarter" idx="3"/>
          </p:nvPr>
        </p:nvSpPr>
        <p:spPr>
          <a:xfrm>
            <a:off x="-508" y="6669088"/>
            <a:ext cx="9144000" cy="188912"/>
          </a:xfrm>
          <a:prstGeom prst="rect">
            <a:avLst/>
          </a:prstGeom>
        </p:spPr>
        <p:txBody>
          <a:bodyPr vert="horz" wrap="square" lIns="91440" tIns="45720" rIns="91440" bIns="45720" numCol="1" anchor="ctr" anchorCtr="0" compatLnSpc="1">
            <a:prstTxWarp prst="textNoShape">
              <a:avLst/>
            </a:prstTxWarp>
          </a:bodyPr>
          <a:lstStyle>
            <a:lvl1pPr algn="ctr" eaLnBrk="0" hangingPunct="0">
              <a:spcBef>
                <a:spcPct val="50000"/>
              </a:spcBef>
              <a:defRPr sz="1200" dirty="0" smtClean="0">
                <a:solidFill>
                  <a:srgbClr val="898989"/>
                </a:solidFill>
                <a:cs typeface="+mn-cs"/>
              </a:defRPr>
            </a:lvl1pPr>
          </a:lstStyle>
          <a:p>
            <a:pPr>
              <a:defRPr/>
            </a:pPr>
            <a:r>
              <a:rPr lang="en-GB" dirty="0" smtClean="0"/>
              <a:t>2-Day Introduction to Agent-Based Modelling, Manchester, Feb/Mar 2013, slide </a:t>
            </a:r>
            <a:fld id="{4B985DE2-C5E8-BD44-B283-0AAF779DC2AE}" type="slidenum">
              <a:rPr lang="en-GB" smtClean="0"/>
              <a:pPr>
                <a:defRPr/>
              </a:pPr>
              <a:t>‹#›</a:t>
            </a:fld>
            <a:endParaRPr lang="en-GB" dirty="0"/>
          </a:p>
        </p:txBody>
      </p:sp>
      <p:pic>
        <p:nvPicPr>
          <p:cNvPr id="8" name="Picture 4" descr="MMU_logo.png"/>
          <p:cNvPicPr>
            <a:picLocks noChangeAspect="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8496436" y="6093299"/>
            <a:ext cx="649005" cy="77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Lst>
  <p:timing>
    <p:tnLst>
      <p:par>
        <p:cTn xmlns:p14="http://schemas.microsoft.com/office/powerpoint/2010/main" id="1" dur="indefinite" restart="never" nodeType="tmRoot"/>
      </p:par>
    </p:tnLst>
  </p:timing>
  <p:hf sldNum="0" hdr="0" dt="0"/>
  <p:txStyles>
    <p:titleStyle>
      <a:lvl1pPr algn="l" rtl="0" eaLnBrk="0" fontAlgn="base" hangingPunct="0">
        <a:spcBef>
          <a:spcPct val="0"/>
        </a:spcBef>
        <a:spcAft>
          <a:spcPct val="0"/>
        </a:spcAft>
        <a:defRPr sz="3600" b="1">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3600" b="1">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sz="3600" b="1">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sz="3600" b="1">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sz="3600" b="1">
          <a:solidFill>
            <a:schemeClr val="tx2"/>
          </a:solidFill>
          <a:latin typeface="Arial" charset="0"/>
          <a:ea typeface="ＭＳ Ｐゴシック" charset="0"/>
          <a:cs typeface="ＭＳ Ｐゴシック" charset="0"/>
        </a:defRPr>
      </a:lvl5pPr>
      <a:lvl6pPr marL="457200" algn="l" rtl="0" fontAlgn="base">
        <a:spcBef>
          <a:spcPct val="0"/>
        </a:spcBef>
        <a:spcAft>
          <a:spcPct val="0"/>
        </a:spcAft>
        <a:defRPr sz="3600" b="1">
          <a:solidFill>
            <a:schemeClr val="tx2"/>
          </a:solidFill>
          <a:latin typeface="Arial" charset="0"/>
        </a:defRPr>
      </a:lvl6pPr>
      <a:lvl7pPr marL="914400" algn="l" rtl="0" fontAlgn="base">
        <a:spcBef>
          <a:spcPct val="0"/>
        </a:spcBef>
        <a:spcAft>
          <a:spcPct val="0"/>
        </a:spcAft>
        <a:defRPr sz="3600" b="1">
          <a:solidFill>
            <a:schemeClr val="tx2"/>
          </a:solidFill>
          <a:latin typeface="Arial" charset="0"/>
        </a:defRPr>
      </a:lvl7pPr>
      <a:lvl8pPr marL="1371600" algn="l" rtl="0" fontAlgn="base">
        <a:spcBef>
          <a:spcPct val="0"/>
        </a:spcBef>
        <a:spcAft>
          <a:spcPct val="0"/>
        </a:spcAft>
        <a:defRPr sz="3600" b="1">
          <a:solidFill>
            <a:schemeClr val="tx2"/>
          </a:solidFill>
          <a:latin typeface="Arial" charset="0"/>
        </a:defRPr>
      </a:lvl8pPr>
      <a:lvl9pPr marL="1828800" algn="l" rtl="0" fontAlgn="base">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png"/><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ctrTitle"/>
          </p:nvPr>
        </p:nvSpPr>
        <p:spPr>
          <a:xfrm>
            <a:off x="500063" y="1268760"/>
            <a:ext cx="8215312" cy="1443038"/>
          </a:xfrm>
        </p:spPr>
        <p:txBody>
          <a:bodyPr/>
          <a:lstStyle/>
          <a:p>
            <a:r>
              <a:rPr lang="en-GB" i="1" dirty="0">
                <a:latin typeface="Arial" charset="0"/>
              </a:rPr>
              <a:t>2-Day Introduction to Agent-Based Modelling</a:t>
            </a:r>
            <a:endParaRPr lang="en-GB" dirty="0">
              <a:latin typeface="Arial" charset="0"/>
            </a:endParaRPr>
          </a:p>
        </p:txBody>
      </p:sp>
      <p:sp>
        <p:nvSpPr>
          <p:cNvPr id="9218" name="Subtitle 2"/>
          <p:cNvSpPr>
            <a:spLocks noGrp="1"/>
          </p:cNvSpPr>
          <p:nvPr>
            <p:ph type="subTitle" idx="1"/>
          </p:nvPr>
        </p:nvSpPr>
        <p:spPr>
          <a:xfrm>
            <a:off x="1371600" y="3717032"/>
            <a:ext cx="6400800" cy="1368153"/>
          </a:xfrm>
        </p:spPr>
        <p:txBody>
          <a:bodyPr/>
          <a:lstStyle/>
          <a:p>
            <a:r>
              <a:rPr lang="en-GB" sz="2400" b="1" dirty="0" smtClean="0">
                <a:solidFill>
                  <a:schemeClr val="accent2"/>
                </a:solidFill>
                <a:latin typeface="Arial" charset="0"/>
              </a:rPr>
              <a:t>Day 2</a:t>
            </a:r>
            <a:r>
              <a:rPr lang="en-GB" sz="2400" dirty="0" smtClean="0">
                <a:latin typeface="Arial" charset="0"/>
              </a:rPr>
              <a:t>:</a:t>
            </a:r>
            <a:r>
              <a:rPr lang="en-GB" sz="2400" dirty="0" smtClean="0">
                <a:solidFill>
                  <a:schemeClr val="accent1"/>
                </a:solidFill>
                <a:latin typeface="Arial" charset="0"/>
              </a:rPr>
              <a:t> Session 5</a:t>
            </a:r>
          </a:p>
          <a:p>
            <a:r>
              <a:rPr lang="en-GB" sz="2400" i="1" dirty="0" smtClean="0">
                <a:solidFill>
                  <a:srgbClr val="000000"/>
                </a:solidFill>
                <a:latin typeface="Arial" charset="0"/>
              </a:rPr>
              <a:t>Variables and Debugging</a:t>
            </a:r>
            <a:endParaRPr lang="en-GB" sz="2400" i="1" dirty="0">
              <a:solidFill>
                <a:srgbClr val="000000"/>
              </a:solidFill>
              <a:latin typeface="Arial" charset="0"/>
            </a:endParaRPr>
          </a:p>
        </p:txBody>
      </p:sp>
      <p:pic>
        <p:nvPicPr>
          <p:cNvPr id="10" name="Picture 4" descr="MMU_logo.pn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054179" y="5565218"/>
            <a:ext cx="1090329" cy="1304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948264" y="5697252"/>
            <a:ext cx="1106567" cy="1106567"/>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Some things to aim for…	</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What additional aspects could you add to the simulation to make it more realistic?</a:t>
            </a:r>
          </a:p>
          <a:p>
            <a:r>
              <a:rPr lang="en-US" dirty="0" smtClean="0"/>
              <a:t>Can you change the simulation so that buyers/sellers act more rationally?</a:t>
            </a:r>
          </a:p>
          <a:p>
            <a:r>
              <a:rPr lang="en-US" dirty="0" smtClean="0"/>
              <a:t>What happens if you “kill off” buyers with food &lt; 0? (</a:t>
            </a:r>
            <a:r>
              <a:rPr lang="en-US" dirty="0" smtClean="0">
                <a:solidFill>
                  <a:schemeClr val="bg2"/>
                </a:solidFill>
              </a:rPr>
              <a:t>ask buyers with [food &lt; 0] [die]</a:t>
            </a:r>
            <a:r>
              <a:rPr lang="en-US" dirty="0" smtClean="0"/>
              <a:t>)</a:t>
            </a:r>
          </a:p>
          <a:p>
            <a:r>
              <a:rPr lang="en-US" dirty="0" smtClean="0"/>
              <a:t>What happens if you “kill off” sellers that go bankrupt (</a:t>
            </a:r>
            <a:r>
              <a:rPr lang="en-US" dirty="0" smtClean="0">
                <a:solidFill>
                  <a:srgbClr val="656565"/>
                </a:solidFill>
              </a:rPr>
              <a:t>money &lt; 0</a:t>
            </a:r>
            <a:r>
              <a:rPr lang="en-US" dirty="0" smtClean="0"/>
              <a:t>)?</a:t>
            </a:r>
          </a:p>
          <a:p>
            <a:r>
              <a:rPr lang="en-US" dirty="0" smtClean="0"/>
              <a:t>What </a:t>
            </a:r>
            <a:r>
              <a:rPr lang="en-US" dirty="0" err="1" smtClean="0"/>
              <a:t>behaviours</a:t>
            </a:r>
            <a:r>
              <a:rPr lang="en-US" dirty="0" smtClean="0"/>
              <a:t> lead to better/more stable market outcomes (</a:t>
            </a:r>
            <a:r>
              <a:rPr lang="en-US" dirty="0" smtClean="0">
                <a:solidFill>
                  <a:srgbClr val="656565"/>
                </a:solidFill>
              </a:rPr>
              <a:t>i.e. without huge stocks of food, money, negative food etc.</a:t>
            </a:r>
            <a:r>
              <a:rPr lang="en-US" dirty="0" smtClean="0"/>
              <a:t>)?</a:t>
            </a:r>
            <a:endParaRPr lang="en-US" dirty="0"/>
          </a:p>
        </p:txBody>
      </p:sp>
      <p:sp>
        <p:nvSpPr>
          <p:cNvPr id="3" name="Footer Placeholder 2"/>
          <p:cNvSpPr>
            <a:spLocks noGrp="1"/>
          </p:cNvSpPr>
          <p:nvPr>
            <p:ph type="ftr" sz="quarter" idx="10"/>
          </p:nvPr>
        </p:nvSpPr>
        <p:spPr/>
        <p:txBody>
          <a:bodyPr/>
          <a:lstStyle/>
          <a:p>
            <a:pPr>
              <a:defRPr/>
            </a:pPr>
            <a:r>
              <a:rPr lang="en-GB" dirty="0"/>
              <a:t>2-Day Introduction to Agent-Based Modelling, Session 5, slide </a:t>
            </a:r>
            <a:fld id="{4B985DE2-C5E8-BD44-B283-0AAF779DC2AE}" type="slidenum">
              <a:rPr lang="en-GB"/>
              <a:pPr>
                <a:defRPr/>
              </a:pPr>
              <a:t>10</a:t>
            </a:fld>
            <a:endParaRPr lang="en-GB" dirty="0"/>
          </a:p>
        </p:txBody>
      </p:sp>
    </p:spTree>
    <p:extLst>
      <p:ext uri="{BB962C8B-B14F-4D97-AF65-F5344CB8AC3E}">
        <p14:creationId xmlns:p14="http://schemas.microsoft.com/office/powerpoint/2010/main" val="288397947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Discussion – what were the main difficulties?</a:t>
            </a:r>
            <a:endParaRPr lang="en-US" dirty="0"/>
          </a:p>
        </p:txBody>
      </p:sp>
      <p:sp>
        <p:nvSpPr>
          <p:cNvPr id="4" name="Footer Placeholder 3"/>
          <p:cNvSpPr>
            <a:spLocks noGrp="1"/>
          </p:cNvSpPr>
          <p:nvPr>
            <p:ph type="ftr" sz="quarter" idx="10"/>
          </p:nvPr>
        </p:nvSpPr>
        <p:spPr/>
        <p:txBody>
          <a:bodyPr/>
          <a:lstStyle/>
          <a:p>
            <a:pPr>
              <a:defRPr/>
            </a:pPr>
            <a:r>
              <a:rPr lang="en-GB" dirty="0"/>
              <a:t>2-Day Introduction to Agent-Based Modelling, Session 5, slide </a:t>
            </a:r>
            <a:fld id="{4B985DE2-C5E8-BD44-B283-0AAF779DC2AE}" type="slidenum">
              <a:rPr lang="en-GB"/>
              <a:pPr>
                <a:defRPr/>
              </a:pPr>
              <a:t>11</a:t>
            </a:fld>
            <a:endParaRPr lang="en-GB" dirty="0"/>
          </a:p>
        </p:txBody>
      </p:sp>
    </p:spTree>
    <p:extLst>
      <p:ext uri="{BB962C8B-B14F-4D97-AF65-F5344CB8AC3E}">
        <p14:creationId xmlns:p14="http://schemas.microsoft.com/office/powerpoint/2010/main" val="157129920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of Debugging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Most coding time is not spent making the original simulation but in “fixing” it or adding more code in (</a:t>
            </a:r>
            <a:r>
              <a:rPr lang="en-US" dirty="0" smtClean="0">
                <a:solidFill>
                  <a:srgbClr val="656565"/>
                </a:solidFill>
              </a:rPr>
              <a:t>e.g. plots, new aspects</a:t>
            </a:r>
            <a:r>
              <a:rPr lang="en-US" dirty="0" smtClean="0"/>
              <a:t>)</a:t>
            </a:r>
          </a:p>
          <a:p>
            <a:r>
              <a:rPr lang="en-US" dirty="0" smtClean="0"/>
              <a:t>More careful design can help reduce time spent debugging but it still dominates</a:t>
            </a:r>
          </a:p>
          <a:p>
            <a:pPr marL="0" indent="0">
              <a:buNone/>
            </a:pPr>
            <a:r>
              <a:rPr lang="en-US" dirty="0" smtClean="0"/>
              <a:t>There are different stages of debugging (in order of both occurrence and difficulty):</a:t>
            </a:r>
          </a:p>
          <a:p>
            <a:pPr marL="514350" indent="-514350">
              <a:buFont typeface="+mj-lt"/>
              <a:buAutoNum type="arabicPeriod"/>
            </a:pPr>
            <a:r>
              <a:rPr lang="en-US" dirty="0" smtClean="0"/>
              <a:t>Fixing syntax errors so the code runs</a:t>
            </a:r>
          </a:p>
          <a:p>
            <a:pPr marL="514350" indent="-514350">
              <a:buFont typeface="+mj-lt"/>
              <a:buAutoNum type="arabicPeriod"/>
            </a:pPr>
            <a:r>
              <a:rPr lang="en-US" dirty="0" smtClean="0"/>
              <a:t>Making the micro-level </a:t>
            </a:r>
            <a:r>
              <a:rPr lang="en-US" dirty="0" err="1" smtClean="0"/>
              <a:t>behaviours</a:t>
            </a:r>
            <a:r>
              <a:rPr lang="en-US" dirty="0" smtClean="0"/>
              <a:t> work as you intended them to (</a:t>
            </a:r>
            <a:r>
              <a:rPr lang="en-US" dirty="0" smtClean="0">
                <a:solidFill>
                  <a:srgbClr val="656565"/>
                </a:solidFill>
              </a:rPr>
              <a:t>verification</a:t>
            </a:r>
            <a:r>
              <a:rPr lang="en-US" dirty="0" smtClean="0"/>
              <a:t>)</a:t>
            </a:r>
          </a:p>
          <a:p>
            <a:pPr marL="514350" indent="-514350">
              <a:buFont typeface="+mj-lt"/>
              <a:buAutoNum type="arabicPeriod"/>
            </a:pPr>
            <a:r>
              <a:rPr lang="en-US" dirty="0" smtClean="0"/>
              <a:t>Making the resultant outcomes be as you want them to be (</a:t>
            </a:r>
            <a:r>
              <a:rPr lang="en-US" dirty="0" smtClean="0">
                <a:solidFill>
                  <a:srgbClr val="656565"/>
                </a:solidFill>
              </a:rPr>
              <a:t>tuning and validation</a:t>
            </a:r>
            <a:r>
              <a:rPr lang="en-US" dirty="0" smtClean="0"/>
              <a:t>)</a:t>
            </a:r>
            <a:endParaRPr lang="en-US" dirty="0"/>
          </a:p>
        </p:txBody>
      </p:sp>
      <p:sp>
        <p:nvSpPr>
          <p:cNvPr id="4" name="Footer Placeholder 3"/>
          <p:cNvSpPr>
            <a:spLocks noGrp="1"/>
          </p:cNvSpPr>
          <p:nvPr>
            <p:ph type="ftr" sz="quarter" idx="10"/>
          </p:nvPr>
        </p:nvSpPr>
        <p:spPr/>
        <p:txBody>
          <a:bodyPr/>
          <a:lstStyle/>
          <a:p>
            <a:pPr>
              <a:defRPr/>
            </a:pPr>
            <a:r>
              <a:rPr lang="en-GB" dirty="0"/>
              <a:t>2-Day Introduction to Agent-Based Modelling, Session 5, slide </a:t>
            </a:r>
            <a:fld id="{4B985DE2-C5E8-BD44-B283-0AAF779DC2AE}" type="slidenum">
              <a:rPr lang="en-GB"/>
              <a:pPr>
                <a:defRPr/>
              </a:pPr>
              <a:t>12</a:t>
            </a:fld>
            <a:endParaRPr lang="en-GB" dirty="0"/>
          </a:p>
        </p:txBody>
      </p:sp>
    </p:spTree>
    <p:extLst>
      <p:ext uri="{BB962C8B-B14F-4D97-AF65-F5344CB8AC3E}">
        <p14:creationId xmlns:p14="http://schemas.microsoft.com/office/powerpoint/2010/main" val="141887076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for debugging</a:t>
            </a:r>
            <a:endParaRPr lang="en-US" dirty="0"/>
          </a:p>
        </p:txBody>
      </p:sp>
      <p:sp>
        <p:nvSpPr>
          <p:cNvPr id="3" name="Content Placeholder 2"/>
          <p:cNvSpPr>
            <a:spLocks noGrp="1"/>
          </p:cNvSpPr>
          <p:nvPr>
            <p:ph idx="1"/>
          </p:nvPr>
        </p:nvSpPr>
        <p:spPr/>
        <p:txBody>
          <a:bodyPr/>
          <a:lstStyle/>
          <a:p>
            <a:r>
              <a:rPr lang="en-US" dirty="0" smtClean="0"/>
              <a:t>Keep adding more graphs, monitors, </a:t>
            </a:r>
            <a:r>
              <a:rPr lang="en-US" dirty="0" err="1" smtClean="0"/>
              <a:t>visualisations</a:t>
            </a:r>
            <a:r>
              <a:rPr lang="en-US" dirty="0" smtClean="0"/>
              <a:t> etc. so you better understand what is happening</a:t>
            </a:r>
          </a:p>
          <a:p>
            <a:r>
              <a:rPr lang="en-US" dirty="0" smtClean="0"/>
              <a:t>Turn parts of the </a:t>
            </a:r>
            <a:r>
              <a:rPr lang="en-US" dirty="0" err="1" smtClean="0"/>
              <a:t>behaviours</a:t>
            </a:r>
            <a:r>
              <a:rPr lang="en-US" dirty="0" smtClean="0"/>
              <a:t> “off” by temporarily changing the code (e.g. make all prices fixed) to see what happens</a:t>
            </a:r>
          </a:p>
          <a:p>
            <a:r>
              <a:rPr lang="en-US" dirty="0" smtClean="0"/>
              <a:t>Temporarily adding “show” statements into the code to show what is happening, e.g.</a:t>
            </a:r>
          </a:p>
          <a:p>
            <a:pPr lvl="1"/>
            <a:r>
              <a:rPr lang="en-US" dirty="0">
                <a:solidFill>
                  <a:schemeClr val="accent2"/>
                </a:solidFill>
              </a:rPr>
              <a:t>show</a:t>
            </a:r>
            <a:r>
              <a:rPr lang="en-US" dirty="0"/>
              <a:t> (</a:t>
            </a:r>
            <a:r>
              <a:rPr lang="en-US" dirty="0">
                <a:solidFill>
                  <a:srgbClr val="660066"/>
                </a:solidFill>
              </a:rPr>
              <a:t>word</a:t>
            </a:r>
            <a:r>
              <a:rPr lang="en-US" dirty="0"/>
              <a:t> </a:t>
            </a:r>
            <a:r>
              <a:rPr lang="en-US" dirty="0">
                <a:solidFill>
                  <a:schemeClr val="tx2"/>
                </a:solidFill>
              </a:rPr>
              <a:t>"Food of " </a:t>
            </a:r>
            <a:r>
              <a:rPr lang="en-US" dirty="0">
                <a:solidFill>
                  <a:srgbClr val="660066"/>
                </a:solidFill>
              </a:rPr>
              <a:t>self</a:t>
            </a:r>
            <a:r>
              <a:rPr lang="en-US" dirty="0"/>
              <a:t> </a:t>
            </a:r>
            <a:r>
              <a:rPr lang="en-US" dirty="0">
                <a:solidFill>
                  <a:srgbClr val="990000"/>
                </a:solidFill>
              </a:rPr>
              <a:t>" is " </a:t>
            </a:r>
            <a:r>
              <a:rPr lang="en-US" dirty="0"/>
              <a:t>food)</a:t>
            </a:r>
            <a:endParaRPr lang="en-US" dirty="0" smtClean="0"/>
          </a:p>
        </p:txBody>
      </p:sp>
      <p:sp>
        <p:nvSpPr>
          <p:cNvPr id="4" name="Footer Placeholder 3"/>
          <p:cNvSpPr>
            <a:spLocks noGrp="1"/>
          </p:cNvSpPr>
          <p:nvPr>
            <p:ph type="ftr" sz="quarter" idx="10"/>
          </p:nvPr>
        </p:nvSpPr>
        <p:spPr/>
        <p:txBody>
          <a:bodyPr/>
          <a:lstStyle/>
          <a:p>
            <a:pPr>
              <a:defRPr/>
            </a:pPr>
            <a:r>
              <a:rPr lang="en-GB" dirty="0"/>
              <a:t>2-Day Introduction to Agent-Based Modelling, Session 5, slide </a:t>
            </a:r>
            <a:fld id="{4B985DE2-C5E8-BD44-B283-0AAF779DC2AE}" type="slidenum">
              <a:rPr lang="en-GB"/>
              <a:pPr>
                <a:defRPr/>
              </a:pPr>
              <a:t>13</a:t>
            </a:fld>
            <a:endParaRPr lang="en-GB" dirty="0"/>
          </a:p>
        </p:txBody>
      </p:sp>
    </p:spTree>
    <p:extLst>
      <p:ext uri="{BB962C8B-B14F-4D97-AF65-F5344CB8AC3E}">
        <p14:creationId xmlns:p14="http://schemas.microsoft.com/office/powerpoint/2010/main" val="80253756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Agent Case Studies</a:t>
            </a:r>
            <a:endParaRPr lang="en-US" dirty="0"/>
          </a:p>
        </p:txBody>
      </p:sp>
      <p:sp>
        <p:nvSpPr>
          <p:cNvPr id="3" name="Content Placeholder 2"/>
          <p:cNvSpPr>
            <a:spLocks noGrp="1"/>
          </p:cNvSpPr>
          <p:nvPr>
            <p:ph idx="1"/>
          </p:nvPr>
        </p:nvSpPr>
        <p:spPr>
          <a:xfrm>
            <a:off x="304800" y="1196752"/>
            <a:ext cx="8458200" cy="5181600"/>
          </a:xfrm>
        </p:spPr>
        <p:txBody>
          <a:bodyPr/>
          <a:lstStyle/>
          <a:p>
            <a:r>
              <a:rPr lang="en-US" dirty="0" smtClean="0"/>
              <a:t>Global outputs such as graphs, monitors, </a:t>
            </a:r>
            <a:r>
              <a:rPr lang="en-US" dirty="0" err="1" smtClean="0"/>
              <a:t>visualisations</a:t>
            </a:r>
            <a:r>
              <a:rPr lang="en-US" dirty="0" smtClean="0"/>
              <a:t> can only go so far…</a:t>
            </a:r>
          </a:p>
          <a:p>
            <a:r>
              <a:rPr lang="en-US" dirty="0" smtClean="0"/>
              <a:t>There is </a:t>
            </a:r>
            <a:r>
              <a:rPr lang="en-US" dirty="0"/>
              <a:t>often nothing else for it but to follow a particular agent step by step checking what it does and its state </a:t>
            </a:r>
            <a:r>
              <a:rPr lang="en-US" i="1" dirty="0">
                <a:solidFill>
                  <a:srgbClr val="660066"/>
                </a:solidFill>
              </a:rPr>
              <a:t>each time </a:t>
            </a:r>
            <a:r>
              <a:rPr lang="en-US" dirty="0"/>
              <a:t>compared to the </a:t>
            </a:r>
            <a:r>
              <a:rPr lang="en-US" dirty="0" smtClean="0"/>
              <a:t>code</a:t>
            </a:r>
          </a:p>
          <a:p>
            <a:r>
              <a:rPr lang="en-US" dirty="0" smtClean="0"/>
              <a:t>This is time-consuming and everybody tries to avoid doing it…</a:t>
            </a:r>
          </a:p>
          <a:p>
            <a:r>
              <a:rPr lang="en-US" dirty="0" smtClean="0"/>
              <a:t>…you often will simply not really understand your simulation unless you do!</a:t>
            </a:r>
            <a:endParaRPr lang="en-US" dirty="0"/>
          </a:p>
          <a:p>
            <a:endParaRPr lang="en-US" dirty="0"/>
          </a:p>
        </p:txBody>
      </p:sp>
      <p:sp>
        <p:nvSpPr>
          <p:cNvPr id="4" name="Footer Placeholder 3"/>
          <p:cNvSpPr>
            <a:spLocks noGrp="1"/>
          </p:cNvSpPr>
          <p:nvPr>
            <p:ph type="ftr" sz="quarter" idx="10"/>
          </p:nvPr>
        </p:nvSpPr>
        <p:spPr/>
        <p:txBody>
          <a:bodyPr/>
          <a:lstStyle/>
          <a:p>
            <a:pPr>
              <a:defRPr/>
            </a:pPr>
            <a:r>
              <a:rPr lang="en-GB" dirty="0"/>
              <a:t>2-Day Introduction to Agent-Based Modelling, Session 5, slide </a:t>
            </a:r>
            <a:fld id="{4B985DE2-C5E8-BD44-B283-0AAF779DC2AE}" type="slidenum">
              <a:rPr lang="en-GB"/>
              <a:pPr>
                <a:defRPr/>
              </a:pPr>
              <a:t>14</a:t>
            </a:fld>
            <a:endParaRPr lang="en-GB" dirty="0"/>
          </a:p>
        </p:txBody>
      </p:sp>
    </p:spTree>
    <p:extLst>
      <p:ext uri="{BB962C8B-B14F-4D97-AF65-F5344CB8AC3E}">
        <p14:creationId xmlns:p14="http://schemas.microsoft.com/office/powerpoint/2010/main" val="23926489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a:xfrm>
            <a:off x="0" y="152400"/>
            <a:ext cx="9144000" cy="900336"/>
          </a:xfrm>
          <a:solidFill>
            <a:schemeClr val="bg1"/>
          </a:solidFill>
        </p:spPr>
        <p:txBody>
          <a:bodyPr/>
          <a:lstStyle/>
          <a:p>
            <a:pPr algn="ctr"/>
            <a:r>
              <a:rPr lang="en-GB" dirty="0">
                <a:latin typeface="Arial" charset="0"/>
              </a:rPr>
              <a:t>The End</a:t>
            </a:r>
          </a:p>
        </p:txBody>
      </p:sp>
      <p:sp>
        <p:nvSpPr>
          <p:cNvPr id="80898" name="Rectangle 3"/>
          <p:cNvSpPr>
            <a:spLocks noGrp="1" noChangeArrowheads="1"/>
          </p:cNvSpPr>
          <p:nvPr>
            <p:ph type="body" idx="1"/>
          </p:nvPr>
        </p:nvSpPr>
        <p:spPr>
          <a:xfrm>
            <a:off x="0" y="1520788"/>
            <a:ext cx="9144000" cy="5337211"/>
          </a:xfrm>
        </p:spPr>
        <p:txBody>
          <a:bodyPr/>
          <a:lstStyle/>
          <a:p>
            <a:pPr algn="ctr">
              <a:lnSpc>
                <a:spcPct val="90000"/>
              </a:lnSpc>
              <a:buFontTx/>
              <a:buNone/>
            </a:pPr>
            <a:r>
              <a:rPr lang="en-GB" sz="2000" dirty="0" smtClean="0">
                <a:latin typeface="Arial" charset="0"/>
              </a:rPr>
              <a:t>2-Day Introduction </a:t>
            </a:r>
            <a:r>
              <a:rPr lang="en-GB" sz="2000" dirty="0">
                <a:latin typeface="Arial" charset="0"/>
              </a:rPr>
              <a:t>to </a:t>
            </a:r>
            <a:r>
              <a:rPr lang="en-GB" sz="2000" dirty="0" smtClean="0">
                <a:latin typeface="Arial" charset="0"/>
              </a:rPr>
              <a:t>Agent-Based Modelling</a:t>
            </a:r>
            <a:endParaRPr lang="en-GB" sz="2000" dirty="0">
              <a:latin typeface="Arial" charset="0"/>
            </a:endParaRPr>
          </a:p>
          <a:p>
            <a:pPr algn="ctr">
              <a:lnSpc>
                <a:spcPct val="90000"/>
              </a:lnSpc>
              <a:buNone/>
            </a:pPr>
            <a:r>
              <a:rPr lang="en-GB" sz="2000" dirty="0" smtClean="0">
                <a:solidFill>
                  <a:schemeClr val="bg2"/>
                </a:solidFill>
                <a:latin typeface="Arial" charset="0"/>
              </a:rPr>
              <a:t>http</a:t>
            </a:r>
            <a:r>
              <a:rPr lang="en-GB" sz="2000" dirty="0">
                <a:solidFill>
                  <a:schemeClr val="bg2"/>
                </a:solidFill>
                <a:latin typeface="Arial" charset="0"/>
              </a:rPr>
              <a:t>:/</a:t>
            </a:r>
            <a:r>
              <a:rPr lang="en-GB" sz="2000" dirty="0" smtClean="0">
                <a:solidFill>
                  <a:schemeClr val="bg2"/>
                </a:solidFill>
                <a:latin typeface="Arial" charset="0"/>
              </a:rPr>
              <a:t>/</a:t>
            </a:r>
            <a:r>
              <a:rPr lang="en-GB" sz="2000" dirty="0" err="1" smtClean="0">
                <a:solidFill>
                  <a:schemeClr val="accent1"/>
                </a:solidFill>
                <a:latin typeface="Arial" charset="0"/>
              </a:rPr>
              <a:t>cfpm.org</a:t>
            </a:r>
            <a:r>
              <a:rPr lang="en-GB" sz="2000" dirty="0" smtClean="0">
                <a:solidFill>
                  <a:schemeClr val="accent1"/>
                </a:solidFill>
                <a:latin typeface="Arial" charset="0"/>
              </a:rPr>
              <a:t>/</a:t>
            </a:r>
            <a:r>
              <a:rPr lang="en-GB" sz="2000" dirty="0" err="1" smtClean="0">
                <a:solidFill>
                  <a:schemeClr val="accent1"/>
                </a:solidFill>
                <a:latin typeface="Arial" charset="0"/>
              </a:rPr>
              <a:t>simulationcourse</a:t>
            </a:r>
            <a:endParaRPr lang="en-GB" sz="2000" dirty="0" smtClean="0">
              <a:solidFill>
                <a:schemeClr val="accent1"/>
              </a:solidFill>
              <a:latin typeface="Arial" charset="0"/>
            </a:endParaRPr>
          </a:p>
          <a:p>
            <a:pPr algn="ctr">
              <a:lnSpc>
                <a:spcPct val="90000"/>
              </a:lnSpc>
              <a:buNone/>
            </a:pPr>
            <a:endParaRPr lang="en-GB" sz="2000" dirty="0" smtClean="0">
              <a:solidFill>
                <a:schemeClr val="accent1"/>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2 dimensions of code context</a:t>
            </a:r>
            <a:endParaRPr lang="en-US" dirty="0"/>
          </a:p>
        </p:txBody>
      </p:sp>
      <p:sp>
        <p:nvSpPr>
          <p:cNvPr id="5" name="Content Placeholder 4"/>
          <p:cNvSpPr>
            <a:spLocks noGrp="1"/>
          </p:cNvSpPr>
          <p:nvPr>
            <p:ph idx="1"/>
          </p:nvPr>
        </p:nvSpPr>
        <p:spPr>
          <a:xfrm>
            <a:off x="304800" y="1219200"/>
            <a:ext cx="8458200" cy="4010000"/>
          </a:xfrm>
        </p:spPr>
        <p:txBody>
          <a:bodyPr/>
          <a:lstStyle/>
          <a:p>
            <a:pPr marL="0" indent="0">
              <a:buNone/>
            </a:pPr>
            <a:r>
              <a:rPr lang="en-US" dirty="0" smtClean="0"/>
              <a:t>Being aware of what the context of any command is important to understanding it.</a:t>
            </a:r>
          </a:p>
          <a:p>
            <a:r>
              <a:rPr lang="en-US" dirty="0" smtClean="0"/>
              <a:t>Which agent is doing the instruction: the observer, a kind of agent, a patch?</a:t>
            </a:r>
          </a:p>
          <a:p>
            <a:r>
              <a:rPr lang="en-US" dirty="0" smtClean="0"/>
              <a:t>In which procedure/ask is it?</a:t>
            </a:r>
          </a:p>
          <a:p>
            <a:pPr marL="0" indent="0">
              <a:buNone/>
            </a:pPr>
            <a:r>
              <a:rPr lang="en-US" dirty="0" smtClean="0"/>
              <a:t>Example:</a:t>
            </a:r>
          </a:p>
          <a:p>
            <a:pPr lvl="1"/>
            <a:r>
              <a:rPr lang="en-US" dirty="0" smtClean="0">
                <a:solidFill>
                  <a:schemeClr val="accent2"/>
                </a:solidFill>
              </a:rPr>
              <a:t>ask</a:t>
            </a:r>
            <a:r>
              <a:rPr lang="en-US" dirty="0" smtClean="0"/>
              <a:t> sellers [</a:t>
            </a:r>
            <a:r>
              <a:rPr lang="en-US" dirty="0" smtClean="0">
                <a:solidFill>
                  <a:srgbClr val="2A50BA"/>
                </a:solidFill>
              </a:rPr>
              <a:t>set</a:t>
            </a:r>
            <a:r>
              <a:rPr lang="en-US" dirty="0" smtClean="0"/>
              <a:t> </a:t>
            </a:r>
            <a:r>
              <a:rPr lang="en-US" dirty="0" smtClean="0">
                <a:solidFill>
                  <a:srgbClr val="990000"/>
                </a:solidFill>
              </a:rPr>
              <a:t>size</a:t>
            </a:r>
            <a:r>
              <a:rPr lang="en-US" dirty="0" smtClean="0"/>
              <a:t> </a:t>
            </a:r>
            <a:r>
              <a:rPr lang="en-US" dirty="0" smtClean="0">
                <a:solidFill>
                  <a:schemeClr val="tx2"/>
                </a:solidFill>
              </a:rPr>
              <a:t>50</a:t>
            </a:r>
            <a:r>
              <a:rPr lang="en-US" dirty="0" smtClean="0"/>
              <a:t>] </a:t>
            </a:r>
            <a:endParaRPr lang="en-US" dirty="0"/>
          </a:p>
        </p:txBody>
      </p:sp>
      <p:sp>
        <p:nvSpPr>
          <p:cNvPr id="3" name="Footer Placeholder 2"/>
          <p:cNvSpPr>
            <a:spLocks noGrp="1"/>
          </p:cNvSpPr>
          <p:nvPr>
            <p:ph type="ftr" sz="quarter" idx="10"/>
          </p:nvPr>
        </p:nvSpPr>
        <p:spPr/>
        <p:txBody>
          <a:bodyPr/>
          <a:lstStyle/>
          <a:p>
            <a:pPr>
              <a:defRPr/>
            </a:pPr>
            <a:r>
              <a:rPr lang="en-GB" dirty="0"/>
              <a:t>2-Day Introduction to Agent-Based Modelling, Session </a:t>
            </a:r>
            <a:r>
              <a:rPr lang="en-GB" dirty="0" smtClean="0"/>
              <a:t>5, </a:t>
            </a:r>
            <a:r>
              <a:rPr lang="en-GB" dirty="0"/>
              <a:t>slide </a:t>
            </a:r>
            <a:fld id="{4B985DE2-C5E8-BD44-B283-0AAF779DC2AE}" type="slidenum">
              <a:rPr lang="en-GB"/>
              <a:pPr>
                <a:defRPr/>
              </a:pPr>
              <a:t>2</a:t>
            </a:fld>
            <a:endParaRPr lang="en-GB" dirty="0"/>
          </a:p>
        </p:txBody>
      </p:sp>
      <p:grpSp>
        <p:nvGrpSpPr>
          <p:cNvPr id="9" name="Group 8"/>
          <p:cNvGrpSpPr/>
          <p:nvPr/>
        </p:nvGrpSpPr>
        <p:grpSpPr>
          <a:xfrm>
            <a:off x="107504" y="4869158"/>
            <a:ext cx="2880320" cy="1458715"/>
            <a:chOff x="-1116084" y="1844824"/>
            <a:chExt cx="2880320" cy="1422485"/>
          </a:xfrm>
        </p:grpSpPr>
        <p:sp>
          <p:nvSpPr>
            <p:cNvPr id="10" name="Left Brace 9"/>
            <p:cNvSpPr/>
            <p:nvPr/>
          </p:nvSpPr>
          <p:spPr bwMode="auto">
            <a:xfrm rot="16200000">
              <a:off x="540100" y="1196752"/>
              <a:ext cx="432048" cy="1728192"/>
            </a:xfrm>
            <a:prstGeom prst="leftBrace">
              <a:avLst>
                <a:gd name="adj1" fmla="val 18719"/>
                <a:gd name="adj2" fmla="val 52977"/>
              </a:avLst>
            </a:prstGeom>
            <a:noFill/>
            <a:ln w="25400" cap="flat" cmpd="sng" algn="ctr">
              <a:solidFill>
                <a:schemeClr val="accent1"/>
              </a:solidFill>
              <a:prstDash val="solid"/>
              <a:round/>
              <a:headEnd type="none" w="lg" len="med"/>
              <a:tailEnd type="none" w="lg" len="med"/>
            </a:ln>
            <a:effectLst/>
          </p:spPr>
          <p:txBody>
            <a:bodyPr rtlCol="0" anchor="ctr"/>
            <a:lstStyle/>
            <a:p>
              <a:pPr algn="ctr"/>
              <a:endParaRPr lang="en-GB"/>
            </a:p>
          </p:txBody>
        </p:sp>
        <p:sp>
          <p:nvSpPr>
            <p:cNvPr id="11" name="TextBox 10"/>
            <p:cNvSpPr txBox="1"/>
            <p:nvPr/>
          </p:nvSpPr>
          <p:spPr>
            <a:xfrm>
              <a:off x="-1116084" y="2276872"/>
              <a:ext cx="2880320" cy="990437"/>
            </a:xfrm>
            <a:prstGeom prst="rect">
              <a:avLst/>
            </a:prstGeom>
            <a:solidFill>
              <a:schemeClr val="bg1"/>
            </a:solidFill>
            <a:ln w="25400">
              <a:solidFill>
                <a:schemeClr val="accent1"/>
              </a:solidFill>
            </a:ln>
          </p:spPr>
          <p:txBody>
            <a:bodyPr wrap="square" rtlCol="0">
              <a:spAutoFit/>
            </a:bodyPr>
            <a:lstStyle/>
            <a:p>
              <a:pPr algn="ctr"/>
              <a:r>
                <a:rPr lang="en-GB" sz="2000" dirty="0" smtClean="0"/>
                <a:t>This bit might be in the “setup” procedure in the observer context.</a:t>
              </a:r>
              <a:endParaRPr lang="en-GB" sz="2000" dirty="0"/>
            </a:p>
          </p:txBody>
        </p:sp>
      </p:grpSp>
      <p:grpSp>
        <p:nvGrpSpPr>
          <p:cNvPr id="12" name="Group 11"/>
          <p:cNvGrpSpPr/>
          <p:nvPr/>
        </p:nvGrpSpPr>
        <p:grpSpPr>
          <a:xfrm>
            <a:off x="2843808" y="4869160"/>
            <a:ext cx="3600400" cy="1458715"/>
            <a:chOff x="-1332108" y="1844824"/>
            <a:chExt cx="3600400" cy="1422485"/>
          </a:xfrm>
        </p:grpSpPr>
        <p:sp>
          <p:nvSpPr>
            <p:cNvPr id="13" name="Left Brace 12"/>
            <p:cNvSpPr/>
            <p:nvPr/>
          </p:nvSpPr>
          <p:spPr bwMode="auto">
            <a:xfrm rot="16200000">
              <a:off x="-540020" y="1052736"/>
              <a:ext cx="432048" cy="2016224"/>
            </a:xfrm>
            <a:prstGeom prst="leftBrace">
              <a:avLst>
                <a:gd name="adj1" fmla="val 18719"/>
                <a:gd name="adj2" fmla="val 52977"/>
              </a:avLst>
            </a:prstGeom>
            <a:noFill/>
            <a:ln w="25400" cap="flat" cmpd="sng" algn="ctr">
              <a:solidFill>
                <a:schemeClr val="accent1"/>
              </a:solidFill>
              <a:prstDash val="solid"/>
              <a:round/>
              <a:headEnd type="none" w="lg" len="med"/>
              <a:tailEnd type="none" w="lg" len="med"/>
            </a:ln>
            <a:effectLst/>
          </p:spPr>
          <p:txBody>
            <a:bodyPr rtlCol="0" anchor="ctr"/>
            <a:lstStyle/>
            <a:p>
              <a:pPr algn="ctr"/>
              <a:endParaRPr lang="en-GB"/>
            </a:p>
          </p:txBody>
        </p:sp>
        <p:sp>
          <p:nvSpPr>
            <p:cNvPr id="14" name="TextBox 13"/>
            <p:cNvSpPr txBox="1"/>
            <p:nvPr/>
          </p:nvSpPr>
          <p:spPr>
            <a:xfrm>
              <a:off x="-1116084" y="2276872"/>
              <a:ext cx="3384376" cy="990437"/>
            </a:xfrm>
            <a:prstGeom prst="rect">
              <a:avLst/>
            </a:prstGeom>
            <a:solidFill>
              <a:schemeClr val="bg1"/>
            </a:solidFill>
            <a:ln w="25400">
              <a:solidFill>
                <a:schemeClr val="accent1"/>
              </a:solidFill>
            </a:ln>
          </p:spPr>
          <p:txBody>
            <a:bodyPr wrap="square" rtlCol="0">
              <a:spAutoFit/>
            </a:bodyPr>
            <a:lstStyle/>
            <a:p>
              <a:pPr algn="ctr"/>
              <a:r>
                <a:rPr lang="en-GB" sz="2000" dirty="0" smtClean="0"/>
                <a:t>This bit is is in the seller context within the ask within the “setup” procedure.</a:t>
              </a:r>
              <a:endParaRPr lang="en-GB" sz="2000" dirty="0"/>
            </a:p>
          </p:txBody>
        </p:sp>
      </p:grpSp>
    </p:spTree>
    <p:extLst>
      <p:ext uri="{BB962C8B-B14F-4D97-AF65-F5344CB8AC3E}">
        <p14:creationId xmlns:p14="http://schemas.microsoft.com/office/powerpoint/2010/main" val="1746395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 with different scopes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Variables are simply named “slots” that remember the values you set them to.  You then use them by their name but they act like the value they are currently set to. E.g.</a:t>
            </a:r>
          </a:p>
          <a:p>
            <a:pPr lvl="1"/>
            <a:r>
              <a:rPr lang="en-US" dirty="0" smtClean="0">
                <a:solidFill>
                  <a:schemeClr val="accent2"/>
                </a:solidFill>
              </a:rPr>
              <a:t>set</a:t>
            </a:r>
            <a:r>
              <a:rPr lang="en-US" dirty="0" smtClean="0"/>
              <a:t> price </a:t>
            </a:r>
            <a:r>
              <a:rPr lang="en-US" dirty="0" smtClean="0">
                <a:solidFill>
                  <a:schemeClr val="tx2"/>
                </a:solidFill>
              </a:rPr>
              <a:t>4.30</a:t>
            </a:r>
          </a:p>
          <a:p>
            <a:pPr lvl="1"/>
            <a:r>
              <a:rPr lang="en-US" dirty="0" smtClean="0">
                <a:solidFill>
                  <a:schemeClr val="accent2"/>
                </a:solidFill>
              </a:rPr>
              <a:t>set</a:t>
            </a:r>
            <a:r>
              <a:rPr lang="en-US" dirty="0" smtClean="0"/>
              <a:t> money money </a:t>
            </a:r>
            <a:r>
              <a:rPr lang="en-US" dirty="0" smtClean="0">
                <a:solidFill>
                  <a:srgbClr val="990000"/>
                </a:solidFill>
              </a:rPr>
              <a:t>+</a:t>
            </a:r>
            <a:r>
              <a:rPr lang="en-US" dirty="0" smtClean="0"/>
              <a:t> </a:t>
            </a:r>
            <a:r>
              <a:rPr lang="en-US" dirty="0" smtClean="0">
                <a:solidFill>
                  <a:srgbClr val="990000"/>
                </a:solidFill>
              </a:rPr>
              <a:t>1</a:t>
            </a:r>
          </a:p>
          <a:p>
            <a:pPr lvl="1"/>
            <a:r>
              <a:rPr lang="en-US" dirty="0" smtClean="0">
                <a:solidFill>
                  <a:srgbClr val="2A50BA"/>
                </a:solidFill>
              </a:rPr>
              <a:t>show</a:t>
            </a:r>
            <a:r>
              <a:rPr lang="en-US" dirty="0" smtClean="0"/>
              <a:t> [price] </a:t>
            </a:r>
            <a:r>
              <a:rPr lang="en-US" dirty="0" smtClean="0">
                <a:solidFill>
                  <a:schemeClr val="tx2"/>
                </a:solidFill>
              </a:rPr>
              <a:t>of</a:t>
            </a:r>
            <a:r>
              <a:rPr lang="en-US" dirty="0" smtClean="0"/>
              <a:t> sellers</a:t>
            </a:r>
          </a:p>
          <a:p>
            <a:r>
              <a:rPr lang="en-US" dirty="0" smtClean="0"/>
              <a:t>Different kinds of variable have different scopes – that is kinds of code context where they can be used by that name</a:t>
            </a:r>
          </a:p>
          <a:p>
            <a:r>
              <a:rPr lang="en-US" dirty="0" smtClean="0"/>
              <a:t>Variables listed in “global” or set in the interface (using a slider etc.) are global, and can be set or used anywhere </a:t>
            </a:r>
          </a:p>
          <a:p>
            <a:r>
              <a:rPr lang="en-US" dirty="0" smtClean="0"/>
              <a:t>Other variables are “local” to an agent such as color, </a:t>
            </a:r>
            <a:r>
              <a:rPr lang="en-US" dirty="0" err="1" smtClean="0"/>
              <a:t>xcor</a:t>
            </a:r>
            <a:r>
              <a:rPr lang="en-US" dirty="0" smtClean="0"/>
              <a:t> </a:t>
            </a:r>
            <a:r>
              <a:rPr lang="en-US" dirty="0" err="1" smtClean="0"/>
              <a:t>ycor</a:t>
            </a:r>
            <a:r>
              <a:rPr lang="en-US" dirty="0" smtClean="0"/>
              <a:t>, size and those listed in “…-own” in the code</a:t>
            </a:r>
          </a:p>
          <a:p>
            <a:r>
              <a:rPr lang="en-US" dirty="0" smtClean="0"/>
              <a:t>Another kind are local to a procedure, defined by “let” statements within the procedure</a:t>
            </a:r>
          </a:p>
          <a:p>
            <a:r>
              <a:rPr lang="en-US" dirty="0" smtClean="0"/>
              <a:t>When you use a variable that is local, which value you get is determined by the context of the statement</a:t>
            </a:r>
          </a:p>
          <a:p>
            <a:endParaRPr lang="en-US" dirty="0" smtClean="0"/>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GB" dirty="0"/>
              <a:t>2-Day Introduction to Agent-Based Modelling, Session 5, slide </a:t>
            </a:r>
            <a:fld id="{4B985DE2-C5E8-BD44-B283-0AAF779DC2AE}" type="slidenum">
              <a:rPr lang="en-GB"/>
              <a:pPr>
                <a:defRPr/>
              </a:pPr>
              <a:t>3</a:t>
            </a:fld>
            <a:endParaRPr lang="en-GB" dirty="0"/>
          </a:p>
        </p:txBody>
      </p:sp>
    </p:spTree>
    <p:extLst>
      <p:ext uri="{BB962C8B-B14F-4D97-AF65-F5344CB8AC3E}">
        <p14:creationId xmlns:p14="http://schemas.microsoft.com/office/powerpoint/2010/main" val="35925258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“Market Simulation”</a:t>
            </a:r>
            <a:endParaRPr lang="en-US" dirty="0"/>
          </a:p>
        </p:txBody>
      </p:sp>
      <p:sp>
        <p:nvSpPr>
          <p:cNvPr id="3" name="Content Placeholder 2"/>
          <p:cNvSpPr>
            <a:spLocks noGrp="1"/>
          </p:cNvSpPr>
          <p:nvPr>
            <p:ph idx="1"/>
          </p:nvPr>
        </p:nvSpPr>
        <p:spPr>
          <a:xfrm>
            <a:off x="304800" y="1219200"/>
            <a:ext cx="8458200" cy="1777752"/>
          </a:xfrm>
        </p:spPr>
        <p:txBody>
          <a:bodyPr/>
          <a:lstStyle/>
          <a:p>
            <a:r>
              <a:rPr lang="en-US" dirty="0" smtClean="0"/>
              <a:t>Load the example </a:t>
            </a:r>
            <a:r>
              <a:rPr lang="en-US" dirty="0"/>
              <a:t>simulation called </a:t>
            </a:r>
            <a:r>
              <a:rPr lang="en-US" dirty="0" smtClean="0"/>
              <a:t/>
            </a:r>
            <a:br>
              <a:rPr lang="en-US" dirty="0" smtClean="0"/>
            </a:br>
            <a:r>
              <a:rPr lang="en-US" dirty="0" smtClean="0"/>
              <a:t>“</a:t>
            </a:r>
            <a:r>
              <a:rPr lang="en-US" dirty="0">
                <a:solidFill>
                  <a:schemeClr val="accent1"/>
                </a:solidFill>
              </a:rPr>
              <a:t>5-</a:t>
            </a:r>
            <a:r>
              <a:rPr lang="en-US" dirty="0" smtClean="0">
                <a:solidFill>
                  <a:schemeClr val="accent1"/>
                </a:solidFill>
              </a:rPr>
              <a:t>market-begin.nlogo</a:t>
            </a:r>
            <a:r>
              <a:rPr lang="en-US" dirty="0" smtClean="0"/>
              <a:t>”</a:t>
            </a:r>
          </a:p>
          <a:p>
            <a:r>
              <a:rPr lang="en-US" dirty="0" smtClean="0"/>
              <a:t>Look at the top of the code</a:t>
            </a:r>
            <a:endParaRPr lang="en-US" dirty="0"/>
          </a:p>
        </p:txBody>
      </p:sp>
      <p:sp>
        <p:nvSpPr>
          <p:cNvPr id="4" name="Footer Placeholder 3"/>
          <p:cNvSpPr>
            <a:spLocks noGrp="1"/>
          </p:cNvSpPr>
          <p:nvPr>
            <p:ph type="ftr" sz="quarter" idx="10"/>
          </p:nvPr>
        </p:nvSpPr>
        <p:spPr/>
        <p:txBody>
          <a:bodyPr/>
          <a:lstStyle/>
          <a:p>
            <a:pPr>
              <a:defRPr/>
            </a:pPr>
            <a:r>
              <a:rPr lang="en-GB" dirty="0"/>
              <a:t>2-Day Introduction to Agent-Based Modelling, Session 5, slide </a:t>
            </a:r>
            <a:fld id="{4B985DE2-C5E8-BD44-B283-0AAF779DC2AE}" type="slidenum">
              <a:rPr lang="en-GB"/>
              <a:pPr>
                <a:defRPr/>
              </a:pPr>
              <a:t>4</a:t>
            </a:fld>
            <a:endParaRPr lang="en-GB" dirty="0"/>
          </a:p>
        </p:txBody>
      </p:sp>
      <p:pic>
        <p:nvPicPr>
          <p:cNvPr id="5" name="Picture 4"/>
          <p:cNvPicPr>
            <a:picLocks noChangeAspect="1"/>
          </p:cNvPicPr>
          <p:nvPr/>
        </p:nvPicPr>
        <p:blipFill>
          <a:blip r:embed="rId2"/>
          <a:stretch>
            <a:fillRect/>
          </a:stretch>
        </p:blipFill>
        <p:spPr>
          <a:xfrm>
            <a:off x="4716016" y="2996952"/>
            <a:ext cx="4108610" cy="3096344"/>
          </a:xfrm>
          <a:prstGeom prst="rect">
            <a:avLst/>
          </a:prstGeom>
        </p:spPr>
      </p:pic>
      <p:grpSp>
        <p:nvGrpSpPr>
          <p:cNvPr id="6" name="Group 5"/>
          <p:cNvGrpSpPr/>
          <p:nvPr/>
        </p:nvGrpSpPr>
        <p:grpSpPr>
          <a:xfrm>
            <a:off x="251520" y="2996952"/>
            <a:ext cx="4464496" cy="1938992"/>
            <a:chOff x="268302" y="-646685"/>
            <a:chExt cx="4698862" cy="1292660"/>
          </a:xfrm>
        </p:grpSpPr>
        <p:sp>
          <p:nvSpPr>
            <p:cNvPr id="7" name="TextBox 6"/>
            <p:cNvSpPr txBox="1"/>
            <p:nvPr/>
          </p:nvSpPr>
          <p:spPr>
            <a:xfrm>
              <a:off x="268302" y="-646685"/>
              <a:ext cx="4092557" cy="1292660"/>
            </a:xfrm>
            <a:prstGeom prst="rect">
              <a:avLst/>
            </a:prstGeom>
            <a:solidFill>
              <a:schemeClr val="bg1"/>
            </a:solidFill>
            <a:ln w="25400">
              <a:solidFill>
                <a:schemeClr val="accent1"/>
              </a:solidFill>
            </a:ln>
          </p:spPr>
          <p:txBody>
            <a:bodyPr wrap="square" rtlCol="0">
              <a:spAutoFit/>
            </a:bodyPr>
            <a:lstStyle/>
            <a:p>
              <a:pPr algn="ctr"/>
              <a:r>
                <a:rPr lang="en-GB" sz="2000" dirty="0" smtClean="0"/>
                <a:t>This is a global variable, look for how it is used in the code to sum up all the sales of each seller.  It is what is displayed by the “</a:t>
              </a:r>
              <a:r>
                <a:rPr lang="en-GB" sz="2000" dirty="0" err="1" smtClean="0">
                  <a:solidFill>
                    <a:srgbClr val="25A14B"/>
                  </a:solidFill>
                </a:rPr>
                <a:t>Tot.Sales</a:t>
              </a:r>
              <a:r>
                <a:rPr lang="en-GB" sz="2000" dirty="0" smtClean="0"/>
                <a:t>” monitor in the Interface.</a:t>
              </a:r>
            </a:p>
          </p:txBody>
        </p:sp>
        <p:cxnSp>
          <p:nvCxnSpPr>
            <p:cNvPr id="8" name="Straight Arrow Connector 7"/>
            <p:cNvCxnSpPr>
              <a:stCxn id="7" idx="3"/>
            </p:cNvCxnSpPr>
            <p:nvPr/>
          </p:nvCxnSpPr>
          <p:spPr bwMode="auto">
            <a:xfrm>
              <a:off x="4360859" y="-355"/>
              <a:ext cx="606305" cy="73749"/>
            </a:xfrm>
            <a:prstGeom prst="straightConnector1">
              <a:avLst/>
            </a:prstGeom>
            <a:noFill/>
            <a:ln w="25400" cap="flat" cmpd="sng" algn="ctr">
              <a:solidFill>
                <a:schemeClr val="accent1"/>
              </a:solidFill>
              <a:prstDash val="solid"/>
              <a:round/>
              <a:headEnd type="none" w="lg" len="med"/>
              <a:tailEnd type="arrow"/>
            </a:ln>
            <a:effectLst/>
          </p:spPr>
        </p:cxnSp>
      </p:grpSp>
      <p:grpSp>
        <p:nvGrpSpPr>
          <p:cNvPr id="17" name="Group 16"/>
          <p:cNvGrpSpPr/>
          <p:nvPr/>
        </p:nvGrpSpPr>
        <p:grpSpPr>
          <a:xfrm>
            <a:off x="251520" y="5085184"/>
            <a:ext cx="4464496" cy="707886"/>
            <a:chOff x="268302" y="-646685"/>
            <a:chExt cx="4698862" cy="797849"/>
          </a:xfrm>
        </p:grpSpPr>
        <p:sp>
          <p:nvSpPr>
            <p:cNvPr id="18" name="TextBox 17"/>
            <p:cNvSpPr txBox="1"/>
            <p:nvPr/>
          </p:nvSpPr>
          <p:spPr>
            <a:xfrm>
              <a:off x="268302" y="-646685"/>
              <a:ext cx="4092557" cy="797849"/>
            </a:xfrm>
            <a:prstGeom prst="rect">
              <a:avLst/>
            </a:prstGeom>
            <a:solidFill>
              <a:schemeClr val="bg1"/>
            </a:solidFill>
            <a:ln w="25400">
              <a:solidFill>
                <a:schemeClr val="accent1"/>
              </a:solidFill>
            </a:ln>
          </p:spPr>
          <p:txBody>
            <a:bodyPr wrap="square" rtlCol="0">
              <a:spAutoFit/>
            </a:bodyPr>
            <a:lstStyle/>
            <a:p>
              <a:pPr algn="ctr"/>
              <a:r>
                <a:rPr lang="en-GB" sz="2000" dirty="0" smtClean="0"/>
                <a:t>Here the extra variables local to each seller and buyer is listed.</a:t>
              </a:r>
            </a:p>
          </p:txBody>
        </p:sp>
        <p:cxnSp>
          <p:nvCxnSpPr>
            <p:cNvPr id="19" name="Straight Arrow Connector 18"/>
            <p:cNvCxnSpPr>
              <a:stCxn id="18" idx="3"/>
            </p:cNvCxnSpPr>
            <p:nvPr/>
          </p:nvCxnSpPr>
          <p:spPr bwMode="auto">
            <a:xfrm>
              <a:off x="4360859" y="-247761"/>
              <a:ext cx="606305" cy="321154"/>
            </a:xfrm>
            <a:prstGeom prst="straightConnector1">
              <a:avLst/>
            </a:prstGeom>
            <a:noFill/>
            <a:ln w="25400" cap="flat" cmpd="sng" algn="ctr">
              <a:solidFill>
                <a:schemeClr val="accent1"/>
              </a:solidFill>
              <a:prstDash val="solid"/>
              <a:round/>
              <a:headEnd type="none" w="lg" len="med"/>
              <a:tailEnd type="arrow"/>
            </a:ln>
            <a:effectLst/>
          </p:spPr>
        </p:cxnSp>
      </p:grpSp>
    </p:spTree>
    <p:extLst>
      <p:ext uri="{BB962C8B-B14F-4D97-AF65-F5344CB8AC3E}">
        <p14:creationId xmlns:p14="http://schemas.microsoft.com/office/powerpoint/2010/main" val="32055856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Within a procedure</a:t>
            </a:r>
            <a:endParaRPr lang="en-US" dirty="0"/>
          </a:p>
        </p:txBody>
      </p:sp>
      <p:sp>
        <p:nvSpPr>
          <p:cNvPr id="4" name="Footer Placeholder 3"/>
          <p:cNvSpPr>
            <a:spLocks noGrp="1"/>
          </p:cNvSpPr>
          <p:nvPr>
            <p:ph type="ftr" sz="quarter" idx="10"/>
          </p:nvPr>
        </p:nvSpPr>
        <p:spPr/>
        <p:txBody>
          <a:bodyPr/>
          <a:lstStyle/>
          <a:p>
            <a:pPr>
              <a:defRPr/>
            </a:pPr>
            <a:r>
              <a:rPr lang="en-GB" dirty="0"/>
              <a:t>2-Day Introduction to Agent-Based Modelling, Session 5, slide </a:t>
            </a:r>
            <a:fld id="{4B985DE2-C5E8-BD44-B283-0AAF779DC2AE}" type="slidenum">
              <a:rPr lang="en-GB"/>
              <a:pPr>
                <a:defRPr/>
              </a:pPr>
              <a:t>5</a:t>
            </a:fld>
            <a:endParaRPr lang="en-GB" dirty="0"/>
          </a:p>
        </p:txBody>
      </p:sp>
      <p:pic>
        <p:nvPicPr>
          <p:cNvPr id="6" name="Picture 5"/>
          <p:cNvPicPr>
            <a:picLocks noChangeAspect="1"/>
          </p:cNvPicPr>
          <p:nvPr/>
        </p:nvPicPr>
        <p:blipFill rotWithShape="1">
          <a:blip r:embed="rId2"/>
          <a:srcRect l="1635"/>
          <a:stretch/>
        </p:blipFill>
        <p:spPr>
          <a:xfrm>
            <a:off x="5139765" y="1772816"/>
            <a:ext cx="3833019" cy="3600400"/>
          </a:xfrm>
          <a:prstGeom prst="rect">
            <a:avLst/>
          </a:prstGeom>
        </p:spPr>
      </p:pic>
      <p:grpSp>
        <p:nvGrpSpPr>
          <p:cNvPr id="7" name="Group 6"/>
          <p:cNvGrpSpPr/>
          <p:nvPr/>
        </p:nvGrpSpPr>
        <p:grpSpPr>
          <a:xfrm>
            <a:off x="179512" y="1484784"/>
            <a:ext cx="5184576" cy="1323439"/>
            <a:chOff x="-1683020" y="2132856"/>
            <a:chExt cx="4527376" cy="1323439"/>
          </a:xfrm>
        </p:grpSpPr>
        <p:sp>
          <p:nvSpPr>
            <p:cNvPr id="8" name="Left Brace 7"/>
            <p:cNvSpPr/>
            <p:nvPr/>
          </p:nvSpPr>
          <p:spPr bwMode="auto">
            <a:xfrm>
              <a:off x="2339752" y="2708920"/>
              <a:ext cx="504604" cy="720080"/>
            </a:xfrm>
            <a:prstGeom prst="leftBrace">
              <a:avLst>
                <a:gd name="adj1" fmla="val 18719"/>
                <a:gd name="adj2" fmla="val 41738"/>
              </a:avLst>
            </a:prstGeom>
            <a:noFill/>
            <a:ln w="25400" cap="flat" cmpd="sng" algn="ctr">
              <a:solidFill>
                <a:schemeClr val="accent1"/>
              </a:solidFill>
              <a:prstDash val="solid"/>
              <a:round/>
              <a:headEnd type="none" w="lg" len="med"/>
              <a:tailEnd type="none" w="lg" len="med"/>
            </a:ln>
            <a:effectLst/>
          </p:spPr>
          <p:txBody>
            <a:bodyPr rtlCol="0" anchor="ctr"/>
            <a:lstStyle/>
            <a:p>
              <a:pPr algn="ctr"/>
              <a:endParaRPr lang="en-GB"/>
            </a:p>
          </p:txBody>
        </p:sp>
        <p:sp>
          <p:nvSpPr>
            <p:cNvPr id="9" name="TextBox 8"/>
            <p:cNvSpPr txBox="1"/>
            <p:nvPr/>
          </p:nvSpPr>
          <p:spPr>
            <a:xfrm>
              <a:off x="-1683020" y="2132856"/>
              <a:ext cx="4023321" cy="1323439"/>
            </a:xfrm>
            <a:prstGeom prst="rect">
              <a:avLst/>
            </a:prstGeom>
            <a:solidFill>
              <a:schemeClr val="bg1"/>
            </a:solidFill>
            <a:ln w="25400">
              <a:solidFill>
                <a:schemeClr val="accent1"/>
              </a:solidFill>
            </a:ln>
          </p:spPr>
          <p:txBody>
            <a:bodyPr wrap="square" rtlCol="0">
              <a:spAutoFit/>
            </a:bodyPr>
            <a:lstStyle/>
            <a:p>
              <a:pPr algn="ctr"/>
              <a:r>
                <a:rPr lang="en-GB" sz="2000" dirty="0" smtClean="0"/>
                <a:t>Here variables that are local to the “go” procedure are defined.  They only have meaning within “go” or any procedure or agent called from “go”.</a:t>
              </a:r>
              <a:endParaRPr lang="en-GB" sz="2000" dirty="0"/>
            </a:p>
          </p:txBody>
        </p:sp>
      </p:grpSp>
      <p:grpSp>
        <p:nvGrpSpPr>
          <p:cNvPr id="10" name="Group 9"/>
          <p:cNvGrpSpPr/>
          <p:nvPr/>
        </p:nvGrpSpPr>
        <p:grpSpPr>
          <a:xfrm>
            <a:off x="395536" y="4337809"/>
            <a:ext cx="5184576" cy="1323439"/>
            <a:chOff x="-1683020" y="2537609"/>
            <a:chExt cx="4527376" cy="1323439"/>
          </a:xfrm>
        </p:grpSpPr>
        <p:sp>
          <p:nvSpPr>
            <p:cNvPr id="11" name="Left Brace 10"/>
            <p:cNvSpPr/>
            <p:nvPr/>
          </p:nvSpPr>
          <p:spPr bwMode="auto">
            <a:xfrm>
              <a:off x="2339752" y="2564904"/>
              <a:ext cx="504604" cy="1008112"/>
            </a:xfrm>
            <a:prstGeom prst="leftBrace">
              <a:avLst>
                <a:gd name="adj1" fmla="val 18719"/>
                <a:gd name="adj2" fmla="val 41738"/>
              </a:avLst>
            </a:prstGeom>
            <a:noFill/>
            <a:ln w="25400" cap="flat" cmpd="sng" algn="ctr">
              <a:solidFill>
                <a:schemeClr val="accent1"/>
              </a:solidFill>
              <a:prstDash val="solid"/>
              <a:round/>
              <a:headEnd type="none" w="lg" len="med"/>
              <a:tailEnd type="none" w="lg" len="med"/>
            </a:ln>
            <a:effectLst/>
          </p:spPr>
          <p:txBody>
            <a:bodyPr rtlCol="0" anchor="ctr"/>
            <a:lstStyle/>
            <a:p>
              <a:pPr algn="ctr"/>
              <a:endParaRPr lang="en-GB"/>
            </a:p>
          </p:txBody>
        </p:sp>
        <p:sp>
          <p:nvSpPr>
            <p:cNvPr id="12" name="TextBox 11"/>
            <p:cNvSpPr txBox="1"/>
            <p:nvPr/>
          </p:nvSpPr>
          <p:spPr>
            <a:xfrm>
              <a:off x="-1683020" y="2537609"/>
              <a:ext cx="4023321" cy="1323439"/>
            </a:xfrm>
            <a:prstGeom prst="rect">
              <a:avLst/>
            </a:prstGeom>
            <a:solidFill>
              <a:schemeClr val="bg1"/>
            </a:solidFill>
            <a:ln w="25400">
              <a:solidFill>
                <a:schemeClr val="accent1"/>
              </a:solidFill>
            </a:ln>
          </p:spPr>
          <p:txBody>
            <a:bodyPr wrap="square" rtlCol="0">
              <a:spAutoFit/>
            </a:bodyPr>
            <a:lstStyle/>
            <a:p>
              <a:pPr algn="ctr"/>
              <a:r>
                <a:rPr lang="en-GB" sz="2000" dirty="0" smtClean="0"/>
                <a:t>Variables local to each seller are being set and used here.  Note “production-rate” can be used here because it is a global variable.</a:t>
              </a:r>
              <a:endParaRPr lang="en-GB" sz="2000" dirty="0"/>
            </a:p>
          </p:txBody>
        </p:sp>
      </p:grpSp>
      <p:grpSp>
        <p:nvGrpSpPr>
          <p:cNvPr id="13" name="Group 12"/>
          <p:cNvGrpSpPr/>
          <p:nvPr/>
        </p:nvGrpSpPr>
        <p:grpSpPr>
          <a:xfrm>
            <a:off x="179512" y="3140968"/>
            <a:ext cx="5112568" cy="1015663"/>
            <a:chOff x="268302" y="-646685"/>
            <a:chExt cx="5380955" cy="1144740"/>
          </a:xfrm>
        </p:grpSpPr>
        <p:sp>
          <p:nvSpPr>
            <p:cNvPr id="14" name="TextBox 13"/>
            <p:cNvSpPr txBox="1"/>
            <p:nvPr/>
          </p:nvSpPr>
          <p:spPr>
            <a:xfrm>
              <a:off x="268302" y="-646685"/>
              <a:ext cx="4092557" cy="1144740"/>
            </a:xfrm>
            <a:prstGeom prst="rect">
              <a:avLst/>
            </a:prstGeom>
            <a:solidFill>
              <a:schemeClr val="bg1"/>
            </a:solidFill>
            <a:ln w="25400">
              <a:solidFill>
                <a:schemeClr val="accent1"/>
              </a:solidFill>
            </a:ln>
          </p:spPr>
          <p:txBody>
            <a:bodyPr wrap="square" rtlCol="0">
              <a:spAutoFit/>
            </a:bodyPr>
            <a:lstStyle/>
            <a:p>
              <a:pPr algn="ctr"/>
              <a:r>
                <a:rPr lang="en-GB" sz="2000" dirty="0" smtClean="0"/>
                <a:t>Here the global variable is being set to zero at the start of a simulation time tick.</a:t>
              </a:r>
            </a:p>
          </p:txBody>
        </p:sp>
        <p:cxnSp>
          <p:nvCxnSpPr>
            <p:cNvPr id="15" name="Straight Arrow Connector 14"/>
            <p:cNvCxnSpPr>
              <a:stCxn id="14" idx="3"/>
            </p:cNvCxnSpPr>
            <p:nvPr/>
          </p:nvCxnSpPr>
          <p:spPr bwMode="auto">
            <a:xfrm flipV="1">
              <a:off x="4360859" y="-646684"/>
              <a:ext cx="1288398" cy="572369"/>
            </a:xfrm>
            <a:prstGeom prst="straightConnector1">
              <a:avLst/>
            </a:prstGeom>
            <a:noFill/>
            <a:ln w="25400" cap="flat" cmpd="sng" algn="ctr">
              <a:solidFill>
                <a:schemeClr val="accent1"/>
              </a:solidFill>
              <a:prstDash val="solid"/>
              <a:round/>
              <a:headEnd type="none" w="lg" len="med"/>
              <a:tailEnd type="arrow"/>
            </a:ln>
            <a:effectLst/>
          </p:spPr>
        </p:cxnSp>
      </p:grpSp>
    </p:spTree>
    <p:extLst>
      <p:ext uri="{BB962C8B-B14F-4D97-AF65-F5344CB8AC3E}">
        <p14:creationId xmlns:p14="http://schemas.microsoft.com/office/powerpoint/2010/main" val="34045841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About the Market Simulation</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There are buyers and sellers</a:t>
            </a:r>
          </a:p>
          <a:p>
            <a:r>
              <a:rPr lang="en-US" dirty="0" smtClean="0"/>
              <a:t>Buyers eat a certain amount of food each time tick, and have a given income</a:t>
            </a:r>
          </a:p>
          <a:p>
            <a:r>
              <a:rPr lang="en-US" dirty="0" smtClean="0"/>
              <a:t>Sellers have regular costs and production of food each time tick</a:t>
            </a:r>
          </a:p>
          <a:p>
            <a:r>
              <a:rPr lang="en-US" dirty="0" smtClean="0"/>
              <a:t>Buyers see if there are any sellers with a unit of food to sell, and if so look for the cheapest seller and buys what it can afford from this seller</a:t>
            </a:r>
          </a:p>
          <a:p>
            <a:r>
              <a:rPr lang="en-US" dirty="0" smtClean="0"/>
              <a:t>Sellers adjust their price depending on the level of their sales (</a:t>
            </a:r>
            <a:r>
              <a:rPr lang="en-US" dirty="0" smtClean="0">
                <a:solidFill>
                  <a:schemeClr val="bg2"/>
                </a:solidFill>
              </a:rPr>
              <a:t>dropping them if sales &lt; 3 increasing them if &gt; 6</a:t>
            </a:r>
            <a:r>
              <a:rPr lang="en-US" dirty="0" smtClean="0"/>
              <a:t>)</a:t>
            </a:r>
            <a:endParaRPr lang="en-US" dirty="0"/>
          </a:p>
        </p:txBody>
      </p:sp>
      <p:sp>
        <p:nvSpPr>
          <p:cNvPr id="3" name="Footer Placeholder 2"/>
          <p:cNvSpPr>
            <a:spLocks noGrp="1"/>
          </p:cNvSpPr>
          <p:nvPr>
            <p:ph type="ftr" sz="quarter" idx="10"/>
          </p:nvPr>
        </p:nvSpPr>
        <p:spPr/>
        <p:txBody>
          <a:bodyPr/>
          <a:lstStyle/>
          <a:p>
            <a:pPr>
              <a:defRPr/>
            </a:pPr>
            <a:r>
              <a:rPr lang="en-GB" dirty="0"/>
              <a:t>2-Day Introduction to Agent-Based Modelling, Session 5, slide </a:t>
            </a:r>
            <a:fld id="{4B985DE2-C5E8-BD44-B283-0AAF779DC2AE}" type="slidenum">
              <a:rPr lang="en-GB"/>
              <a:pPr>
                <a:defRPr/>
              </a:pPr>
              <a:t>6</a:t>
            </a:fld>
            <a:endParaRPr lang="en-GB" dirty="0"/>
          </a:p>
        </p:txBody>
      </p:sp>
    </p:spTree>
    <p:extLst>
      <p:ext uri="{BB962C8B-B14F-4D97-AF65-F5344CB8AC3E}">
        <p14:creationId xmlns:p14="http://schemas.microsoft.com/office/powerpoint/2010/main" val="311447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Play with the simulation</a:t>
            </a:r>
            <a:endParaRPr lang="en-US" dirty="0"/>
          </a:p>
        </p:txBody>
      </p:sp>
      <p:sp>
        <p:nvSpPr>
          <p:cNvPr id="5" name="Content Placeholder 4"/>
          <p:cNvSpPr>
            <a:spLocks noGrp="1"/>
          </p:cNvSpPr>
          <p:nvPr>
            <p:ph idx="1"/>
          </p:nvPr>
        </p:nvSpPr>
        <p:spPr/>
        <p:txBody>
          <a:bodyPr>
            <a:normAutofit fontScale="77500" lnSpcReduction="20000"/>
          </a:bodyPr>
          <a:lstStyle/>
          <a:p>
            <a:r>
              <a:rPr lang="en-US" dirty="0" smtClean="0"/>
              <a:t>Try different values for the global parameters set by the sliders</a:t>
            </a:r>
          </a:p>
          <a:p>
            <a:r>
              <a:rPr lang="en-US" dirty="0" smtClean="0"/>
              <a:t>Then step through the simulation</a:t>
            </a:r>
          </a:p>
          <a:p>
            <a:r>
              <a:rPr lang="en-US" dirty="0" smtClean="0"/>
              <a:t>Inspect different agents at different stages and see what state they are in (</a:t>
            </a:r>
            <a:r>
              <a:rPr lang="en-US" dirty="0" smtClean="0">
                <a:solidFill>
                  <a:schemeClr val="bg2"/>
                </a:solidFill>
              </a:rPr>
              <a:t>right-click on them select seller or buyer name and then inspect</a:t>
            </a:r>
            <a:r>
              <a:rPr lang="en-US" dirty="0" smtClean="0"/>
              <a:t>)</a:t>
            </a:r>
          </a:p>
          <a:p>
            <a:r>
              <a:rPr lang="en-US" dirty="0" smtClean="0"/>
              <a:t>Type in commands to query the state of the simulation, e.g.:</a:t>
            </a:r>
          </a:p>
          <a:p>
            <a:pPr lvl="1"/>
            <a:r>
              <a:rPr lang="en-US" dirty="0" smtClean="0"/>
              <a:t>show [price] of sellers</a:t>
            </a:r>
          </a:p>
          <a:p>
            <a:pPr lvl="1"/>
            <a:r>
              <a:rPr lang="en-US" dirty="0" smtClean="0"/>
              <a:t>show [food] of buyers</a:t>
            </a:r>
          </a:p>
          <a:p>
            <a:pPr lvl="1"/>
            <a:r>
              <a:rPr lang="en-US" dirty="0" smtClean="0"/>
              <a:t>show mean [price] of sellers</a:t>
            </a:r>
          </a:p>
          <a:p>
            <a:pPr lvl="1"/>
            <a:r>
              <a:rPr lang="en-US" dirty="0" smtClean="0"/>
              <a:t>show max [price] of sellers</a:t>
            </a:r>
          </a:p>
          <a:p>
            <a:pPr lvl="1"/>
            <a:r>
              <a:rPr lang="en-US" dirty="0" smtClean="0"/>
              <a:t>Etc.</a:t>
            </a:r>
          </a:p>
          <a:p>
            <a:r>
              <a:rPr lang="en-US" dirty="0" smtClean="0"/>
              <a:t>Try playing with the simulation again looking at the values as they change in the simulation</a:t>
            </a:r>
            <a:endParaRPr lang="en-US" dirty="0"/>
          </a:p>
        </p:txBody>
      </p:sp>
      <p:sp>
        <p:nvSpPr>
          <p:cNvPr id="3" name="Footer Placeholder 2"/>
          <p:cNvSpPr>
            <a:spLocks noGrp="1"/>
          </p:cNvSpPr>
          <p:nvPr>
            <p:ph type="ftr" sz="quarter" idx="10"/>
          </p:nvPr>
        </p:nvSpPr>
        <p:spPr/>
        <p:txBody>
          <a:bodyPr/>
          <a:lstStyle/>
          <a:p>
            <a:pPr>
              <a:defRPr/>
            </a:pPr>
            <a:r>
              <a:rPr lang="en-GB" dirty="0"/>
              <a:t>2-Day Introduction to Agent-Based Modelling, Session 5, slide </a:t>
            </a:r>
            <a:fld id="{4B985DE2-C5E8-BD44-B283-0AAF779DC2AE}" type="slidenum">
              <a:rPr lang="en-GB"/>
              <a:pPr>
                <a:defRPr/>
              </a:pPr>
              <a:t>7</a:t>
            </a:fld>
            <a:endParaRPr lang="en-GB" dirty="0"/>
          </a:p>
        </p:txBody>
      </p:sp>
    </p:spTree>
    <p:extLst>
      <p:ext uri="{BB962C8B-B14F-4D97-AF65-F5344CB8AC3E}">
        <p14:creationId xmlns:p14="http://schemas.microsoft.com/office/powerpoint/2010/main" val="54799573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Adding Monitors</a:t>
            </a:r>
            <a:endParaRPr lang="en-US" dirty="0"/>
          </a:p>
        </p:txBody>
      </p:sp>
      <p:sp>
        <p:nvSpPr>
          <p:cNvPr id="6" name="Content Placeholder 5"/>
          <p:cNvSpPr>
            <a:spLocks noGrp="1"/>
          </p:cNvSpPr>
          <p:nvPr>
            <p:ph idx="1"/>
          </p:nvPr>
        </p:nvSpPr>
        <p:spPr>
          <a:xfrm>
            <a:off x="304800" y="1124744"/>
            <a:ext cx="8515672" cy="5181600"/>
          </a:xfrm>
        </p:spPr>
        <p:txBody>
          <a:bodyPr/>
          <a:lstStyle/>
          <a:p>
            <a:r>
              <a:rPr lang="en-US" dirty="0" smtClean="0"/>
              <a:t>Right-click on some space and choose “Monitor”</a:t>
            </a:r>
          </a:p>
          <a:p>
            <a:r>
              <a:rPr lang="en-US" dirty="0" smtClean="0"/>
              <a:t>Fill in dialogue</a:t>
            </a:r>
            <a:br>
              <a:rPr lang="en-US" dirty="0" smtClean="0"/>
            </a:br>
            <a:r>
              <a:rPr lang="en-US" dirty="0" smtClean="0"/>
              <a:t>As shown here</a:t>
            </a:r>
            <a:br>
              <a:rPr lang="en-US" dirty="0" smtClean="0"/>
            </a:br>
            <a:r>
              <a:rPr lang="en-US" dirty="0" smtClean="0"/>
              <a:t>Then “</a:t>
            </a:r>
            <a:r>
              <a:rPr lang="en-US" b="1" dirty="0" smtClean="0"/>
              <a:t>OK</a:t>
            </a:r>
            <a:r>
              <a:rPr lang="en-US" dirty="0" smtClean="0"/>
              <a:t>”</a:t>
            </a:r>
          </a:p>
          <a:p>
            <a:r>
              <a:rPr lang="en-US" dirty="0" smtClean="0"/>
              <a:t>Maybe right-click</a:t>
            </a:r>
            <a:br>
              <a:rPr lang="en-US" dirty="0" smtClean="0"/>
            </a:br>
            <a:r>
              <a:rPr lang="en-US" dirty="0" smtClean="0"/>
              <a:t>on the Monitor</a:t>
            </a:r>
            <a:br>
              <a:rPr lang="en-US" dirty="0" smtClean="0"/>
            </a:br>
            <a:r>
              <a:rPr lang="en-US" dirty="0" smtClean="0"/>
              <a:t>that has now appeared and choose “select” then adjust its size and position</a:t>
            </a:r>
          </a:p>
          <a:p>
            <a:r>
              <a:rPr lang="en-US" dirty="0" smtClean="0"/>
              <a:t>Make other helpful monitors for money etc.</a:t>
            </a:r>
          </a:p>
        </p:txBody>
      </p:sp>
      <p:sp>
        <p:nvSpPr>
          <p:cNvPr id="4" name="Footer Placeholder 3"/>
          <p:cNvSpPr>
            <a:spLocks noGrp="1"/>
          </p:cNvSpPr>
          <p:nvPr>
            <p:ph type="ftr" sz="quarter" idx="10"/>
          </p:nvPr>
        </p:nvSpPr>
        <p:spPr/>
        <p:txBody>
          <a:bodyPr/>
          <a:lstStyle/>
          <a:p>
            <a:pPr>
              <a:defRPr/>
            </a:pPr>
            <a:r>
              <a:rPr lang="en-GB" dirty="0"/>
              <a:t>2-Day Introduction to Agent-Based Modelling, Session 5, slide </a:t>
            </a:r>
            <a:fld id="{4B985DE2-C5E8-BD44-B283-0AAF779DC2AE}" type="slidenum">
              <a:rPr lang="en-GB"/>
              <a:pPr>
                <a:defRPr/>
              </a:pPr>
              <a:t>8</a:t>
            </a:fld>
            <a:endParaRPr lang="en-GB" dirty="0"/>
          </a:p>
        </p:txBody>
      </p:sp>
      <p:pic>
        <p:nvPicPr>
          <p:cNvPr id="7" name="Picture 6"/>
          <p:cNvPicPr>
            <a:picLocks noChangeAspect="1"/>
          </p:cNvPicPr>
          <p:nvPr/>
        </p:nvPicPr>
        <p:blipFill>
          <a:blip r:embed="rId2"/>
          <a:stretch>
            <a:fillRect/>
          </a:stretch>
        </p:blipFill>
        <p:spPr>
          <a:xfrm>
            <a:off x="3923928" y="1894384"/>
            <a:ext cx="5016500" cy="2730500"/>
          </a:xfrm>
          <a:prstGeom prst="rect">
            <a:avLst/>
          </a:prstGeom>
        </p:spPr>
      </p:pic>
    </p:spTree>
    <p:extLst>
      <p:ext uri="{BB962C8B-B14F-4D97-AF65-F5344CB8AC3E}">
        <p14:creationId xmlns:p14="http://schemas.microsoft.com/office/powerpoint/2010/main" val="2995056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a:stretch>
            <a:fillRect/>
          </a:stretch>
        </p:blipFill>
        <p:spPr>
          <a:xfrm>
            <a:off x="4055562" y="2708920"/>
            <a:ext cx="5055935" cy="3436392"/>
          </a:xfrm>
          <a:prstGeom prst="rect">
            <a:avLst/>
          </a:prstGeom>
        </p:spPr>
      </p:pic>
      <p:sp>
        <p:nvSpPr>
          <p:cNvPr id="2" name="Title 1"/>
          <p:cNvSpPr>
            <a:spLocks noGrp="1"/>
          </p:cNvSpPr>
          <p:nvPr>
            <p:ph type="title"/>
          </p:nvPr>
        </p:nvSpPr>
        <p:spPr/>
        <p:txBody>
          <a:bodyPr/>
          <a:lstStyle/>
          <a:p>
            <a:r>
              <a:rPr lang="en-US" dirty="0" smtClean="0"/>
              <a:t>Adding graphs and histograms</a:t>
            </a:r>
            <a:endParaRPr lang="en-US" dirty="0"/>
          </a:p>
        </p:txBody>
      </p:sp>
      <p:sp>
        <p:nvSpPr>
          <p:cNvPr id="4" name="Footer Placeholder 3"/>
          <p:cNvSpPr>
            <a:spLocks noGrp="1"/>
          </p:cNvSpPr>
          <p:nvPr>
            <p:ph type="ftr" sz="quarter" idx="10"/>
          </p:nvPr>
        </p:nvSpPr>
        <p:spPr/>
        <p:txBody>
          <a:bodyPr/>
          <a:lstStyle/>
          <a:p>
            <a:pPr>
              <a:defRPr/>
            </a:pPr>
            <a:r>
              <a:rPr lang="en-GB" dirty="0"/>
              <a:t>2-Day Introduction to Agent-Based Modelling, Session 5, slide </a:t>
            </a:r>
            <a:fld id="{4B985DE2-C5E8-BD44-B283-0AAF779DC2AE}" type="slidenum">
              <a:rPr lang="en-GB"/>
              <a:pPr>
                <a:defRPr/>
              </a:pPr>
              <a:t>9</a:t>
            </a:fld>
            <a:endParaRPr lang="en-GB" dirty="0"/>
          </a:p>
        </p:txBody>
      </p:sp>
      <p:sp>
        <p:nvSpPr>
          <p:cNvPr id="5" name="TextBox 4"/>
          <p:cNvSpPr txBox="1"/>
          <p:nvPr/>
        </p:nvSpPr>
        <p:spPr>
          <a:xfrm>
            <a:off x="251520" y="980728"/>
            <a:ext cx="3672408" cy="1938992"/>
          </a:xfrm>
          <a:prstGeom prst="rect">
            <a:avLst/>
          </a:prstGeom>
          <a:solidFill>
            <a:schemeClr val="bg1"/>
          </a:solidFill>
          <a:ln w="25400">
            <a:solidFill>
              <a:schemeClr val="accent2"/>
            </a:solidFill>
          </a:ln>
        </p:spPr>
        <p:txBody>
          <a:bodyPr wrap="square" rtlCol="0">
            <a:spAutoFit/>
          </a:bodyPr>
          <a:lstStyle/>
          <a:p>
            <a:pPr algn="ctr"/>
            <a:r>
              <a:rPr lang="en-GB" sz="2000" dirty="0" smtClean="0"/>
              <a:t>Expand the whole Interface window.  Then right-click on some empty space and chose “plot”. Then click on the small pencil icon in the plot dialogue and fill it in like this. Then “</a:t>
            </a:r>
            <a:r>
              <a:rPr lang="en-GB" sz="2000" b="1" dirty="0" smtClean="0"/>
              <a:t>OK</a:t>
            </a:r>
            <a:r>
              <a:rPr lang="en-GB" sz="2000" dirty="0" smtClean="0"/>
              <a:t>”</a:t>
            </a:r>
            <a:endParaRPr lang="en-GB" sz="2000" dirty="0"/>
          </a:p>
        </p:txBody>
      </p:sp>
      <p:grpSp>
        <p:nvGrpSpPr>
          <p:cNvPr id="3" name="Group 2"/>
          <p:cNvGrpSpPr/>
          <p:nvPr/>
        </p:nvGrpSpPr>
        <p:grpSpPr>
          <a:xfrm>
            <a:off x="3923928" y="908720"/>
            <a:ext cx="5204358" cy="3456384"/>
            <a:chOff x="3923928" y="908720"/>
            <a:chExt cx="5204358" cy="3456384"/>
          </a:xfrm>
        </p:grpSpPr>
        <p:pic>
          <p:nvPicPr>
            <p:cNvPr id="6" name="Picture 5"/>
            <p:cNvPicPr>
              <a:picLocks noChangeAspect="1"/>
            </p:cNvPicPr>
            <p:nvPr/>
          </p:nvPicPr>
          <p:blipFill>
            <a:blip r:embed="rId3"/>
            <a:stretch>
              <a:fillRect/>
            </a:stretch>
          </p:blipFill>
          <p:spPr>
            <a:xfrm>
              <a:off x="4042912" y="908720"/>
              <a:ext cx="5085374" cy="3456384"/>
            </a:xfrm>
            <a:prstGeom prst="rect">
              <a:avLst/>
            </a:prstGeom>
          </p:spPr>
        </p:pic>
        <p:grpSp>
          <p:nvGrpSpPr>
            <p:cNvPr id="25" name="Group 24"/>
            <p:cNvGrpSpPr/>
            <p:nvPr/>
          </p:nvGrpSpPr>
          <p:grpSpPr>
            <a:xfrm>
              <a:off x="3923928" y="1196752"/>
              <a:ext cx="936104" cy="2016224"/>
              <a:chOff x="3923928" y="1196752"/>
              <a:chExt cx="936104" cy="2016224"/>
            </a:xfrm>
          </p:grpSpPr>
          <p:cxnSp>
            <p:nvCxnSpPr>
              <p:cNvPr id="7" name="Straight Arrow Connector 6"/>
              <p:cNvCxnSpPr>
                <a:stCxn id="5" idx="3"/>
              </p:cNvCxnSpPr>
              <p:nvPr/>
            </p:nvCxnSpPr>
            <p:spPr bwMode="auto">
              <a:xfrm flipV="1">
                <a:off x="3923928" y="1196752"/>
                <a:ext cx="936104" cy="753472"/>
              </a:xfrm>
              <a:prstGeom prst="straightConnector1">
                <a:avLst/>
              </a:prstGeom>
              <a:noFill/>
              <a:ln w="25400" cap="flat" cmpd="sng" algn="ctr">
                <a:solidFill>
                  <a:schemeClr val="accent2"/>
                </a:solidFill>
                <a:prstDash val="solid"/>
                <a:round/>
                <a:headEnd type="none" w="lg" len="med"/>
                <a:tailEnd type="arrow"/>
              </a:ln>
              <a:effectLst/>
            </p:spPr>
          </p:cxnSp>
          <p:cxnSp>
            <p:nvCxnSpPr>
              <p:cNvPr id="10" name="Straight Arrow Connector 9"/>
              <p:cNvCxnSpPr>
                <a:stCxn id="5" idx="3"/>
              </p:cNvCxnSpPr>
              <p:nvPr/>
            </p:nvCxnSpPr>
            <p:spPr bwMode="auto">
              <a:xfrm>
                <a:off x="3923928" y="1950224"/>
                <a:ext cx="792088" cy="1262752"/>
              </a:xfrm>
              <a:prstGeom prst="straightConnector1">
                <a:avLst/>
              </a:prstGeom>
              <a:noFill/>
              <a:ln w="25400" cap="flat" cmpd="sng" algn="ctr">
                <a:solidFill>
                  <a:schemeClr val="accent2"/>
                </a:solidFill>
                <a:prstDash val="solid"/>
                <a:round/>
                <a:headEnd type="none" w="lg" len="med"/>
                <a:tailEnd type="arrow"/>
              </a:ln>
              <a:effectLst/>
            </p:spPr>
          </p:cxnSp>
        </p:grpSp>
      </p:grpSp>
      <p:sp>
        <p:nvSpPr>
          <p:cNvPr id="16" name="TextBox 15"/>
          <p:cNvSpPr txBox="1"/>
          <p:nvPr/>
        </p:nvSpPr>
        <p:spPr>
          <a:xfrm>
            <a:off x="251520" y="2996952"/>
            <a:ext cx="3672408" cy="1323439"/>
          </a:xfrm>
          <a:prstGeom prst="rect">
            <a:avLst/>
          </a:prstGeom>
          <a:solidFill>
            <a:schemeClr val="bg1"/>
          </a:solidFill>
          <a:ln w="25400">
            <a:solidFill>
              <a:schemeClr val="accent2"/>
            </a:solidFill>
          </a:ln>
        </p:spPr>
        <p:txBody>
          <a:bodyPr wrap="square" rtlCol="0">
            <a:spAutoFit/>
          </a:bodyPr>
          <a:lstStyle/>
          <a:p>
            <a:pPr algn="ctr"/>
            <a:r>
              <a:rPr lang="en-GB" sz="2000" dirty="0" smtClean="0"/>
              <a:t>Then in the plot dialogue change the Name and the min and max values for the X axis.  Then “</a:t>
            </a:r>
            <a:r>
              <a:rPr lang="en-GB" sz="2000" b="1" dirty="0" smtClean="0"/>
              <a:t>OK</a:t>
            </a:r>
            <a:r>
              <a:rPr lang="en-GB" sz="2000" dirty="0" smtClean="0"/>
              <a:t>”</a:t>
            </a:r>
            <a:endParaRPr lang="en-GB" sz="2000" dirty="0"/>
          </a:p>
        </p:txBody>
      </p:sp>
      <p:grpSp>
        <p:nvGrpSpPr>
          <p:cNvPr id="26" name="Group 25"/>
          <p:cNvGrpSpPr/>
          <p:nvPr/>
        </p:nvGrpSpPr>
        <p:grpSpPr>
          <a:xfrm>
            <a:off x="3923928" y="2924944"/>
            <a:ext cx="4032448" cy="733728"/>
            <a:chOff x="3923928" y="2924944"/>
            <a:chExt cx="4032448" cy="733728"/>
          </a:xfrm>
        </p:grpSpPr>
        <p:cxnSp>
          <p:nvCxnSpPr>
            <p:cNvPr id="17" name="Straight Arrow Connector 16"/>
            <p:cNvCxnSpPr>
              <a:stCxn id="16" idx="3"/>
            </p:cNvCxnSpPr>
            <p:nvPr/>
          </p:nvCxnSpPr>
          <p:spPr bwMode="auto">
            <a:xfrm flipV="1">
              <a:off x="3923928" y="2924944"/>
              <a:ext cx="864096" cy="733728"/>
            </a:xfrm>
            <a:prstGeom prst="straightConnector1">
              <a:avLst/>
            </a:prstGeom>
            <a:noFill/>
            <a:ln w="25400" cap="flat" cmpd="sng" algn="ctr">
              <a:solidFill>
                <a:schemeClr val="accent2"/>
              </a:solidFill>
              <a:prstDash val="solid"/>
              <a:round/>
              <a:headEnd type="none" w="lg" len="med"/>
              <a:tailEnd type="arrow"/>
            </a:ln>
            <a:effectLst/>
          </p:spPr>
        </p:cxnSp>
        <p:cxnSp>
          <p:nvCxnSpPr>
            <p:cNvPr id="18" name="Straight Arrow Connector 17"/>
            <p:cNvCxnSpPr>
              <a:stCxn id="16" idx="3"/>
            </p:cNvCxnSpPr>
            <p:nvPr/>
          </p:nvCxnSpPr>
          <p:spPr bwMode="auto">
            <a:xfrm flipV="1">
              <a:off x="3923928" y="3140968"/>
              <a:ext cx="2664296" cy="517704"/>
            </a:xfrm>
            <a:prstGeom prst="straightConnector1">
              <a:avLst/>
            </a:prstGeom>
            <a:noFill/>
            <a:ln w="25400" cap="flat" cmpd="sng" algn="ctr">
              <a:solidFill>
                <a:schemeClr val="accent2"/>
              </a:solidFill>
              <a:prstDash val="solid"/>
              <a:round/>
              <a:headEnd type="none" w="lg" len="med"/>
              <a:tailEnd type="arrow"/>
            </a:ln>
            <a:effectLst/>
          </p:spPr>
        </p:cxnSp>
        <p:cxnSp>
          <p:nvCxnSpPr>
            <p:cNvPr id="21" name="Straight Arrow Connector 20"/>
            <p:cNvCxnSpPr>
              <a:stCxn id="16" idx="3"/>
            </p:cNvCxnSpPr>
            <p:nvPr/>
          </p:nvCxnSpPr>
          <p:spPr bwMode="auto">
            <a:xfrm flipV="1">
              <a:off x="3923928" y="3140968"/>
              <a:ext cx="4032448" cy="517704"/>
            </a:xfrm>
            <a:prstGeom prst="straightConnector1">
              <a:avLst/>
            </a:prstGeom>
            <a:noFill/>
            <a:ln w="25400" cap="flat" cmpd="sng" algn="ctr">
              <a:solidFill>
                <a:schemeClr val="accent2"/>
              </a:solidFill>
              <a:prstDash val="solid"/>
              <a:round/>
              <a:headEnd type="none" w="lg" len="med"/>
              <a:tailEnd type="arrow"/>
            </a:ln>
            <a:effectLst/>
          </p:spPr>
        </p:cxnSp>
      </p:grpSp>
      <p:sp>
        <p:nvSpPr>
          <p:cNvPr id="27" name="TextBox 26"/>
          <p:cNvSpPr txBox="1"/>
          <p:nvPr/>
        </p:nvSpPr>
        <p:spPr>
          <a:xfrm>
            <a:off x="107504" y="4437112"/>
            <a:ext cx="3888432" cy="2246769"/>
          </a:xfrm>
          <a:prstGeom prst="rect">
            <a:avLst/>
          </a:prstGeom>
          <a:solidFill>
            <a:schemeClr val="bg1"/>
          </a:solidFill>
          <a:ln w="25400">
            <a:solidFill>
              <a:schemeClr val="accent1"/>
            </a:solidFill>
          </a:ln>
        </p:spPr>
        <p:txBody>
          <a:bodyPr wrap="square" rtlCol="0">
            <a:spAutoFit/>
          </a:bodyPr>
          <a:lstStyle/>
          <a:p>
            <a:pPr algn="ctr"/>
            <a:r>
              <a:rPr lang="en-GB" sz="2000" dirty="0" smtClean="0"/>
              <a:t>Go back to the simulation and play with it again, noticing the histogram of buyer food levels.  Add some more histograms for: seller prices etc. you may have to go back and adjust ranges of X/Y axes.</a:t>
            </a:r>
          </a:p>
        </p:txBody>
      </p:sp>
      <p:cxnSp>
        <p:nvCxnSpPr>
          <p:cNvPr id="19" name="Straight Arrow Connector 18"/>
          <p:cNvCxnSpPr>
            <a:stCxn id="5" idx="3"/>
          </p:cNvCxnSpPr>
          <p:nvPr/>
        </p:nvCxnSpPr>
        <p:spPr bwMode="auto">
          <a:xfrm>
            <a:off x="3923928" y="1950224"/>
            <a:ext cx="4392488" cy="2702912"/>
          </a:xfrm>
          <a:prstGeom prst="straightConnector1">
            <a:avLst/>
          </a:prstGeom>
          <a:noFill/>
          <a:ln w="25400" cap="flat" cmpd="sng" algn="ctr">
            <a:solidFill>
              <a:schemeClr val="accent2"/>
            </a:solidFill>
            <a:prstDash val="solid"/>
            <a:round/>
            <a:headEnd type="none" w="lg" len="med"/>
            <a:tailEnd type="arrow"/>
          </a:ln>
          <a:effectLst/>
        </p:spPr>
      </p:cxnSp>
    </p:spTree>
    <p:extLst>
      <p:ext uri="{BB962C8B-B14F-4D97-AF65-F5344CB8AC3E}">
        <p14:creationId xmlns:p14="http://schemas.microsoft.com/office/powerpoint/2010/main" val="38138768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xit" presetSubtype="0" fill="hold" nodeType="withEffect">
                                  <p:stCondLst>
                                    <p:cond delay="0"/>
                                  </p:stCondLst>
                                  <p:childTnLst>
                                    <p:set>
                                      <p:cBhvr>
                                        <p:cTn id="20" dur="1" fill="hold">
                                          <p:stCondLst>
                                            <p:cond delay="0"/>
                                          </p:stCondLst>
                                        </p:cTn>
                                        <p:tgtEl>
                                          <p:spTgt spid="19"/>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xit" presetSubtype="0" fill="hold" nodeType="withEffect">
                                  <p:stCondLst>
                                    <p:cond delay="0"/>
                                  </p:stCondLst>
                                  <p:childTnLst>
                                    <p:set>
                                      <p:cBhvr>
                                        <p:cTn id="26" dur="1" fill="hold">
                                          <p:stCondLst>
                                            <p:cond delay="0"/>
                                          </p:stCondLst>
                                        </p:cTn>
                                        <p:tgtEl>
                                          <p:spTgt spid="3"/>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6" grpId="0" animBg="1"/>
      <p:bldP spid="27" grpId="0" animBg="1"/>
    </p:bldLst>
  </p:timing>
</p:sld>
</file>

<file path=ppt/theme/theme1.xml><?xml version="1.0" encoding="utf-8"?>
<a:theme xmlns:a="http://schemas.openxmlformats.org/drawingml/2006/main" name="becpm">
  <a:themeElements>
    <a:clrScheme name="">
      <a:dk1>
        <a:srgbClr val="000000"/>
      </a:dk1>
      <a:lt1>
        <a:srgbClr val="FFFFFF"/>
      </a:lt1>
      <a:dk2>
        <a:srgbClr val="990000"/>
      </a:dk2>
      <a:lt2>
        <a:srgbClr val="656565"/>
      </a:lt2>
      <a:accent1>
        <a:srgbClr val="25A14B"/>
      </a:accent1>
      <a:accent2>
        <a:srgbClr val="2A50BA"/>
      </a:accent2>
      <a:accent3>
        <a:srgbClr val="FFFFFF"/>
      </a:accent3>
      <a:accent4>
        <a:srgbClr val="000000"/>
      </a:accent4>
      <a:accent5>
        <a:srgbClr val="ACCDB1"/>
      </a:accent5>
      <a:accent6>
        <a:srgbClr val="2548A8"/>
      </a:accent6>
      <a:hlink>
        <a:srgbClr val="912BC9"/>
      </a:hlink>
      <a:folHlink>
        <a:srgbClr val="B2B2B2"/>
      </a:folHlink>
    </a:clrScheme>
    <a:fontScheme name="becp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8100">
          <a:solidFill>
            <a:schemeClr val="accent2"/>
          </a:solidFill>
          <a:prstDash val="solid"/>
        </a:ln>
      </a:spPr>
      <a:bodyPr rtlCol="0" anchor="ctr"/>
      <a:lstStyle>
        <a:defPPr algn="ctr">
          <a:defRPr b="1" dirty="0" smtClean="0">
            <a:solidFill>
              <a:schemeClr val="accent1"/>
            </a:solidFill>
          </a:defRPr>
        </a:defPPr>
      </a:lstStyle>
    </a:spDef>
    <a:lnDef>
      <a:spPr bwMode="auto">
        <a:noFill/>
        <a:ln w="12700" cap="flat" cmpd="sng" algn="ctr">
          <a:solidFill>
            <a:schemeClr val="tx1"/>
          </a:solidFill>
          <a:prstDash val="solid"/>
          <a:round/>
          <a:headEnd type="none" w="lg" len="med"/>
          <a:tailEnd type="none" w="lg" len="med"/>
        </a:ln>
        <a:effectLst/>
      </a:spPr>
      <a:bodyPr/>
      <a:lstStyle/>
    </a:lnDef>
  </a:objectDefaults>
  <a:extraClrSchemeLst>
    <a:extraClrScheme>
      <a:clrScheme name="becpm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ecp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ecpm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ecpm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ecpm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ecpm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ecpm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1340</Words>
  <Application>Microsoft Macintosh PowerPoint</Application>
  <PresentationFormat>On-screen Show (4:3)</PresentationFormat>
  <Paragraphs>101</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becpm</vt:lpstr>
      <vt:lpstr>2-Day Introduction to Agent-Based Modelling</vt:lpstr>
      <vt:lpstr>2 dimensions of code context</vt:lpstr>
      <vt:lpstr>Variables with different scopes</vt:lpstr>
      <vt:lpstr>The “Market Simulation”</vt:lpstr>
      <vt:lpstr>Within a procedure</vt:lpstr>
      <vt:lpstr>About the Market Simulation</vt:lpstr>
      <vt:lpstr>Play with the simulation</vt:lpstr>
      <vt:lpstr>Adding Monitors</vt:lpstr>
      <vt:lpstr>Adding graphs and histograms</vt:lpstr>
      <vt:lpstr>Some things to aim for… </vt:lpstr>
      <vt:lpstr>Discussion – what were the main difficulties?</vt:lpstr>
      <vt:lpstr>Stage of Debugging</vt:lpstr>
      <vt:lpstr>Strategies for debugging</vt:lpstr>
      <vt:lpstr>Agent Case Studies</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2-Day Introduction to Agent-Based Modelling</dc:title>
  <dc:creator>Bruce Edmonds</dc:creator>
  <cp:lastModifiedBy>Bruce Edmonds</cp:lastModifiedBy>
  <cp:revision>19</cp:revision>
  <dcterms:modified xsi:type="dcterms:W3CDTF">2018-02-15T19:42:08Z</dcterms:modified>
</cp:coreProperties>
</file>