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8" r:id="rId3"/>
    <p:sldId id="319" r:id="rId4"/>
    <p:sldId id="320" r:id="rId5"/>
    <p:sldId id="321" r:id="rId6"/>
    <p:sldId id="322" r:id="rId7"/>
    <p:sldId id="340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6" r:id="rId21"/>
    <p:sldId id="335" r:id="rId22"/>
    <p:sldId id="337" r:id="rId23"/>
    <p:sldId id="338" r:id="rId24"/>
    <p:sldId id="317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7" autoAdjust="0"/>
    <p:restoredTop sz="99382" autoAdjust="0"/>
  </p:normalViewPr>
  <p:slideViewPr>
    <p:cSldViewPr>
      <p:cViewPr varScale="1">
        <p:scale>
          <a:sx n="96" d="100"/>
          <a:sy n="96" d="100"/>
        </p:scale>
        <p:origin x="-104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A53CD6-ECE8-674F-B76A-0BEEF95E6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476DBF79-E734-2E49-A1AD-8B2A3AB78954}" type="datetimeFigureOut">
              <a:rPr lang="en-US"/>
              <a:pPr>
                <a:defRPr/>
              </a:pPr>
              <a:t>14/02/18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5DF260A7-069A-C740-AD93-D80A1268CC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6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</a:rPr>
              <a:t>Introduce me and the CPM</a:t>
            </a:r>
          </a:p>
          <a:p>
            <a:r>
              <a:rPr lang="en-GB" dirty="0">
                <a:latin typeface="Calibri" charset="0"/>
              </a:rPr>
              <a:t>Complexity Group and Grant Proposal with ISC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B35857-ED04-4240-88D9-4EFC628A036B}" type="slidenum">
              <a:rPr lang="en-GB" sz="1200"/>
              <a:pPr/>
              <a:t>1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421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61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40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089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498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701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2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23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381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88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7279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88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688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1633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51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3D37A-6958-CB48-A352-229B4867522A}" type="slidenum">
              <a:rPr lang="en-GB" sz="1200"/>
              <a:pPr/>
              <a:t>24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436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000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07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164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5C52C3-6BBD-5043-BB2B-6C959988AA06}" type="slidenum">
              <a:rPr lang="en-GB" sz="1200"/>
              <a:pPr/>
              <a:t>7</a:t>
            </a:fld>
            <a:endParaRPr lang="en-GB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88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68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04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429420" cy="178595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Critically assessing and analysing simulation results,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1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86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2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Some Future Directions in Social Simulation,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850" y="1196975"/>
            <a:ext cx="3996122" cy="53276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80012" y="1160463"/>
            <a:ext cx="4032188" cy="53292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47966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-508" y="6669088"/>
            <a:ext cx="9144000" cy="1889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200" dirty="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2-Day Introduction to Agent-Based Modelling, Session 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4" descr="MMU_logo.pn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436" y="6093299"/>
            <a:ext cx="649005" cy="7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7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500063" y="1268760"/>
            <a:ext cx="8215312" cy="1443038"/>
          </a:xfrm>
        </p:spPr>
        <p:txBody>
          <a:bodyPr/>
          <a:lstStyle/>
          <a:p>
            <a:r>
              <a:rPr lang="en-GB" i="1" dirty="0">
                <a:latin typeface="Arial" charset="0"/>
              </a:rPr>
              <a:t>2-Day Introduction to Agent-Based Modelling</a:t>
            </a:r>
            <a:endParaRPr lang="en-GB" dirty="0">
              <a:latin typeface="Arial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368153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accent2"/>
                </a:solidFill>
                <a:latin typeface="Arial" charset="0"/>
              </a:rPr>
              <a:t>Day 1</a:t>
            </a:r>
            <a:r>
              <a:rPr lang="en-GB" sz="2400" dirty="0" smtClean="0">
                <a:latin typeface="Arial" charset="0"/>
              </a:rPr>
              <a:t>:</a:t>
            </a:r>
            <a:r>
              <a:rPr lang="en-GB" sz="2400" dirty="0" smtClean="0">
                <a:solidFill>
                  <a:schemeClr val="accent1"/>
                </a:solidFill>
                <a:latin typeface="Arial" charset="0"/>
              </a:rPr>
              <a:t> Session 1</a:t>
            </a:r>
          </a:p>
          <a:p>
            <a:r>
              <a:rPr lang="en-GB" sz="2400" i="1" dirty="0" smtClean="0">
                <a:solidFill>
                  <a:srgbClr val="000000"/>
                </a:solidFill>
                <a:latin typeface="Arial" charset="0"/>
              </a:rPr>
              <a:t>Introduction, commands, loops, conditionals</a:t>
            </a:r>
            <a:endParaRPr lang="en-GB" sz="2400" i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" name="Picture 4" descr="MMU_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179" y="5565218"/>
            <a:ext cx="1090329" cy="130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697252"/>
            <a:ext cx="1106567" cy="1106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Typing in Commands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085" y="1052736"/>
            <a:ext cx="4638399" cy="4757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094328" y="1143818"/>
            <a:ext cx="3477672" cy="1061044"/>
            <a:chOff x="570413" y="984492"/>
            <a:chExt cx="2500798" cy="707362"/>
          </a:xfrm>
        </p:grpSpPr>
        <p:sp>
          <p:nvSpPr>
            <p:cNvPr id="6" name="TextBox 5"/>
            <p:cNvSpPr txBox="1"/>
            <p:nvPr/>
          </p:nvSpPr>
          <p:spPr>
            <a:xfrm>
              <a:off x="570413" y="984492"/>
              <a:ext cx="1512168" cy="4719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Press “setup” to initialise world</a:t>
              </a:r>
              <a:endParaRPr lang="en-GB" sz="2000" dirty="0"/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 bwMode="auto">
            <a:xfrm>
              <a:off x="2082581" y="1220454"/>
              <a:ext cx="988630" cy="47140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323529" y="2023572"/>
            <a:ext cx="6285756" cy="1407974"/>
            <a:chOff x="192514" y="-358652"/>
            <a:chExt cx="6615730" cy="938649"/>
          </a:xfrm>
        </p:grpSpPr>
        <p:sp>
          <p:nvSpPr>
            <p:cNvPr id="14" name="TextBox 13"/>
            <p:cNvSpPr txBox="1"/>
            <p:nvPr/>
          </p:nvSpPr>
          <p:spPr>
            <a:xfrm>
              <a:off x="192514" y="-358652"/>
              <a:ext cx="3025413" cy="4719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World with different colour patches</a:t>
              </a:r>
              <a:endParaRPr lang="en-GB" sz="2000" dirty="0"/>
            </a:p>
          </p:txBody>
        </p:sp>
        <p:cxnSp>
          <p:nvCxnSpPr>
            <p:cNvPr id="15" name="Straight Arrow Connector 14"/>
            <p:cNvCxnSpPr>
              <a:stCxn id="14" idx="3"/>
            </p:cNvCxnSpPr>
            <p:nvPr/>
          </p:nvCxnSpPr>
          <p:spPr bwMode="auto">
            <a:xfrm>
              <a:off x="3217927" y="-122690"/>
              <a:ext cx="3590317" cy="702687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323529" y="2904530"/>
            <a:ext cx="5400599" cy="2072642"/>
            <a:chOff x="719572" y="1163797"/>
            <a:chExt cx="5400599" cy="2072642"/>
          </a:xfrm>
        </p:grpSpPr>
        <p:sp>
          <p:nvSpPr>
            <p:cNvPr id="25" name="TextBox 24"/>
            <p:cNvSpPr txBox="1"/>
            <p:nvPr/>
          </p:nvSpPr>
          <p:spPr>
            <a:xfrm>
              <a:off x="719572" y="1163797"/>
              <a:ext cx="1512168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An agent!</a:t>
              </a:r>
              <a:endParaRPr lang="en-GB" sz="2000" dirty="0"/>
            </a:p>
          </p:txBody>
        </p:sp>
        <p:cxnSp>
          <p:nvCxnSpPr>
            <p:cNvPr id="26" name="Straight Arrow Connector 25"/>
            <p:cNvCxnSpPr>
              <a:stCxn id="25" idx="3"/>
            </p:cNvCxnSpPr>
            <p:nvPr/>
          </p:nvCxnSpPr>
          <p:spPr bwMode="auto">
            <a:xfrm>
              <a:off x="2231740" y="1363852"/>
              <a:ext cx="3888431" cy="1872587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292554" y="4977173"/>
            <a:ext cx="4611111" cy="707887"/>
            <a:chOff x="570413" y="984492"/>
            <a:chExt cx="3315855" cy="471924"/>
          </a:xfrm>
        </p:grpSpPr>
        <p:sp>
          <p:nvSpPr>
            <p:cNvPr id="29" name="TextBox 28"/>
            <p:cNvSpPr txBox="1"/>
            <p:nvPr/>
          </p:nvSpPr>
          <p:spPr>
            <a:xfrm>
              <a:off x="570413" y="984492"/>
              <a:ext cx="2171186" cy="4719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Type commands in here as follows…</a:t>
              </a:r>
              <a:endParaRPr lang="en-GB" sz="2000" dirty="0"/>
            </a:p>
          </p:txBody>
        </p:sp>
        <p:cxnSp>
          <p:nvCxnSpPr>
            <p:cNvPr id="30" name="Straight Arrow Connector 29"/>
            <p:cNvCxnSpPr>
              <a:stCxn id="29" idx="3"/>
            </p:cNvCxnSpPr>
            <p:nvPr/>
          </p:nvCxnSpPr>
          <p:spPr bwMode="auto">
            <a:xfrm>
              <a:off x="2741599" y="1220454"/>
              <a:ext cx="1144669" cy="235961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4432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command centre…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“show” means show the result in the command centre</a:t>
            </a:r>
          </a:p>
          <a:p>
            <a:pPr marL="0" indent="0">
              <a:buNone/>
            </a:pPr>
            <a:r>
              <a:rPr lang="en-GB" dirty="0" smtClean="0"/>
              <a:t>Try: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show timer </a:t>
            </a:r>
            <a:r>
              <a:rPr lang="en-GB" dirty="0" smtClean="0"/>
              <a:t>(and then try this again)</a:t>
            </a:r>
            <a:endParaRPr lang="en-GB" dirty="0" smtClean="0">
              <a:solidFill>
                <a:schemeClr val="accent2"/>
              </a:solidFill>
            </a:endParaRPr>
          </a:p>
          <a:p>
            <a:r>
              <a:rPr lang="en-GB" dirty="0" smtClean="0">
                <a:solidFill>
                  <a:schemeClr val="accent2"/>
                </a:solidFill>
              </a:rPr>
              <a:t>show count agents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show agents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show sort agents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show count patches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show count patches with [pcolor = white]</a:t>
            </a:r>
          </a:p>
          <a:p>
            <a:pPr marL="0" indent="0">
              <a:buNone/>
            </a:pPr>
            <a:r>
              <a:rPr lang="en-GB" dirty="0" smtClean="0"/>
              <a:t>Anything typed into the command centre is from the “observer” point of view (yours!)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79512" y="6669088"/>
            <a:ext cx="9144000" cy="188912"/>
          </a:xfrm>
        </p:spPr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2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Inspecting Patches and Agents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470" y="1304764"/>
            <a:ext cx="4276067" cy="438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49278" y="1320613"/>
            <a:ext cx="3890674" cy="2720455"/>
            <a:chOff x="717330" y="171131"/>
            <a:chExt cx="3890674" cy="2720455"/>
          </a:xfrm>
        </p:grpSpPr>
        <p:sp>
          <p:nvSpPr>
            <p:cNvPr id="9" name="TextBox 8"/>
            <p:cNvSpPr txBox="1"/>
            <p:nvPr/>
          </p:nvSpPr>
          <p:spPr>
            <a:xfrm>
              <a:off x="717330" y="171131"/>
              <a:ext cx="1872208" cy="163121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accent2"/>
                  </a:solidFill>
                </a:rPr>
                <a:t>Right-click</a:t>
              </a:r>
              <a:r>
                <a:rPr lang="en-GB" sz="2000" dirty="0" smtClean="0"/>
                <a:t> (or ctrl click) on a patch, then “</a:t>
              </a:r>
              <a:r>
                <a:rPr lang="en-GB" sz="2000" dirty="0" smtClean="0">
                  <a:solidFill>
                    <a:schemeClr val="accent2"/>
                  </a:solidFill>
                </a:rPr>
                <a:t>inspect</a:t>
              </a:r>
              <a:r>
                <a:rPr lang="en-GB" sz="2000" dirty="0" smtClean="0"/>
                <a:t>” that patch</a:t>
              </a:r>
              <a:endParaRPr lang="en-GB" sz="2000" dirty="0"/>
            </a:p>
          </p:txBody>
        </p:sp>
        <p:cxnSp>
          <p:nvCxnSpPr>
            <p:cNvPr id="10" name="Straight Arrow Connector 9"/>
            <p:cNvCxnSpPr>
              <a:stCxn id="9" idx="3"/>
            </p:cNvCxnSpPr>
            <p:nvPr/>
          </p:nvCxnSpPr>
          <p:spPr bwMode="auto">
            <a:xfrm>
              <a:off x="2589538" y="986739"/>
              <a:ext cx="2018466" cy="1904847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0" y="3440283"/>
            <a:ext cx="1973263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1169387" y="4653136"/>
            <a:ext cx="3062582" cy="787327"/>
            <a:chOff x="-1678615" y="12991"/>
            <a:chExt cx="3062582" cy="787327"/>
          </a:xfrm>
        </p:grpSpPr>
        <p:sp>
          <p:nvSpPr>
            <p:cNvPr id="18" name="TextBox 17"/>
            <p:cNvSpPr txBox="1"/>
            <p:nvPr/>
          </p:nvSpPr>
          <p:spPr>
            <a:xfrm>
              <a:off x="-128201" y="92432"/>
              <a:ext cx="1512168" cy="7078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Magnified View</a:t>
              </a:r>
              <a:endParaRPr lang="en-GB" sz="2000" dirty="0"/>
            </a:p>
          </p:txBody>
        </p:sp>
        <p:cxnSp>
          <p:nvCxnSpPr>
            <p:cNvPr id="19" name="Straight Arrow Connector 18"/>
            <p:cNvCxnSpPr>
              <a:stCxn id="18" idx="1"/>
            </p:cNvCxnSpPr>
            <p:nvPr/>
          </p:nvCxnSpPr>
          <p:spPr bwMode="auto">
            <a:xfrm flipH="1" flipV="1">
              <a:off x="-1678615" y="12991"/>
              <a:ext cx="1550414" cy="433384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1160818" y="5765194"/>
            <a:ext cx="4203270" cy="400110"/>
            <a:chOff x="-1704848" y="86801"/>
            <a:chExt cx="3062582" cy="400110"/>
          </a:xfrm>
        </p:grpSpPr>
        <p:sp>
          <p:nvSpPr>
            <p:cNvPr id="23" name="TextBox 22"/>
            <p:cNvSpPr txBox="1"/>
            <p:nvPr/>
          </p:nvSpPr>
          <p:spPr>
            <a:xfrm>
              <a:off x="-767155" y="86801"/>
              <a:ext cx="2124889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Properties of patch</a:t>
              </a:r>
              <a:endParaRPr lang="en-GB" sz="2000" dirty="0"/>
            </a:p>
          </p:txBody>
        </p:sp>
        <p:cxnSp>
          <p:nvCxnSpPr>
            <p:cNvPr id="24" name="Straight Arrow Connector 23"/>
            <p:cNvCxnSpPr>
              <a:stCxn id="23" idx="1"/>
            </p:cNvCxnSpPr>
            <p:nvPr/>
          </p:nvCxnSpPr>
          <p:spPr bwMode="auto">
            <a:xfrm flipH="1">
              <a:off x="-1704848" y="286856"/>
              <a:ext cx="937693" cy="15388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618166" y="6233246"/>
            <a:ext cx="7698249" cy="400110"/>
            <a:chOff x="-1704848" y="86801"/>
            <a:chExt cx="5609090" cy="400110"/>
          </a:xfrm>
        </p:grpSpPr>
        <p:sp>
          <p:nvSpPr>
            <p:cNvPr id="28" name="TextBox 27"/>
            <p:cNvSpPr txBox="1"/>
            <p:nvPr/>
          </p:nvSpPr>
          <p:spPr>
            <a:xfrm>
              <a:off x="-495848" y="86801"/>
              <a:ext cx="4400090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Type commands to patch here, e.g. </a:t>
              </a:r>
              <a:r>
                <a:rPr lang="en-GB" sz="2000" dirty="0" smtClean="0">
                  <a:solidFill>
                    <a:schemeClr val="accent2"/>
                  </a:solidFill>
                </a:rPr>
                <a:t>set pcolor red</a:t>
              </a:r>
              <a:endParaRPr lang="en-GB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28" idx="1"/>
            </p:cNvCxnSpPr>
            <p:nvPr/>
          </p:nvCxnSpPr>
          <p:spPr bwMode="auto">
            <a:xfrm flipH="1">
              <a:off x="-1704848" y="286856"/>
              <a:ext cx="1209000" cy="15388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2121486" y="3163284"/>
            <a:ext cx="3277046" cy="1015663"/>
            <a:chOff x="-1741663" y="9857"/>
            <a:chExt cx="2387718" cy="1015663"/>
          </a:xfrm>
        </p:grpSpPr>
        <p:sp>
          <p:nvSpPr>
            <p:cNvPr id="35" name="TextBox 34"/>
            <p:cNvSpPr txBox="1"/>
            <p:nvPr/>
          </p:nvSpPr>
          <p:spPr>
            <a:xfrm>
              <a:off x="-1100348" y="9857"/>
              <a:ext cx="1746403" cy="101566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Click on little “x” in corner to get rid of inspector</a:t>
              </a:r>
              <a:endParaRPr lang="en-GB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35" idx="1"/>
            </p:cNvCxnSpPr>
            <p:nvPr/>
          </p:nvCxnSpPr>
          <p:spPr bwMode="auto">
            <a:xfrm flipH="1" flipV="1">
              <a:off x="-1741663" y="363801"/>
              <a:ext cx="641315" cy="15388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3779912" y="1866534"/>
            <a:ext cx="2124236" cy="3110638"/>
            <a:chOff x="-110958" y="564652"/>
            <a:chExt cx="2124236" cy="3110638"/>
          </a:xfrm>
        </p:grpSpPr>
        <p:sp>
          <p:nvSpPr>
            <p:cNvPr id="40" name="TextBox 39"/>
            <p:cNvSpPr txBox="1"/>
            <p:nvPr/>
          </p:nvSpPr>
          <p:spPr>
            <a:xfrm>
              <a:off x="141070" y="564652"/>
              <a:ext cx="1872208" cy="163121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chemeClr val="accent2"/>
                  </a:solidFill>
                </a:rPr>
                <a:t>Right-clic</a:t>
              </a:r>
              <a:r>
                <a:rPr lang="en-GB" sz="2000" dirty="0" smtClean="0"/>
                <a:t>k (or ctrl click) on a agent, then “</a:t>
              </a:r>
              <a:r>
                <a:rPr lang="en-GB" sz="2000" dirty="0" smtClean="0">
                  <a:solidFill>
                    <a:schemeClr val="accent2"/>
                  </a:solidFill>
                </a:rPr>
                <a:t>inspect</a:t>
              </a:r>
              <a:r>
                <a:rPr lang="en-GB" sz="2000" dirty="0" smtClean="0"/>
                <a:t>” that agent</a:t>
              </a:r>
              <a:endParaRPr lang="en-GB" sz="2000" dirty="0"/>
            </a:p>
          </p:txBody>
        </p:sp>
        <p:cxnSp>
          <p:nvCxnSpPr>
            <p:cNvPr id="41" name="Straight Arrow Connector 40"/>
            <p:cNvCxnSpPr>
              <a:stCxn id="40" idx="2"/>
            </p:cNvCxnSpPr>
            <p:nvPr/>
          </p:nvCxnSpPr>
          <p:spPr bwMode="auto">
            <a:xfrm flipH="1">
              <a:off x="-110958" y="2195868"/>
              <a:ext cx="1188132" cy="1479422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1200150"/>
            <a:ext cx="1973263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" name="Group 46"/>
          <p:cNvGrpSpPr/>
          <p:nvPr/>
        </p:nvGrpSpPr>
        <p:grpSpPr>
          <a:xfrm>
            <a:off x="1559939" y="3429000"/>
            <a:ext cx="5885923" cy="2862322"/>
            <a:chOff x="1497163" y="838412"/>
            <a:chExt cx="4821917" cy="2862322"/>
          </a:xfrm>
        </p:grpSpPr>
        <p:sp>
          <p:nvSpPr>
            <p:cNvPr id="48" name="TextBox 47"/>
            <p:cNvSpPr txBox="1"/>
            <p:nvPr/>
          </p:nvSpPr>
          <p:spPr>
            <a:xfrm>
              <a:off x="1497163" y="838412"/>
              <a:ext cx="3499909" cy="286232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Try typing commands to agent, e.g.: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show who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err="1" smtClean="0">
                  <a:solidFill>
                    <a:schemeClr val="accent2"/>
                  </a:solidFill>
                </a:rPr>
                <a:t>fd</a:t>
              </a:r>
              <a:r>
                <a:rPr lang="en-GB" sz="2000" dirty="0" smtClean="0">
                  <a:solidFill>
                    <a:schemeClr val="accent2"/>
                  </a:solidFill>
                </a:rPr>
                <a:t> 1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err="1" smtClean="0">
                  <a:solidFill>
                    <a:schemeClr val="accent2"/>
                  </a:solidFill>
                </a:rPr>
                <a:t>fd</a:t>
              </a:r>
              <a:r>
                <a:rPr lang="en-GB" sz="2000" dirty="0" smtClean="0">
                  <a:solidFill>
                    <a:schemeClr val="accent2"/>
                  </a:solidFill>
                </a:rPr>
                <a:t> 2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err="1" smtClean="0">
                  <a:solidFill>
                    <a:schemeClr val="accent2"/>
                  </a:solidFill>
                </a:rPr>
                <a:t>rt</a:t>
              </a:r>
              <a:r>
                <a:rPr lang="en-GB" sz="2000" dirty="0" smtClean="0">
                  <a:solidFill>
                    <a:schemeClr val="accent2"/>
                  </a:solidFill>
                </a:rPr>
                <a:t> 90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err="1" smtClean="0">
                  <a:solidFill>
                    <a:schemeClr val="accent2"/>
                  </a:solidFill>
                </a:rPr>
                <a:t>lt</a:t>
              </a:r>
              <a:r>
                <a:rPr lang="en-GB" sz="2000" dirty="0" smtClean="0">
                  <a:solidFill>
                    <a:schemeClr val="accent2"/>
                  </a:solidFill>
                </a:rPr>
                <a:t> 90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err="1" smtClean="0">
                  <a:solidFill>
                    <a:schemeClr val="accent2"/>
                  </a:solidFill>
                </a:rPr>
                <a:t>fd</a:t>
              </a:r>
              <a:r>
                <a:rPr lang="en-GB" sz="2000" dirty="0" smtClean="0">
                  <a:solidFill>
                    <a:schemeClr val="accent2"/>
                  </a:solidFill>
                </a:rPr>
                <a:t> 1 </a:t>
              </a:r>
              <a:r>
                <a:rPr lang="en-GB" sz="2000" dirty="0" err="1" smtClean="0">
                  <a:solidFill>
                    <a:schemeClr val="accent2"/>
                  </a:solidFill>
                </a:rPr>
                <a:t>rt</a:t>
              </a:r>
              <a:r>
                <a:rPr lang="en-GB" sz="2000" dirty="0" smtClean="0">
                  <a:solidFill>
                    <a:schemeClr val="accent2"/>
                  </a:solidFill>
                </a:rPr>
                <a:t> 90 </a:t>
              </a:r>
              <a:r>
                <a:rPr lang="en-GB" sz="2000" dirty="0" err="1" smtClean="0">
                  <a:solidFill>
                    <a:schemeClr val="accent2"/>
                  </a:solidFill>
                </a:rPr>
                <a:t>fd</a:t>
              </a:r>
              <a:r>
                <a:rPr lang="en-GB" sz="2000" dirty="0" smtClean="0">
                  <a:solidFill>
                    <a:schemeClr val="accent2"/>
                  </a:solidFill>
                </a:rPr>
                <a:t> 1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set </a:t>
              </a:r>
              <a:r>
                <a:rPr lang="en-GB" sz="2000" dirty="0" err="1" smtClean="0">
                  <a:solidFill>
                    <a:schemeClr val="accent2"/>
                  </a:solidFill>
                </a:rPr>
                <a:t>color</a:t>
              </a:r>
              <a:r>
                <a:rPr lang="en-GB" sz="2000" dirty="0" smtClean="0">
                  <a:solidFill>
                    <a:schemeClr val="accent2"/>
                  </a:solidFill>
                </a:rPr>
                <a:t> violet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set size 4</a:t>
              </a:r>
              <a:endParaRPr lang="en-GB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 bwMode="auto">
            <a:xfrm>
              <a:off x="4992189" y="2500231"/>
              <a:ext cx="1326891" cy="426413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2919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important ideas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whole world, the turtles, the patches (</a:t>
            </a:r>
            <a:r>
              <a:rPr lang="en-GB" dirty="0" smtClean="0">
                <a:solidFill>
                  <a:schemeClr val="bg2"/>
                </a:solidFill>
              </a:rPr>
              <a:t>and later the links</a:t>
            </a:r>
            <a:r>
              <a:rPr lang="en-GB" dirty="0" smtClean="0"/>
              <a:t>) are “</a:t>
            </a:r>
            <a:r>
              <a:rPr lang="en-GB" dirty="0" smtClean="0">
                <a:solidFill>
                  <a:schemeClr val="accent1"/>
                </a:solidFill>
              </a:rPr>
              <a:t>agents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That is, they:</a:t>
            </a:r>
          </a:p>
          <a:p>
            <a:pPr lvl="1"/>
            <a:r>
              <a:rPr lang="en-GB" dirty="0" smtClean="0"/>
              <a:t>have their own properties</a:t>
            </a:r>
          </a:p>
          <a:p>
            <a:pPr lvl="1"/>
            <a:r>
              <a:rPr lang="en-GB" dirty="0" smtClean="0"/>
              <a:t>can be given commands</a:t>
            </a:r>
          </a:p>
          <a:p>
            <a:pPr lvl="1"/>
            <a:r>
              <a:rPr lang="en-GB" dirty="0" smtClean="0"/>
              <a:t>can detect things about the world around them, other agents etc.</a:t>
            </a:r>
          </a:p>
          <a:p>
            <a:r>
              <a:rPr lang="en-GB" dirty="0" smtClean="0"/>
              <a:t>But these are all ultimately controlled from the world (</a:t>
            </a:r>
            <a:r>
              <a:rPr lang="en-GB" dirty="0" smtClean="0">
                <a:solidFill>
                  <a:schemeClr val="bg2"/>
                </a:solidFill>
              </a:rPr>
              <a:t>from the view of the observer</a:t>
            </a:r>
            <a:r>
              <a:rPr lang="en-GB" dirty="0" smtClean="0"/>
              <a:t>)</a:t>
            </a:r>
          </a:p>
          <a:p>
            <a:r>
              <a:rPr lang="en-GB" dirty="0" smtClean="0"/>
              <a:t>It is the world that is given the list of instructions as to the simulation, which then sends commands to patches, agents (</a:t>
            </a:r>
            <a:r>
              <a:rPr lang="en-GB" dirty="0" smtClean="0">
                <a:solidFill>
                  <a:srgbClr val="656565"/>
                </a:solidFill>
              </a:rPr>
              <a:t>and links</a:t>
            </a:r>
            <a:r>
              <a:rPr lang="en-GB" dirty="0" smtClean="0"/>
              <a:t>) using the “ask” command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6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“</a:t>
            </a:r>
            <a:r>
              <a:rPr lang="en-GB" dirty="0" smtClean="0">
                <a:solidFill>
                  <a:schemeClr val="accent2"/>
                </a:solidFill>
              </a:rPr>
              <a:t>ask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085" y="1052736"/>
            <a:ext cx="4638399" cy="4757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43507" y="1412775"/>
            <a:ext cx="6084678" cy="4401205"/>
            <a:chOff x="1497162" y="838411"/>
            <a:chExt cx="4984743" cy="4401205"/>
          </a:xfrm>
        </p:grpSpPr>
        <p:sp>
          <p:nvSpPr>
            <p:cNvPr id="8" name="TextBox 7"/>
            <p:cNvSpPr txBox="1"/>
            <p:nvPr/>
          </p:nvSpPr>
          <p:spPr>
            <a:xfrm>
              <a:off x="1497162" y="838411"/>
              <a:ext cx="3332994" cy="440120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Try typing commands to agents via the world, e.g.: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ask agents [</a:t>
              </a:r>
              <a:r>
                <a:rPr lang="en-GB" sz="2000" dirty="0" err="1" smtClean="0">
                  <a:solidFill>
                    <a:schemeClr val="accent2"/>
                  </a:solidFill>
                </a:rPr>
                <a:t>fd</a:t>
              </a:r>
              <a:r>
                <a:rPr lang="en-GB" sz="2000" dirty="0" smtClean="0">
                  <a:solidFill>
                    <a:schemeClr val="accent2"/>
                  </a:solidFill>
                </a:rPr>
                <a:t> 1]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ask agents [set </a:t>
              </a:r>
              <a:r>
                <a:rPr lang="en-GB" sz="2000" dirty="0" err="1" smtClean="0">
                  <a:solidFill>
                    <a:schemeClr val="accent2"/>
                  </a:solidFill>
                </a:rPr>
                <a:t>color</a:t>
              </a:r>
              <a:r>
                <a:rPr lang="en-GB" sz="2000" dirty="0" smtClean="0">
                  <a:solidFill>
                    <a:schemeClr val="accent2"/>
                  </a:solidFill>
                </a:rPr>
                <a:t> grey]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ask agents [set shape “person”]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ask agents [</a:t>
              </a:r>
              <a:r>
                <a:rPr lang="en-GB" sz="2000" dirty="0" err="1" smtClean="0">
                  <a:solidFill>
                    <a:schemeClr val="accent2"/>
                  </a:solidFill>
                </a:rPr>
                <a:t>fd</a:t>
              </a:r>
              <a:r>
                <a:rPr lang="en-GB" sz="2000" dirty="0" smtClean="0">
                  <a:solidFill>
                    <a:schemeClr val="accent2"/>
                  </a:solidFill>
                </a:rPr>
                <a:t> 1 </a:t>
              </a:r>
              <a:r>
                <a:rPr lang="en-GB" sz="2000" dirty="0" err="1" smtClean="0">
                  <a:solidFill>
                    <a:schemeClr val="accent2"/>
                  </a:solidFill>
                </a:rPr>
                <a:t>rt</a:t>
              </a:r>
              <a:r>
                <a:rPr lang="en-GB" sz="2000" dirty="0" smtClean="0">
                  <a:solidFill>
                    <a:schemeClr val="accent2"/>
                  </a:solidFill>
                </a:rPr>
                <a:t> 90 </a:t>
              </a:r>
              <a:r>
                <a:rPr lang="en-GB" sz="2000" dirty="0" err="1" smtClean="0">
                  <a:solidFill>
                    <a:schemeClr val="accent2"/>
                  </a:solidFill>
                </a:rPr>
                <a:t>fd</a:t>
              </a:r>
              <a:r>
                <a:rPr lang="en-GB" sz="2000" dirty="0" smtClean="0">
                  <a:solidFill>
                    <a:schemeClr val="accent2"/>
                  </a:solidFill>
                </a:rPr>
                <a:t> 1]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ask agents [show patch-here]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/>
                <a:t>etc.</a:t>
              </a:r>
            </a:p>
            <a:p>
              <a:r>
                <a:rPr lang="en-GB" sz="2000" dirty="0" smtClean="0"/>
                <a:t>Can also ask patches: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ask patches [show self]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ask patches [set pcolor black]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2000" dirty="0" smtClean="0">
                  <a:solidFill>
                    <a:schemeClr val="accent2"/>
                  </a:solidFill>
                </a:rPr>
                <a:t>ask patch 0 0 [show agents-here]</a:t>
              </a:r>
              <a:endParaRPr lang="en-GB" sz="2000" dirty="0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4830156" y="4150780"/>
              <a:ext cx="1651749" cy="97210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33964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a simulation (</a:t>
            </a:r>
            <a:r>
              <a:rPr lang="en-GB" dirty="0" smtClean="0">
                <a:solidFill>
                  <a:schemeClr val="bg2"/>
                </a:solidFill>
              </a:rPr>
              <a:t>the hard way!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304800" y="4653136"/>
            <a:ext cx="3977273" cy="1747664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Each time “</a:t>
            </a:r>
            <a:r>
              <a:rPr lang="en-GB" sz="2400" dirty="0" smtClean="0">
                <a:solidFill>
                  <a:schemeClr val="accent2"/>
                </a:solidFill>
              </a:rPr>
              <a:t>step</a:t>
            </a:r>
            <a:r>
              <a:rPr lang="en-GB" sz="2400" dirty="0" smtClean="0"/>
              <a:t>” is pressed the procedure called “</a:t>
            </a:r>
            <a:r>
              <a:rPr lang="en-GB" sz="2400" dirty="0" smtClean="0">
                <a:solidFill>
                  <a:schemeClr val="accent2"/>
                </a:solidFill>
              </a:rPr>
              <a:t>go</a:t>
            </a:r>
            <a:r>
              <a:rPr lang="en-GB" sz="2400" dirty="0" smtClean="0"/>
              <a:t>” is caused to run – this is a list of commands, a </a:t>
            </a:r>
            <a:r>
              <a:rPr lang="en-GB" sz="2400" dirty="0" smtClean="0">
                <a:solidFill>
                  <a:schemeClr val="accent1"/>
                </a:solidFill>
              </a:rPr>
              <a:t>program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We will now look at this.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073" y="1268760"/>
            <a:ext cx="4638399" cy="4757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33343" y="1929397"/>
            <a:ext cx="4238657" cy="707887"/>
            <a:chOff x="570413" y="984492"/>
            <a:chExt cx="3048023" cy="471924"/>
          </a:xfrm>
        </p:grpSpPr>
        <p:sp>
          <p:nvSpPr>
            <p:cNvPr id="6" name="TextBox 5"/>
            <p:cNvSpPr txBox="1"/>
            <p:nvPr/>
          </p:nvSpPr>
          <p:spPr>
            <a:xfrm>
              <a:off x="570413" y="984492"/>
              <a:ext cx="1512168" cy="4719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2. Press “setup” to initialise world</a:t>
              </a:r>
              <a:endParaRPr lang="en-GB" sz="2000" dirty="0"/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 bwMode="auto">
            <a:xfrm>
              <a:off x="2082581" y="1220454"/>
              <a:ext cx="1535855" cy="91699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333343" y="1080753"/>
            <a:ext cx="4562693" cy="1884673"/>
            <a:chOff x="563038" y="1753892"/>
            <a:chExt cx="3281038" cy="1256447"/>
          </a:xfrm>
        </p:grpSpPr>
        <p:sp>
          <p:nvSpPr>
            <p:cNvPr id="9" name="TextBox 8"/>
            <p:cNvSpPr txBox="1"/>
            <p:nvPr/>
          </p:nvSpPr>
          <p:spPr>
            <a:xfrm>
              <a:off x="563038" y="1753892"/>
              <a:ext cx="2006483" cy="4719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1. Move the slider to change parameter</a:t>
              </a:r>
              <a:endParaRPr lang="en-GB" sz="2000" dirty="0"/>
            </a:p>
          </p:txBody>
        </p:sp>
        <p:cxnSp>
          <p:nvCxnSpPr>
            <p:cNvPr id="10" name="Straight Arrow Connector 9"/>
            <p:cNvCxnSpPr>
              <a:stCxn id="9" idx="3"/>
            </p:cNvCxnSpPr>
            <p:nvPr/>
          </p:nvCxnSpPr>
          <p:spPr bwMode="auto">
            <a:xfrm>
              <a:off x="2569521" y="1989854"/>
              <a:ext cx="1274555" cy="1020485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323528" y="2675441"/>
            <a:ext cx="4104456" cy="1305649"/>
            <a:chOff x="-108520" y="3403292"/>
            <a:chExt cx="4104456" cy="1305649"/>
          </a:xfrm>
        </p:grpSpPr>
        <p:sp>
          <p:nvSpPr>
            <p:cNvPr id="15" name="TextBox 14"/>
            <p:cNvSpPr txBox="1"/>
            <p:nvPr/>
          </p:nvSpPr>
          <p:spPr>
            <a:xfrm>
              <a:off x="-108520" y="3693278"/>
              <a:ext cx="3132348" cy="101566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3. Press “step” to make the program run one time step</a:t>
              </a:r>
              <a:endParaRPr lang="en-GB" sz="2000" dirty="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flipV="1">
              <a:off x="3023828" y="3403292"/>
              <a:ext cx="972108" cy="39891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329836" y="4077072"/>
            <a:ext cx="3679986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4. Press “step” lots of times!!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7276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Program Code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4375876" cy="448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23529" y="2023572"/>
            <a:ext cx="4032447" cy="400110"/>
            <a:chOff x="192514" y="-358652"/>
            <a:chExt cx="4244133" cy="266740"/>
          </a:xfrm>
        </p:grpSpPr>
        <p:sp>
          <p:nvSpPr>
            <p:cNvPr id="8" name="TextBox 7"/>
            <p:cNvSpPr txBox="1"/>
            <p:nvPr/>
          </p:nvSpPr>
          <p:spPr>
            <a:xfrm>
              <a:off x="192514" y="-358652"/>
              <a:ext cx="3025413" cy="2667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This text is the program </a:t>
              </a:r>
              <a:endParaRPr lang="en-GB" sz="2000" dirty="0"/>
            </a:p>
          </p:txBody>
        </p:sp>
        <p:cxnSp>
          <p:nvCxnSpPr>
            <p:cNvPr id="9" name="Straight Arrow Connector 8"/>
            <p:cNvCxnSpPr>
              <a:stCxn id="8" idx="3"/>
            </p:cNvCxnSpPr>
            <p:nvPr/>
          </p:nvCxnSpPr>
          <p:spPr bwMode="auto">
            <a:xfrm>
              <a:off x="3217928" y="-225282"/>
              <a:ext cx="1218719" cy="5129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333343" y="1080755"/>
            <a:ext cx="4714940" cy="707886"/>
            <a:chOff x="563038" y="1753892"/>
            <a:chExt cx="3390519" cy="471923"/>
          </a:xfrm>
        </p:grpSpPr>
        <p:sp>
          <p:nvSpPr>
            <p:cNvPr id="11" name="TextBox 10"/>
            <p:cNvSpPr txBox="1"/>
            <p:nvPr/>
          </p:nvSpPr>
          <p:spPr>
            <a:xfrm>
              <a:off x="563038" y="1753892"/>
              <a:ext cx="2006483" cy="47192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Click on the “Code” tab to see the program</a:t>
              </a:r>
              <a:endParaRPr lang="en-GB" sz="2000" dirty="0"/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 bwMode="auto">
            <a:xfrm>
              <a:off x="2569521" y="1989854"/>
              <a:ext cx="1384036" cy="19734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321172" y="2566619"/>
            <a:ext cx="2874513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It has different parts</a:t>
            </a:r>
            <a:endParaRPr lang="en-GB" sz="2000" dirty="0"/>
          </a:p>
        </p:txBody>
      </p:sp>
      <p:sp>
        <p:nvSpPr>
          <p:cNvPr id="18" name="Left Brace 17"/>
          <p:cNvSpPr/>
          <p:nvPr/>
        </p:nvSpPr>
        <p:spPr bwMode="auto">
          <a:xfrm>
            <a:off x="3777009" y="3248980"/>
            <a:ext cx="758987" cy="1908212"/>
          </a:xfrm>
          <a:prstGeom prst="leftBrace">
            <a:avLst>
              <a:gd name="adj1" fmla="val 18719"/>
              <a:gd name="adj2" fmla="val 41738"/>
            </a:avLst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21172" y="3140968"/>
            <a:ext cx="3455837" cy="163121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This chunk of code (from “</a:t>
            </a:r>
            <a:r>
              <a:rPr lang="en-GB" sz="2000" dirty="0" smtClean="0">
                <a:solidFill>
                  <a:schemeClr val="accent2"/>
                </a:solidFill>
              </a:rPr>
              <a:t>to</a:t>
            </a:r>
            <a:r>
              <a:rPr lang="en-GB" sz="2000" dirty="0" smtClean="0"/>
              <a:t>” to “</a:t>
            </a:r>
            <a:r>
              <a:rPr lang="en-GB" sz="2000" dirty="0" smtClean="0">
                <a:solidFill>
                  <a:schemeClr val="accent2"/>
                </a:solidFill>
              </a:rPr>
              <a:t>end</a:t>
            </a:r>
            <a:r>
              <a:rPr lang="en-GB" sz="2000" dirty="0" smtClean="0"/>
              <a:t>”) is the “setup” procedure – what happens when you press the setup button</a:t>
            </a:r>
            <a:endParaRPr lang="en-GB" sz="20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321172" y="4905164"/>
            <a:ext cx="4538860" cy="1323439"/>
            <a:chOff x="192514" y="-358652"/>
            <a:chExt cx="4777130" cy="882292"/>
          </a:xfrm>
        </p:grpSpPr>
        <p:sp>
          <p:nvSpPr>
            <p:cNvPr id="25" name="TextBox 24"/>
            <p:cNvSpPr txBox="1"/>
            <p:nvPr/>
          </p:nvSpPr>
          <p:spPr>
            <a:xfrm>
              <a:off x="192514" y="-358652"/>
              <a:ext cx="3261368" cy="8822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Text that if after a </a:t>
              </a:r>
              <a:br>
                <a:rPr lang="en-GB" sz="2000" dirty="0" smtClean="0"/>
              </a:br>
              <a:r>
                <a:rPr lang="en-GB" sz="2000" dirty="0" smtClean="0"/>
                <a:t>semi-colon “</a:t>
              </a:r>
              <a:r>
                <a:rPr lang="en-GB" sz="2000" b="1" dirty="0" smtClean="0"/>
                <a:t>;</a:t>
              </a:r>
              <a:r>
                <a:rPr lang="en-GB" sz="2000" dirty="0" smtClean="0"/>
                <a:t>” are comments and have no effect</a:t>
              </a:r>
              <a:endParaRPr lang="en-GB" sz="2000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flipV="1">
              <a:off x="3453882" y="-99172"/>
              <a:ext cx="1515762" cy="220573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3777008" y="3584941"/>
            <a:ext cx="4755431" cy="3010419"/>
            <a:chOff x="192513" y="-1413620"/>
            <a:chExt cx="5005070" cy="2006945"/>
          </a:xfrm>
        </p:grpSpPr>
        <p:sp>
          <p:nvSpPr>
            <p:cNvPr id="34" name="TextBox 33"/>
            <p:cNvSpPr txBox="1"/>
            <p:nvPr/>
          </p:nvSpPr>
          <p:spPr>
            <a:xfrm>
              <a:off x="192513" y="121401"/>
              <a:ext cx="5005070" cy="4719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Scroll down to look at the “go” procedure – this is what the “step” button does</a:t>
              </a:r>
              <a:endParaRPr lang="en-GB" sz="2000" dirty="0"/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flipV="1">
              <a:off x="3453882" y="-1413620"/>
              <a:ext cx="1743701" cy="1535021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8689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of the Code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17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38"/>
          <a:stretch/>
        </p:blipFill>
        <p:spPr bwMode="auto">
          <a:xfrm>
            <a:off x="4391980" y="1484784"/>
            <a:ext cx="4659423" cy="414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79512" y="1700808"/>
            <a:ext cx="4320480" cy="3744416"/>
            <a:chOff x="179512" y="1700808"/>
            <a:chExt cx="4320480" cy="3744416"/>
          </a:xfrm>
        </p:grpSpPr>
        <p:sp>
          <p:nvSpPr>
            <p:cNvPr id="5" name="Left Brace 4"/>
            <p:cNvSpPr/>
            <p:nvPr/>
          </p:nvSpPr>
          <p:spPr bwMode="auto">
            <a:xfrm>
              <a:off x="3777009" y="1700808"/>
              <a:ext cx="722983" cy="3744416"/>
            </a:xfrm>
            <a:prstGeom prst="leftBrace">
              <a:avLst>
                <a:gd name="adj1" fmla="val 18719"/>
                <a:gd name="adj2" fmla="val 41738"/>
              </a:avLst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none" w="lg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9512" y="2780928"/>
              <a:ext cx="3597497" cy="101566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Everything between “</a:t>
              </a:r>
              <a:r>
                <a:rPr lang="en-GB" sz="2000" dirty="0" smtClean="0">
                  <a:solidFill>
                    <a:schemeClr val="accent2"/>
                  </a:solidFill>
                </a:rPr>
                <a:t>to</a:t>
              </a:r>
              <a:r>
                <a:rPr lang="en-GB" sz="2000" dirty="0" smtClean="0"/>
                <a:t>” and “</a:t>
              </a:r>
              <a:r>
                <a:rPr lang="en-GB" sz="2000" dirty="0" smtClean="0">
                  <a:solidFill>
                    <a:schemeClr val="accent2"/>
                  </a:solidFill>
                </a:rPr>
                <a:t>end</a:t>
              </a:r>
              <a:r>
                <a:rPr lang="en-GB" sz="2000" dirty="0" smtClean="0"/>
                <a:t>” defines what “</a:t>
              </a:r>
              <a:r>
                <a:rPr lang="en-GB" sz="2000" dirty="0" smtClean="0">
                  <a:solidFill>
                    <a:schemeClr val="accent2"/>
                  </a:solidFill>
                </a:rPr>
                <a:t>go</a:t>
              </a:r>
              <a:r>
                <a:rPr lang="en-GB" sz="2000" dirty="0" smtClean="0"/>
                <a:t>” </a:t>
              </a:r>
              <a:r>
                <a:rPr lang="en-GB" sz="2000" i="1" dirty="0" smtClean="0">
                  <a:solidFill>
                    <a:schemeClr val="accent1"/>
                  </a:solidFill>
                </a:rPr>
                <a:t>means</a:t>
              </a:r>
              <a:endParaRPr lang="en-GB" sz="2000" i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2392" y="1515742"/>
            <a:ext cx="4389609" cy="1015663"/>
            <a:chOff x="43968" y="-697205"/>
            <a:chExt cx="4620044" cy="677108"/>
          </a:xfrm>
        </p:grpSpPr>
        <p:sp>
          <p:nvSpPr>
            <p:cNvPr id="9" name="TextBox 8"/>
            <p:cNvSpPr txBox="1"/>
            <p:nvPr/>
          </p:nvSpPr>
          <p:spPr>
            <a:xfrm>
              <a:off x="43968" y="-697205"/>
              <a:ext cx="3372570" cy="6771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“</a:t>
              </a:r>
              <a:r>
                <a:rPr lang="en-GB" sz="2000" dirty="0" smtClean="0">
                  <a:solidFill>
                    <a:schemeClr val="accent2"/>
                  </a:solidFill>
                </a:rPr>
                <a:t>ask agents</a:t>
              </a:r>
              <a:r>
                <a:rPr lang="en-GB" sz="2000" dirty="0" smtClean="0"/>
                <a:t>” means to ask (</a:t>
              </a:r>
              <a:r>
                <a:rPr lang="en-GB" sz="2000" dirty="0" smtClean="0">
                  <a:solidFill>
                    <a:schemeClr val="bg2"/>
                  </a:solidFill>
                </a:rPr>
                <a:t>all</a:t>
              </a:r>
              <a:r>
                <a:rPr lang="en-GB" sz="2000" dirty="0" smtClean="0"/>
                <a:t>) agents to do some code, one after the other</a:t>
              </a:r>
              <a:endParaRPr lang="en-GB" sz="2000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3416538" y="-381807"/>
              <a:ext cx="1247474" cy="1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228700" y="2023573"/>
            <a:ext cx="4423692" cy="2593560"/>
            <a:chOff x="76300" y="1871173"/>
            <a:chExt cx="4423692" cy="2593560"/>
          </a:xfrm>
        </p:grpSpPr>
        <p:sp>
          <p:nvSpPr>
            <p:cNvPr id="14" name="Left Brace 13"/>
            <p:cNvSpPr/>
            <p:nvPr/>
          </p:nvSpPr>
          <p:spPr bwMode="auto">
            <a:xfrm>
              <a:off x="3673797" y="1871173"/>
              <a:ext cx="826195" cy="2593560"/>
            </a:xfrm>
            <a:prstGeom prst="leftBrace">
              <a:avLst>
                <a:gd name="adj1" fmla="val 18719"/>
                <a:gd name="adj2" fmla="val 47026"/>
              </a:avLst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none" w="lg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300" y="2520516"/>
              <a:ext cx="3597497" cy="101566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it is asking them all to do is between the square brackets </a:t>
              </a:r>
              <a:r>
                <a:rPr lang="en-GB" sz="2000" dirty="0" smtClean="0">
                  <a:solidFill>
                    <a:schemeClr val="accent2"/>
                  </a:solidFill>
                </a:rPr>
                <a:t>“[ …. ]”</a:t>
              </a:r>
              <a:endParaRPr lang="en-GB" sz="2000" i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3568" y="3745485"/>
            <a:ext cx="4140460" cy="1015663"/>
            <a:chOff x="76300" y="2760988"/>
            <a:chExt cx="4140460" cy="1015663"/>
          </a:xfrm>
        </p:grpSpPr>
        <p:sp>
          <p:nvSpPr>
            <p:cNvPr id="17" name="Left Brace 16"/>
            <p:cNvSpPr/>
            <p:nvPr/>
          </p:nvSpPr>
          <p:spPr bwMode="auto">
            <a:xfrm>
              <a:off x="3673797" y="3028347"/>
              <a:ext cx="542963" cy="507832"/>
            </a:xfrm>
            <a:prstGeom prst="leftBrace">
              <a:avLst>
                <a:gd name="adj1" fmla="val 18719"/>
                <a:gd name="adj2" fmla="val 47026"/>
              </a:avLst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none" w="lg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300" y="2760988"/>
              <a:ext cx="3597497" cy="101566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“</a:t>
              </a:r>
              <a:r>
                <a:rPr lang="en-GB" sz="2000" dirty="0" smtClean="0">
                  <a:solidFill>
                    <a:schemeClr val="accent2"/>
                  </a:solidFill>
                </a:rPr>
                <a:t>if</a:t>
              </a:r>
              <a:r>
                <a:rPr lang="en-GB" sz="2000" dirty="0" smtClean="0"/>
                <a:t>” statements are conditionals they have a condition and an action</a:t>
              </a:r>
              <a:endParaRPr lang="en-GB" sz="2000" i="1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80" y="1484784"/>
            <a:ext cx="4653651" cy="414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07235" y="2314322"/>
            <a:ext cx="3796982" cy="193899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All the square brackets inside each other can be confusing, if you double-click </a:t>
            </a:r>
            <a:r>
              <a:rPr lang="en-GB" sz="2000" b="1" i="1" dirty="0" smtClean="0"/>
              <a:t>just outside </a:t>
            </a:r>
            <a:r>
              <a:rPr lang="en-GB" sz="2000" dirty="0" smtClean="0"/>
              <a:t>a bracket, it shows what is in side between it and the matching bracket</a:t>
            </a:r>
            <a:endParaRPr lang="en-GB" sz="20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4004217" y="1988840"/>
            <a:ext cx="1384714" cy="542563"/>
          </a:xfrm>
          <a:prstGeom prst="straightConnector1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lg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22131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change the program…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18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4481181" cy="459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3508" y="4735423"/>
            <a:ext cx="4068452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>
                <a:solidFill>
                  <a:schemeClr val="accent2"/>
                </a:solidFill>
              </a:rPr>
              <a:t>type the following: </a:t>
            </a:r>
          </a:p>
          <a:p>
            <a:r>
              <a:rPr lang="en-US" sz="2000" dirty="0" smtClean="0"/>
              <a:t>;; </a:t>
            </a:r>
            <a:r>
              <a:rPr lang="en-US" sz="2000" dirty="0"/>
              <a:t>my bit!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random-float 1 &lt; 0.05 [</a:t>
            </a:r>
            <a:r>
              <a:rPr lang="en-US" sz="2000" dirty="0" err="1"/>
              <a:t>lt</a:t>
            </a:r>
            <a:r>
              <a:rPr lang="en-US" sz="2000" dirty="0"/>
              <a:t> 90</a:t>
            </a:r>
            <a:r>
              <a:rPr lang="en-US" sz="2000" dirty="0" smtClean="0"/>
              <a:t>]</a:t>
            </a:r>
            <a:endParaRPr lang="en-GB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3528" y="3897052"/>
            <a:ext cx="4418677" cy="707886"/>
            <a:chOff x="563038" y="1753892"/>
            <a:chExt cx="3177476" cy="471923"/>
          </a:xfrm>
        </p:grpSpPr>
        <p:sp>
          <p:nvSpPr>
            <p:cNvPr id="15" name="TextBox 14"/>
            <p:cNvSpPr txBox="1"/>
            <p:nvPr/>
          </p:nvSpPr>
          <p:spPr>
            <a:xfrm>
              <a:off x="563038" y="1753892"/>
              <a:ext cx="2006483" cy="47192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Click within the text and type!</a:t>
              </a:r>
              <a:endParaRPr lang="en-GB" sz="2000" dirty="0"/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2569521" y="1989854"/>
              <a:ext cx="1170993" cy="19734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4023"/>
            <a:ext cx="4481181" cy="459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40137" y="1340769"/>
            <a:ext cx="4664284" cy="1015663"/>
            <a:chOff x="563038" y="1753892"/>
            <a:chExt cx="3354092" cy="677107"/>
          </a:xfrm>
        </p:grpSpPr>
        <p:sp>
          <p:nvSpPr>
            <p:cNvPr id="6" name="TextBox 5"/>
            <p:cNvSpPr txBox="1"/>
            <p:nvPr/>
          </p:nvSpPr>
          <p:spPr>
            <a:xfrm>
              <a:off x="563038" y="1753892"/>
              <a:ext cx="2856142" cy="6771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You can press “</a:t>
              </a:r>
              <a:r>
                <a:rPr lang="en-GB" sz="2000" b="1" dirty="0" smtClean="0">
                  <a:solidFill>
                    <a:schemeClr val="accent2"/>
                  </a:solidFill>
                </a:rPr>
                <a:t>Check</a:t>
              </a:r>
              <a:r>
                <a:rPr lang="en-GB" sz="2000" dirty="0" smtClean="0"/>
                <a:t>” to see if you got the syntax of everything right!</a:t>
              </a:r>
              <a:endParaRPr lang="en-GB" sz="2000" dirty="0"/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 bwMode="auto">
            <a:xfrm>
              <a:off x="3419180" y="2092446"/>
              <a:ext cx="497950" cy="9475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240137" y="1342883"/>
            <a:ext cx="4330591" cy="1938993"/>
            <a:chOff x="563038" y="1753892"/>
            <a:chExt cx="3114133" cy="1292659"/>
          </a:xfrm>
        </p:grpSpPr>
        <p:sp>
          <p:nvSpPr>
            <p:cNvPr id="22" name="TextBox 21"/>
            <p:cNvSpPr txBox="1"/>
            <p:nvPr/>
          </p:nvSpPr>
          <p:spPr>
            <a:xfrm>
              <a:off x="563038" y="1753892"/>
              <a:ext cx="2312442" cy="129265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If all is well you can then click on “</a:t>
              </a:r>
              <a:r>
                <a:rPr lang="en-GB" sz="2000" b="1" dirty="0" smtClean="0">
                  <a:solidFill>
                    <a:schemeClr val="accent2"/>
                  </a:solidFill>
                </a:rPr>
                <a:t>Interface</a:t>
              </a:r>
              <a:r>
                <a:rPr lang="en-GB" sz="2000" dirty="0" smtClean="0"/>
                <a:t>” to go back and try the effect of your change when running the code (pressing the “</a:t>
              </a:r>
              <a:r>
                <a:rPr lang="en-GB" sz="2000" b="1" dirty="0" smtClean="0"/>
                <a:t>step</a:t>
              </a:r>
              <a:r>
                <a:rPr lang="en-GB" sz="2000" dirty="0" smtClean="0"/>
                <a:t>” button)</a:t>
              </a:r>
              <a:endParaRPr lang="en-GB" sz="2000" dirty="0"/>
            </a:p>
          </p:txBody>
        </p:sp>
        <p:cxnSp>
          <p:nvCxnSpPr>
            <p:cNvPr id="23" name="Straight Arrow Connector 22"/>
            <p:cNvCxnSpPr>
              <a:stCxn id="22" idx="3"/>
            </p:cNvCxnSpPr>
            <p:nvPr/>
          </p:nvCxnSpPr>
          <p:spPr bwMode="auto">
            <a:xfrm flipV="1">
              <a:off x="2875480" y="2016511"/>
              <a:ext cx="801691" cy="38371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8426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772" y="1412776"/>
            <a:ext cx="4375876" cy="448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Information Tab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19</a:t>
            </a:fld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12776"/>
            <a:ext cx="4375876" cy="448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51520" y="1172943"/>
            <a:ext cx="4714938" cy="1631216"/>
            <a:chOff x="504199" y="1815350"/>
            <a:chExt cx="3390518" cy="1087475"/>
          </a:xfrm>
        </p:grpSpPr>
        <p:sp>
          <p:nvSpPr>
            <p:cNvPr id="6" name="TextBox 5"/>
            <p:cNvSpPr txBox="1"/>
            <p:nvPr/>
          </p:nvSpPr>
          <p:spPr>
            <a:xfrm>
              <a:off x="504199" y="1815350"/>
              <a:ext cx="2006483" cy="108747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Click on the “</a:t>
              </a:r>
              <a:r>
                <a:rPr lang="en-GB" sz="2000" b="1" dirty="0" smtClean="0"/>
                <a:t>Info</a:t>
              </a:r>
              <a:r>
                <a:rPr lang="en-GB" sz="2000" dirty="0" smtClean="0"/>
                <a:t>” tab to see a description of the model (</a:t>
              </a:r>
              <a:r>
                <a:rPr lang="en-GB" sz="2000" dirty="0" smtClean="0">
                  <a:solidFill>
                    <a:schemeClr val="bg2"/>
                  </a:solidFill>
                </a:rPr>
                <a:t>or whatever the programmer has written, if anything!</a:t>
              </a:r>
              <a:r>
                <a:rPr lang="en-GB" sz="2000" dirty="0" smtClean="0"/>
                <a:t>)</a:t>
              </a:r>
              <a:endParaRPr lang="en-GB" sz="2000" dirty="0"/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 bwMode="auto">
            <a:xfrm flipV="1">
              <a:off x="2510682" y="2248658"/>
              <a:ext cx="1384035" cy="11043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sp>
        <p:nvSpPr>
          <p:cNvPr id="8" name="TextBox 7"/>
          <p:cNvSpPr txBox="1"/>
          <p:nvPr/>
        </p:nvSpPr>
        <p:spPr>
          <a:xfrm>
            <a:off x="251520" y="3256839"/>
            <a:ext cx="3679986" cy="40011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Read it, scrolling down</a:t>
            </a:r>
            <a:endParaRPr lang="en-GB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51520" y="3897049"/>
            <a:ext cx="4536504" cy="1015663"/>
            <a:chOff x="504199" y="1815350"/>
            <a:chExt cx="3262206" cy="677108"/>
          </a:xfrm>
        </p:grpSpPr>
        <p:sp>
          <p:nvSpPr>
            <p:cNvPr id="11" name="TextBox 10"/>
            <p:cNvSpPr txBox="1"/>
            <p:nvPr/>
          </p:nvSpPr>
          <p:spPr>
            <a:xfrm>
              <a:off x="504199" y="1815350"/>
              <a:ext cx="2537271" cy="6771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Here are some suggestions of bits of code to add and things to try (</a:t>
              </a:r>
              <a:r>
                <a:rPr lang="en-GB" sz="2000" b="1" i="1" dirty="0" smtClean="0"/>
                <a:t>in a bit</a:t>
              </a:r>
              <a:r>
                <a:rPr lang="en-GB" sz="2000" dirty="0" smtClean="0"/>
                <a:t>!)</a:t>
              </a:r>
              <a:endParaRPr lang="en-GB" sz="2000" dirty="0"/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 bwMode="auto">
            <a:xfrm>
              <a:off x="3041470" y="2153904"/>
              <a:ext cx="724935" cy="94753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1908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dirty="0" err="1" smtClean="0"/>
              <a:t>organised</a:t>
            </a:r>
            <a:r>
              <a:rPr lang="en-US" dirty="0" smtClean="0"/>
              <a:t> and run by </a:t>
            </a:r>
          </a:p>
          <a:p>
            <a:pPr lvl="1"/>
            <a:r>
              <a:rPr lang="en-US" b="1" dirty="0" smtClean="0"/>
              <a:t>Bruce Edmonds </a:t>
            </a:r>
            <a:r>
              <a:rPr lang="en-US" dirty="0" smtClean="0"/>
              <a:t>from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1"/>
                </a:solidFill>
              </a:rPr>
              <a:t>Centre for Policy Modelling </a:t>
            </a:r>
            <a:r>
              <a:rPr lang="en-US" dirty="0" smtClean="0"/>
              <a:t>at the </a:t>
            </a:r>
            <a:r>
              <a:rPr lang="en-US" dirty="0" smtClean="0">
                <a:solidFill>
                  <a:schemeClr val="accent2"/>
                </a:solidFill>
              </a:rPr>
              <a:t>Manchester Metropolitan University 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 smtClean="0"/>
              <a:t>GertJan</a:t>
            </a:r>
            <a:r>
              <a:rPr lang="en-US" b="1" dirty="0" smtClean="0"/>
              <a:t> Hofstede</a:t>
            </a:r>
            <a:r>
              <a:rPr lang="en-US" dirty="0" smtClean="0"/>
              <a:t> from the XXX of </a:t>
            </a:r>
            <a:r>
              <a:rPr lang="en-US" dirty="0" smtClean="0">
                <a:solidFill>
                  <a:schemeClr val="accent2"/>
                </a:solidFill>
              </a:rPr>
              <a:t>Wageningen University</a:t>
            </a:r>
          </a:p>
          <a:p>
            <a:pPr lvl="1"/>
            <a:r>
              <a:rPr lang="en-US" dirty="0" smtClean="0"/>
              <a:t>With help from </a:t>
            </a:r>
            <a:r>
              <a:rPr lang="en-US" b="1" dirty="0" smtClean="0"/>
              <a:t>Gary Polhill </a:t>
            </a:r>
            <a:r>
              <a:rPr lang="en-US" dirty="0" smtClean="0"/>
              <a:t>of the </a:t>
            </a:r>
            <a:r>
              <a:rPr lang="en-US" dirty="0" smtClean="0">
                <a:solidFill>
                  <a:srgbClr val="2A50BA"/>
                </a:solidFill>
              </a:rPr>
              <a:t>James Hutton Institute</a:t>
            </a:r>
            <a:r>
              <a:rPr lang="en-US" dirty="0" smtClean="0"/>
              <a:t> in Aberdeen.</a:t>
            </a:r>
            <a:endParaRPr lang="en-US" dirty="0" smtClean="0">
              <a:solidFill>
                <a:srgbClr val="25A14B"/>
              </a:solidFill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2-Day Introduction to Agent-Based Modelling, Session </a:t>
            </a:r>
            <a:r>
              <a:rPr lang="en-GB" smtClean="0"/>
              <a:t>1, </a:t>
            </a:r>
            <a:r>
              <a:rPr lang="en-GB"/>
              <a:t>slide </a:t>
            </a:r>
            <a:fld id="{4B985DE2-C5E8-BD44-B283-0AAF779DC2AE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215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974" y="1124744"/>
            <a:ext cx="4690681" cy="4811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a button and running the code (the fast way!)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20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251520" y="1484784"/>
            <a:ext cx="3861453" cy="1015663"/>
            <a:chOff x="504199" y="1815350"/>
            <a:chExt cx="2776776" cy="677107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V="1">
              <a:off x="2510682" y="1887358"/>
              <a:ext cx="770293" cy="133273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504199" y="1815350"/>
              <a:ext cx="2200695" cy="6771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Click on the “</a:t>
              </a:r>
              <a:r>
                <a:rPr lang="en-GB" sz="2000" b="1" dirty="0" smtClean="0"/>
                <a:t>Interface</a:t>
              </a:r>
              <a:r>
                <a:rPr lang="en-GB" sz="2000" dirty="0" smtClean="0"/>
                <a:t>” tab to get back to the main view</a:t>
              </a:r>
              <a:endParaRPr lang="en-GB" sz="2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1520" y="2348879"/>
            <a:ext cx="4644515" cy="1047620"/>
            <a:chOff x="504199" y="1588861"/>
            <a:chExt cx="3339877" cy="698413"/>
          </a:xfrm>
        </p:grpSpPr>
        <p:cxnSp>
          <p:nvCxnSpPr>
            <p:cNvPr id="17" name="Straight Arrow Connector 16"/>
            <p:cNvCxnSpPr>
              <a:stCxn id="18" idx="3"/>
            </p:cNvCxnSpPr>
            <p:nvPr/>
          </p:nvCxnSpPr>
          <p:spPr bwMode="auto">
            <a:xfrm flipV="1">
              <a:off x="3041470" y="1588861"/>
              <a:ext cx="802606" cy="462452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504199" y="1815350"/>
              <a:ext cx="2537271" cy="4719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Right-Click some empty space and choose “</a:t>
              </a:r>
              <a:r>
                <a:rPr lang="en-GB" sz="2000" b="1" dirty="0" smtClean="0"/>
                <a:t>button</a:t>
              </a:r>
              <a:r>
                <a:rPr lang="en-GB" sz="2000" dirty="0" smtClean="0"/>
                <a:t>”</a:t>
              </a:r>
              <a:endParaRPr lang="en-GB" sz="2000" dirty="0"/>
            </a:p>
          </p:txBody>
        </p:sp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0" y="2193598"/>
            <a:ext cx="2383043" cy="169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251520" y="3213942"/>
            <a:ext cx="4644515" cy="1355396"/>
            <a:chOff x="504199" y="1588861"/>
            <a:chExt cx="3339877" cy="903597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3041470" y="1588861"/>
              <a:ext cx="802606" cy="35939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504199" y="1815350"/>
              <a:ext cx="2537271" cy="6771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Type the text “go” here and then check (to on) the “forever” switch then “</a:t>
              </a:r>
              <a:r>
                <a:rPr lang="en-GB" sz="2000" b="1" dirty="0" smtClean="0"/>
                <a:t>OK</a:t>
              </a:r>
              <a:r>
                <a:rPr lang="en-GB" sz="2000" dirty="0" smtClean="0"/>
                <a:t>”</a:t>
              </a:r>
              <a:endParaRPr lang="en-GB" sz="2000" dirty="0"/>
            </a:p>
          </p:txBody>
        </p:sp>
      </p:grp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974" y="1130357"/>
            <a:ext cx="4690681" cy="481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403920" y="2500446"/>
            <a:ext cx="4644515" cy="3726622"/>
            <a:chOff x="504199" y="213228"/>
            <a:chExt cx="3339877" cy="2484414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flipV="1">
              <a:off x="3041470" y="213228"/>
              <a:ext cx="802606" cy="1606859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504199" y="1815350"/>
              <a:ext cx="2537271" cy="8822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Now when you press the “go” button it will keep doing </a:t>
              </a:r>
              <a:r>
                <a:rPr lang="en-GB" sz="2000" dirty="0" err="1" smtClean="0"/>
                <a:t>doing</a:t>
              </a:r>
              <a:r>
                <a:rPr lang="en-GB" sz="2000" dirty="0" smtClean="0"/>
                <a:t> the “go” procedure forever (until you “</a:t>
              </a:r>
              <a:r>
                <a:rPr lang="en-GB" sz="2000" dirty="0" err="1" smtClean="0"/>
                <a:t>unpress</a:t>
              </a:r>
              <a:r>
                <a:rPr lang="en-GB" sz="2000" dirty="0" smtClean="0"/>
                <a:t>” it)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799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463" y="1160046"/>
            <a:ext cx="4690681" cy="481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a button and running the code for only 10 steps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21</a:t>
            </a:fld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241329" y="1844825"/>
            <a:ext cx="4807107" cy="1351619"/>
            <a:chOff x="504199" y="1815350"/>
            <a:chExt cx="3456797" cy="901079"/>
          </a:xfrm>
        </p:grpSpPr>
        <p:cxnSp>
          <p:nvCxnSpPr>
            <p:cNvPr id="17" name="Straight Arrow Connector 16"/>
            <p:cNvCxnSpPr>
              <a:stCxn id="18" idx="3"/>
            </p:cNvCxnSpPr>
            <p:nvPr/>
          </p:nvCxnSpPr>
          <p:spPr bwMode="auto">
            <a:xfrm>
              <a:off x="3041470" y="2153904"/>
              <a:ext cx="919526" cy="562525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504199" y="1815350"/>
              <a:ext cx="2537271" cy="6771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Right-Click some different empty space and choose “</a:t>
              </a:r>
              <a:r>
                <a:rPr lang="en-GB" sz="2000" b="1" dirty="0" smtClean="0"/>
                <a:t>button</a:t>
              </a:r>
              <a:r>
                <a:rPr lang="en-GB" sz="2000" dirty="0" smtClean="0"/>
                <a:t>”</a:t>
              </a:r>
              <a:endParaRPr lang="en-GB" sz="2000" dirty="0"/>
            </a:p>
          </p:txBody>
        </p:sp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0" y="2193598"/>
            <a:ext cx="2383043" cy="169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251520" y="3196443"/>
            <a:ext cx="4796915" cy="1292933"/>
            <a:chOff x="504199" y="1425319"/>
            <a:chExt cx="3449468" cy="861955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3041470" y="1425319"/>
              <a:ext cx="912197" cy="52293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504199" y="1815350"/>
              <a:ext cx="2537271" cy="4719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Type the text “</a:t>
              </a:r>
              <a:r>
                <a:rPr lang="en-GB" sz="2000" dirty="0" smtClean="0">
                  <a:solidFill>
                    <a:schemeClr val="accent2"/>
                  </a:solidFill>
                </a:rPr>
                <a:t>repeat 10 [go]” </a:t>
              </a:r>
              <a:r>
                <a:rPr lang="en-GB" sz="2000" dirty="0" smtClean="0"/>
                <a:t>here</a:t>
              </a:r>
              <a:endParaRPr lang="en-GB" sz="20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51520" y="3392996"/>
            <a:ext cx="5328592" cy="2043651"/>
            <a:chOff x="504199" y="924842"/>
            <a:chExt cx="3831798" cy="1362432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 flipV="1">
              <a:off x="3041470" y="924842"/>
              <a:ext cx="1294527" cy="916294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504199" y="1815350"/>
              <a:ext cx="2537271" cy="4719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Type the text “</a:t>
              </a:r>
              <a:r>
                <a:rPr lang="en-GB" sz="2000" b="1" i="1" dirty="0" smtClean="0">
                  <a:solidFill>
                    <a:schemeClr val="accent1"/>
                  </a:solidFill>
                </a:rPr>
                <a:t>10 steps</a:t>
              </a:r>
              <a:r>
                <a:rPr lang="en-GB" sz="2000" dirty="0" smtClean="0">
                  <a:solidFill>
                    <a:schemeClr val="accent2"/>
                  </a:solidFill>
                </a:rPr>
                <a:t>” </a:t>
              </a:r>
              <a:r>
                <a:rPr lang="en-GB" sz="2000" dirty="0" smtClean="0"/>
                <a:t>here and then “</a:t>
              </a:r>
              <a:r>
                <a:rPr lang="en-GB" sz="2000" b="1" dirty="0" smtClean="0"/>
                <a:t>OK</a:t>
              </a:r>
              <a:r>
                <a:rPr lang="en-GB" sz="2000" dirty="0" smtClean="0"/>
                <a:t>”</a:t>
              </a:r>
              <a:endParaRPr lang="en-GB" sz="2000" dirty="0"/>
            </a:p>
          </p:txBody>
        </p:sp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782" y="1183025"/>
            <a:ext cx="4690681" cy="4811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251520" y="3392997"/>
            <a:ext cx="4796915" cy="2676141"/>
            <a:chOff x="-1687673" y="369810"/>
            <a:chExt cx="3449468" cy="1784094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flipV="1">
              <a:off x="795911" y="369810"/>
              <a:ext cx="965884" cy="110698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2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-1687673" y="1476796"/>
              <a:ext cx="2537271" cy="6771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Now when you press the “10 steps” button it will do the “go” procedure only 10 times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100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Experimentation Cycle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Often programming, especially in the exploratory phase, involves a cycle of:</a:t>
            </a:r>
          </a:p>
          <a:p>
            <a:r>
              <a:rPr lang="en-GB" dirty="0" smtClean="0"/>
              <a:t>Writing some code</a:t>
            </a:r>
          </a:p>
          <a:p>
            <a:r>
              <a:rPr lang="en-GB" dirty="0" smtClean="0"/>
              <a:t>Trying it out (</a:t>
            </a:r>
            <a:r>
              <a:rPr lang="en-GB" dirty="0" smtClean="0">
                <a:solidFill>
                  <a:schemeClr val="bg2"/>
                </a:solidFill>
              </a:rPr>
              <a:t>as part of a program or as a direct command</a:t>
            </a:r>
            <a:r>
              <a:rPr lang="en-GB" dirty="0" smtClean="0"/>
              <a:t>)</a:t>
            </a:r>
          </a:p>
          <a:p>
            <a:r>
              <a:rPr lang="en-GB" dirty="0" smtClean="0"/>
              <a:t>Finding errors </a:t>
            </a:r>
          </a:p>
          <a:p>
            <a:r>
              <a:rPr lang="en-GB" dirty="0" smtClean="0"/>
              <a:t>Reading the NetLogo documentation (</a:t>
            </a:r>
            <a:r>
              <a:rPr lang="en-GB" dirty="0" smtClean="0">
                <a:solidFill>
                  <a:schemeClr val="bg2"/>
                </a:solidFill>
              </a:rPr>
              <a:t>more on this next session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Correcting Errors</a:t>
            </a:r>
          </a:p>
          <a:p>
            <a:r>
              <a:rPr lang="en-GB" dirty="0" smtClean="0"/>
              <a:t>Until it works as you want it to (</a:t>
            </a:r>
            <a:r>
              <a:rPr lang="en-GB" dirty="0" smtClean="0">
                <a:solidFill>
                  <a:schemeClr val="bg2"/>
                </a:solidFill>
              </a:rPr>
              <a:t>if ever!)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48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try…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288" y="1088740"/>
            <a:ext cx="8458200" cy="56526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Try to do the following: </a:t>
            </a:r>
          </a:p>
          <a:p>
            <a:r>
              <a:rPr lang="en-US" dirty="0" smtClean="0"/>
              <a:t>add </a:t>
            </a:r>
            <a:r>
              <a:rPr lang="en-US" dirty="0"/>
              <a:t>a button to manually turn the agent right (using “</a:t>
            </a:r>
            <a:r>
              <a:rPr lang="en-US" b="1" dirty="0" err="1">
                <a:solidFill>
                  <a:schemeClr val="accent2"/>
                </a:solidFill>
              </a:rPr>
              <a:t>rt</a:t>
            </a:r>
            <a:r>
              <a:rPr lang="en-US" b="1" dirty="0">
                <a:solidFill>
                  <a:schemeClr val="accent2"/>
                </a:solidFill>
              </a:rPr>
              <a:t> 90</a:t>
            </a:r>
            <a:r>
              <a:rPr lang="en-US" dirty="0"/>
              <a:t>”) </a:t>
            </a:r>
          </a:p>
          <a:p>
            <a:r>
              <a:rPr lang="en-US" dirty="0" smtClean="0"/>
              <a:t>add </a:t>
            </a:r>
            <a:r>
              <a:rPr lang="en-US" dirty="0"/>
              <a:t>a slider for number of targets and add code to make this number of patches red </a:t>
            </a:r>
          </a:p>
          <a:p>
            <a:r>
              <a:rPr lang="en-US" dirty="0"/>
              <a:t>try to change the “if” commands within the “go” procedure and see what happens </a:t>
            </a:r>
          </a:p>
          <a:p>
            <a:r>
              <a:rPr lang="en-US" dirty="0"/>
              <a:t>add new “if” rules, for example to with a certain probability to turn left (using “if random-float 1 &lt; 0.05 […..]”) </a:t>
            </a:r>
          </a:p>
          <a:p>
            <a:r>
              <a:rPr lang="en-US" dirty="0"/>
              <a:t>add a command within “setup” to place the agent at a random position at the start (using “</a:t>
            </a:r>
            <a:r>
              <a:rPr lang="en-US" dirty="0" err="1"/>
              <a:t>setxy</a:t>
            </a:r>
            <a:r>
              <a:rPr lang="en-US" dirty="0"/>
              <a:t>”, “random max-</a:t>
            </a:r>
            <a:r>
              <a:rPr lang="en-US" dirty="0" err="1"/>
              <a:t>xcor</a:t>
            </a:r>
            <a:r>
              <a:rPr lang="en-US" dirty="0"/>
              <a:t>” and random max-</a:t>
            </a:r>
            <a:r>
              <a:rPr lang="en-US" dirty="0" err="1"/>
              <a:t>ycor</a:t>
            </a:r>
            <a:r>
              <a:rPr lang="en-US" dirty="0"/>
              <a:t>")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38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 dirty="0">
                <a:latin typeface="Arial" charset="0"/>
              </a:rPr>
              <a:t>The End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537321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2-Day Introduction to Agent-Based Modelling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cfpm.org/simulationcourse</a:t>
            </a:r>
          </a:p>
          <a:p>
            <a:pPr algn="ctr">
              <a:lnSpc>
                <a:spcPct val="90000"/>
              </a:lnSpc>
              <a:buNone/>
            </a:pPr>
            <a:endParaRPr lang="en-GB" sz="2000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introduce you to programming and debugging agent-based </a:t>
            </a:r>
            <a:r>
              <a:rPr lang="en-US" dirty="0" err="1" smtClean="0"/>
              <a:t>modelling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bg2"/>
                </a:solidFill>
              </a:rPr>
              <a:t>ABM</a:t>
            </a:r>
            <a:r>
              <a:rPr lang="en-US" dirty="0" smtClean="0"/>
              <a:t>) through the NetLogo programming language</a:t>
            </a:r>
          </a:p>
          <a:p>
            <a:r>
              <a:rPr lang="en-US" dirty="0" smtClean="0"/>
              <a:t>To give you an idea of some of the things that ABM can represent and how this is done</a:t>
            </a:r>
          </a:p>
          <a:p>
            <a:r>
              <a:rPr lang="en-US" dirty="0" smtClean="0"/>
              <a:t>To give you an insight into the ABM way of thinking about social phenomena</a:t>
            </a:r>
          </a:p>
          <a:p>
            <a:r>
              <a:rPr lang="en-US" dirty="0" smtClean="0"/>
              <a:t>To help you understand the process of designing, programming and using an ABM</a:t>
            </a:r>
          </a:p>
          <a:p>
            <a:r>
              <a:rPr lang="en-US" dirty="0" smtClean="0"/>
              <a:t>To show you some examples of how ABM has been used in the social science literature and 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2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will not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make you a full agent-based programmer</a:t>
            </a:r>
          </a:p>
          <a:p>
            <a:r>
              <a:rPr lang="en-US" dirty="0" smtClean="0"/>
              <a:t>An expert at NetLogo</a:t>
            </a:r>
          </a:p>
          <a:p>
            <a:r>
              <a:rPr lang="en-US" dirty="0" smtClean="0"/>
              <a:t>Able to rush off and immediately write a ‘blockbuster’ ABM paper</a:t>
            </a:r>
          </a:p>
          <a:p>
            <a:r>
              <a:rPr lang="en-US" dirty="0" smtClean="0"/>
              <a:t>Be able to immediately program what you have in mind to model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Sorry!  </a:t>
            </a:r>
            <a:r>
              <a:rPr lang="en-US" dirty="0" smtClean="0"/>
              <a:t>These take time and some patience to achieve, but we hope to have started you on the road in these directions.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54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Style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8740"/>
            <a:ext cx="8458200" cy="53120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25A14B"/>
                </a:solidFill>
              </a:rPr>
              <a:t>Relaxed!  </a:t>
            </a:r>
            <a:r>
              <a:rPr lang="en-US" dirty="0" smtClean="0"/>
              <a:t>Please feel free to experiment, deviate from the course material, ask questions from the helpers, generally making the course maximally useful for you</a:t>
            </a:r>
          </a:p>
          <a:p>
            <a:r>
              <a:rPr lang="en-US" dirty="0" smtClean="0"/>
              <a:t>We will have quite a range of previous computer programming experience among the participants so it is inevitable that some will find some of this a bit slow (</a:t>
            </a:r>
            <a:r>
              <a:rPr lang="en-US" dirty="0" smtClean="0">
                <a:solidFill>
                  <a:schemeClr val="accent1"/>
                </a:solidFill>
              </a:rPr>
              <a:t>if so experiment and extend your knowledge, making use of the helpers around and suggestions for extension</a:t>
            </a:r>
            <a:r>
              <a:rPr lang="en-US" dirty="0" smtClean="0"/>
              <a:t>), and some will find parts a bit fast (</a:t>
            </a:r>
            <a:r>
              <a:rPr lang="en-US" dirty="0" smtClean="0">
                <a:solidFill>
                  <a:schemeClr val="accent2"/>
                </a:solidFill>
              </a:rPr>
              <a:t>if so ask for lots of help from the helpers and simply don’t worry about it but go at your own pace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session will start with an example model, with some explanation/directions from the front, but with suggestions for additional things to do within each model, a model with the additions is also provided</a:t>
            </a:r>
          </a:p>
          <a:p>
            <a:r>
              <a:rPr lang="en-US" dirty="0" smtClean="0"/>
              <a:t>It is in the fundamental nature of programming that not everything is obvious – </a:t>
            </a:r>
            <a:r>
              <a:rPr lang="en-US" i="1" dirty="0" smtClean="0">
                <a:solidFill>
                  <a:schemeClr val="accent2"/>
                </a:solidFill>
              </a:rPr>
              <a:t>even when you have read the manual</a:t>
            </a:r>
            <a:r>
              <a:rPr lang="en-US" dirty="0" smtClean="0"/>
              <a:t> – so do ask a helper when you get stuck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46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Schedule, Course Material, etc….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Are ALL freely available at: 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>
                <a:solidFill>
                  <a:schemeClr val="bg2"/>
                </a:solidFill>
              </a:rPr>
              <a:t>http://</a:t>
            </a:r>
            <a:r>
              <a:rPr lang="en-US" dirty="0" smtClean="0">
                <a:solidFill>
                  <a:schemeClr val="accent1"/>
                </a:solidFill>
              </a:rPr>
              <a:t>cfpm.org</a:t>
            </a:r>
            <a:r>
              <a:rPr lang="en-US" dirty="0" smtClean="0">
                <a:solidFill>
                  <a:srgbClr val="2A50BA"/>
                </a:solidFill>
              </a:rPr>
              <a:t>/simulationcourse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chemeClr val="bg2"/>
                </a:solidFill>
              </a:rPr>
              <a:t>there will be a minimum of paper distributed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That site has pointers to:</a:t>
            </a:r>
          </a:p>
          <a:p>
            <a:r>
              <a:rPr lang="en-US" dirty="0" smtClean="0"/>
              <a:t>The schedule which has pointers to:</a:t>
            </a:r>
          </a:p>
          <a:p>
            <a:pPr lvl="1"/>
            <a:r>
              <a:rPr lang="en-US" dirty="0" smtClean="0"/>
              <a:t>The example models</a:t>
            </a:r>
          </a:p>
          <a:p>
            <a:pPr lvl="1"/>
            <a:r>
              <a:rPr lang="en-US" dirty="0" smtClean="0"/>
              <a:t>These slides</a:t>
            </a:r>
          </a:p>
          <a:p>
            <a:pPr lvl="1"/>
            <a:r>
              <a:rPr lang="en-US" dirty="0" smtClean="0"/>
              <a:t>Further material on the web</a:t>
            </a:r>
          </a:p>
          <a:p>
            <a:r>
              <a:rPr lang="en-US" dirty="0" smtClean="0"/>
              <a:t>The Facebook group for the course, which you can join and post discussion points as you go along,: flattery, useful links, etc. </a:t>
            </a:r>
            <a:r>
              <a:rPr lang="en-US" dirty="0" smtClean="0">
                <a:solidFill>
                  <a:schemeClr val="bg2"/>
                </a:solidFill>
              </a:rPr>
              <a:t>(linked to from the course website, you have to go to the page and request an invite!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09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A Classic Example of an Agent-Based Model: </a:t>
            </a:r>
            <a:r>
              <a:rPr lang="en-GB" b="0" i="1" dirty="0">
                <a:solidFill>
                  <a:schemeClr val="accent1"/>
                </a:solidFill>
                <a:latin typeface="Arial" charset="0"/>
              </a:rPr>
              <a:t>Schelling</a:t>
            </a:r>
            <a:r>
              <a:rPr lang="ja-JP" altLang="en-GB" b="0" i="1" dirty="0">
                <a:solidFill>
                  <a:schemeClr val="accent1"/>
                </a:solidFill>
                <a:latin typeface="Arial" charset="0"/>
              </a:rPr>
              <a:t>’</a:t>
            </a:r>
            <a:r>
              <a:rPr lang="en-GB" altLang="ja-JP" b="0" i="1" dirty="0">
                <a:solidFill>
                  <a:schemeClr val="accent1"/>
                </a:solidFill>
                <a:latin typeface="Arial" charset="0"/>
              </a:rPr>
              <a:t>s Segregation Model</a:t>
            </a:r>
            <a:endParaRPr lang="en-GB" b="0" i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215516" y="1232756"/>
            <a:ext cx="4320480" cy="507656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400" dirty="0">
                <a:latin typeface="Arial" charset="0"/>
              </a:rPr>
              <a:t>Schelling, Thomas C. 1971. Dynamic Models of Segregation. </a:t>
            </a:r>
            <a:r>
              <a:rPr lang="en-GB" sz="2400" i="1" dirty="0">
                <a:latin typeface="Arial" charset="0"/>
              </a:rPr>
              <a:t>Journal of Mathematical Sociology</a:t>
            </a:r>
            <a:r>
              <a:rPr lang="en-GB" sz="2400" dirty="0">
                <a:latin typeface="Arial" charset="0"/>
              </a:rPr>
              <a:t> </a:t>
            </a:r>
            <a:r>
              <a:rPr lang="en-GB" sz="2400" b="1" dirty="0">
                <a:latin typeface="Arial" charset="0"/>
              </a:rPr>
              <a:t>1</a:t>
            </a:r>
            <a:r>
              <a:rPr lang="en-GB" sz="2400" dirty="0">
                <a:latin typeface="Arial" charset="0"/>
              </a:rPr>
              <a:t>:143-186.</a:t>
            </a:r>
          </a:p>
          <a:p>
            <a:pPr marL="0" indent="0" algn="just">
              <a:buFontTx/>
              <a:buNone/>
            </a:pPr>
            <a:r>
              <a:rPr lang="en-GB" sz="2400" b="1" i="1" dirty="0">
                <a:latin typeface="Arial" charset="0"/>
              </a:rPr>
              <a:t>Rule:  </a:t>
            </a:r>
            <a:r>
              <a:rPr lang="en-GB" sz="2400" dirty="0">
                <a:latin typeface="Arial" charset="0"/>
              </a:rPr>
              <a:t>each iteration, each dot looks at its 8 neighbours and </a:t>
            </a:r>
            <a:r>
              <a:rPr lang="en-GB" sz="2400" dirty="0" smtClean="0">
                <a:latin typeface="Arial" charset="0"/>
              </a:rPr>
              <a:t>if, say, </a:t>
            </a:r>
            <a:r>
              <a:rPr lang="en-GB" sz="2400" dirty="0">
                <a:latin typeface="Arial" charset="0"/>
              </a:rPr>
              <a:t>less than 30% are the same colour as itself, it moves to a random empty square</a:t>
            </a:r>
          </a:p>
          <a:p>
            <a:pPr marL="0" indent="0" algn="just">
              <a:buFontTx/>
              <a:buNone/>
            </a:pPr>
            <a:r>
              <a:rPr lang="en-GB" sz="2400" i="1" dirty="0">
                <a:solidFill>
                  <a:schemeClr val="accent2"/>
                </a:solidFill>
                <a:latin typeface="Arial" charset="0"/>
              </a:rPr>
              <a:t>Segregation can result from wanting only a few neighbours of a like colour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6451"/>
          <a:stretch/>
        </p:blipFill>
        <p:spPr>
          <a:xfrm>
            <a:off x="4629570" y="1447689"/>
            <a:ext cx="4266629" cy="4465587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-508" y="6669088"/>
            <a:ext cx="9144000" cy="188912"/>
          </a:xfrm>
        </p:spPr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04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Staring the first NetLogo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installed NetLogo, please ask for help doing this now</a:t>
            </a:r>
          </a:p>
          <a:p>
            <a:r>
              <a:rPr lang="en-US" dirty="0" smtClean="0"/>
              <a:t>Download and </a:t>
            </a:r>
            <a:r>
              <a:rPr lang="en-US" dirty="0"/>
              <a:t>run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>
                <a:solidFill>
                  <a:schemeClr val="accent1"/>
                </a:solidFill>
              </a:rPr>
              <a:t>1-commands-begin.nlogo</a:t>
            </a:r>
            <a:r>
              <a:rPr lang="en-US" dirty="0" smtClean="0"/>
              <a:t>” model</a:t>
            </a:r>
          </a:p>
          <a:p>
            <a:r>
              <a:rPr lang="en-US" dirty="0" smtClean="0"/>
              <a:t>All example models are linked from the session page on the web, along with all other material for that session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7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NetLogo – Interface Panel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1, slide </a:t>
            </a:r>
            <a:fld id="{4B985DE2-C5E8-BD44-B283-0AAF779DC2AE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376772"/>
            <a:ext cx="4617393" cy="453650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43508" y="1871683"/>
            <a:ext cx="2304256" cy="707886"/>
            <a:chOff x="719572" y="1163797"/>
            <a:chExt cx="2304256" cy="707886"/>
          </a:xfrm>
        </p:grpSpPr>
        <p:sp>
          <p:nvSpPr>
            <p:cNvPr id="2" name="TextBox 1"/>
            <p:cNvSpPr txBox="1"/>
            <p:nvPr/>
          </p:nvSpPr>
          <p:spPr>
            <a:xfrm>
              <a:off x="719572" y="1163797"/>
              <a:ext cx="1512168" cy="7078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Command Buttons</a:t>
              </a:r>
              <a:endParaRPr lang="en-GB" sz="2000" dirty="0"/>
            </a:p>
          </p:txBody>
        </p:sp>
        <p:cxnSp>
          <p:nvCxnSpPr>
            <p:cNvPr id="7" name="Straight Arrow Connector 6"/>
            <p:cNvCxnSpPr>
              <a:stCxn id="2" idx="3"/>
            </p:cNvCxnSpPr>
            <p:nvPr/>
          </p:nvCxnSpPr>
          <p:spPr bwMode="auto">
            <a:xfrm>
              <a:off x="2231740" y="1517740"/>
              <a:ext cx="792088" cy="75057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57270" y="2710833"/>
            <a:ext cx="2304256" cy="707886"/>
            <a:chOff x="759572" y="937492"/>
            <a:chExt cx="2304256" cy="707886"/>
          </a:xfrm>
        </p:grpSpPr>
        <p:sp>
          <p:nvSpPr>
            <p:cNvPr id="17" name="TextBox 16"/>
            <p:cNvSpPr txBox="1"/>
            <p:nvPr/>
          </p:nvSpPr>
          <p:spPr>
            <a:xfrm>
              <a:off x="759572" y="937492"/>
              <a:ext cx="1512168" cy="7078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Parameter Slider</a:t>
              </a:r>
            </a:p>
          </p:txBody>
        </p:sp>
        <p:cxnSp>
          <p:nvCxnSpPr>
            <p:cNvPr id="18" name="Straight Arrow Connector 17"/>
            <p:cNvCxnSpPr>
              <a:stCxn id="17" idx="3"/>
            </p:cNvCxnSpPr>
            <p:nvPr/>
          </p:nvCxnSpPr>
          <p:spPr bwMode="auto">
            <a:xfrm flipV="1">
              <a:off x="2271740" y="1054360"/>
              <a:ext cx="792088" cy="237075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1057204" y="5805264"/>
            <a:ext cx="3082748" cy="800220"/>
            <a:chOff x="1676606" y="937492"/>
            <a:chExt cx="3459722" cy="800220"/>
          </a:xfrm>
        </p:grpSpPr>
        <p:sp>
          <p:nvSpPr>
            <p:cNvPr id="23" name="TextBox 22"/>
            <p:cNvSpPr txBox="1"/>
            <p:nvPr/>
          </p:nvSpPr>
          <p:spPr>
            <a:xfrm>
              <a:off x="1676606" y="1337602"/>
              <a:ext cx="3459722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Typed Direct Commands</a:t>
              </a:r>
              <a:endParaRPr lang="en-GB" sz="2000" dirty="0"/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 bwMode="auto">
            <a:xfrm flipV="1">
              <a:off x="3406467" y="937492"/>
              <a:ext cx="164755" cy="40011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706092" y="1871683"/>
            <a:ext cx="3934360" cy="1704395"/>
            <a:chOff x="-1662620" y="-59017"/>
            <a:chExt cx="3934360" cy="1704395"/>
          </a:xfrm>
        </p:grpSpPr>
        <p:sp>
          <p:nvSpPr>
            <p:cNvPr id="27" name="TextBox 26"/>
            <p:cNvSpPr txBox="1"/>
            <p:nvPr/>
          </p:nvSpPr>
          <p:spPr>
            <a:xfrm>
              <a:off x="759572" y="937492"/>
              <a:ext cx="1512168" cy="7078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Speed Control</a:t>
              </a:r>
              <a:endParaRPr lang="en-GB" sz="2000" dirty="0"/>
            </a:p>
          </p:txBody>
        </p:sp>
        <p:cxnSp>
          <p:nvCxnSpPr>
            <p:cNvPr id="28" name="Straight Arrow Connector 27"/>
            <p:cNvCxnSpPr>
              <a:stCxn id="27" idx="1"/>
            </p:cNvCxnSpPr>
            <p:nvPr/>
          </p:nvCxnSpPr>
          <p:spPr bwMode="auto">
            <a:xfrm flipH="1" flipV="1">
              <a:off x="-1662620" y="-59017"/>
              <a:ext cx="2422192" cy="1350452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4706092" y="5553236"/>
            <a:ext cx="1738116" cy="1052248"/>
            <a:chOff x="2140941" y="685464"/>
            <a:chExt cx="1950662" cy="1052248"/>
          </a:xfrm>
        </p:grpSpPr>
        <p:sp>
          <p:nvSpPr>
            <p:cNvPr id="36" name="TextBox 35"/>
            <p:cNvSpPr txBox="1"/>
            <p:nvPr/>
          </p:nvSpPr>
          <p:spPr>
            <a:xfrm>
              <a:off x="2140941" y="1337602"/>
              <a:ext cx="1950662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Text Output</a:t>
              </a:r>
              <a:endParaRPr lang="en-GB" sz="2000" dirty="0"/>
            </a:p>
          </p:txBody>
        </p:sp>
        <p:cxnSp>
          <p:nvCxnSpPr>
            <p:cNvPr id="37" name="Straight Arrow Connector 36"/>
            <p:cNvCxnSpPr>
              <a:stCxn id="36" idx="0"/>
            </p:cNvCxnSpPr>
            <p:nvPr/>
          </p:nvCxnSpPr>
          <p:spPr bwMode="auto">
            <a:xfrm flipH="1" flipV="1">
              <a:off x="2464197" y="685464"/>
              <a:ext cx="652075" cy="65213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4697472" y="548680"/>
            <a:ext cx="4150384" cy="2246769"/>
            <a:chOff x="-1528208" y="370932"/>
            <a:chExt cx="4150384" cy="2246769"/>
          </a:xfrm>
        </p:grpSpPr>
        <p:sp>
          <p:nvSpPr>
            <p:cNvPr id="45" name="TextBox 44"/>
            <p:cNvSpPr txBox="1"/>
            <p:nvPr/>
          </p:nvSpPr>
          <p:spPr>
            <a:xfrm>
              <a:off x="1110008" y="370932"/>
              <a:ext cx="1512168" cy="224676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Panel Selection (</a:t>
              </a:r>
              <a:r>
                <a:rPr lang="en-GB" sz="2000" dirty="0" smtClean="0">
                  <a:solidFill>
                    <a:schemeClr val="bg2"/>
                  </a:solidFill>
                </a:rPr>
                <a:t>looks slightly different on Windows and Macs</a:t>
              </a:r>
              <a:r>
                <a:rPr lang="en-GB" sz="2000" dirty="0" smtClean="0"/>
                <a:t>)</a:t>
              </a:r>
              <a:endParaRPr lang="en-GB" sz="2000" dirty="0"/>
            </a:p>
          </p:txBody>
        </p:sp>
        <p:cxnSp>
          <p:nvCxnSpPr>
            <p:cNvPr id="46" name="Straight Arrow Connector 45"/>
            <p:cNvCxnSpPr>
              <a:stCxn id="45" idx="1"/>
            </p:cNvCxnSpPr>
            <p:nvPr/>
          </p:nvCxnSpPr>
          <p:spPr bwMode="auto">
            <a:xfrm flipH="1" flipV="1">
              <a:off x="-1528208" y="1451052"/>
              <a:ext cx="2638216" cy="43265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7368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accent2"/>
          </a:solidFill>
          <a:prstDash val="solid"/>
        </a:ln>
      </a:spPr>
      <a:bodyPr rtlCol="0" anchor="ctr"/>
      <a:lstStyle>
        <a:defPPr algn="ctr">
          <a:defRPr b="1" dirty="0" smtClean="0">
            <a:solidFill>
              <a:schemeClr val="accent1"/>
            </a:solidFill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lg" len="med"/>
          <a:tailEnd type="none" w="lg" len="med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17503</TotalTime>
  <Words>2029</Words>
  <Application>Microsoft Macintosh PowerPoint</Application>
  <PresentationFormat>On-screen Show (4:3)</PresentationFormat>
  <Paragraphs>207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becpm</vt:lpstr>
      <vt:lpstr>2-Day Introduction to Agent-Based Modelling</vt:lpstr>
      <vt:lpstr>Welcome</vt:lpstr>
      <vt:lpstr>Course Aims</vt:lpstr>
      <vt:lpstr>What it will not do…</vt:lpstr>
      <vt:lpstr>Course Style is…</vt:lpstr>
      <vt:lpstr>Schedule, Course Material, etc….</vt:lpstr>
      <vt:lpstr>A Classic Example of an Agent-Based Model: Schelling’s Segregation Model</vt:lpstr>
      <vt:lpstr>Staring the first NetLogo Model</vt:lpstr>
      <vt:lpstr>NetLogo – Interface Panel</vt:lpstr>
      <vt:lpstr>Typing in Commands</vt:lpstr>
      <vt:lpstr>The command centre…</vt:lpstr>
      <vt:lpstr>Inspecting Patches and Agents</vt:lpstr>
      <vt:lpstr>Some important ideas</vt:lpstr>
      <vt:lpstr>Using “ask”</vt:lpstr>
      <vt:lpstr>Running a simulation (the hard way!)</vt:lpstr>
      <vt:lpstr>The Program Code</vt:lpstr>
      <vt:lpstr>Parts of the Code</vt:lpstr>
      <vt:lpstr>To change the program…</vt:lpstr>
      <vt:lpstr>The Information Tab</vt:lpstr>
      <vt:lpstr>Adding a button and running the code (the fast way!)</vt:lpstr>
      <vt:lpstr>Adding a button and running the code for only 10 steps</vt:lpstr>
      <vt:lpstr>The Experimentation Cycle</vt:lpstr>
      <vt:lpstr>Things to try…</vt:lpstr>
      <vt:lpstr>The End</vt:lpstr>
    </vt:vector>
  </TitlesOfParts>
  <Company>MMU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Bruce Edmonds</cp:lastModifiedBy>
  <cp:revision>352</cp:revision>
  <dcterms:created xsi:type="dcterms:W3CDTF">2002-08-05T14:16:21Z</dcterms:created>
  <dcterms:modified xsi:type="dcterms:W3CDTF">2018-02-14T20:12:23Z</dcterms:modified>
</cp:coreProperties>
</file>