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71" r:id="rId2"/>
    <p:sldId id="272" r:id="rId3"/>
    <p:sldId id="261" r:id="rId4"/>
    <p:sldId id="257" r:id="rId5"/>
    <p:sldId id="256" r:id="rId6"/>
    <p:sldId id="258" r:id="rId7"/>
    <p:sldId id="259" r:id="rId8"/>
    <p:sldId id="262" r:id="rId9"/>
    <p:sldId id="263" r:id="rId10"/>
    <p:sldId id="264" r:id="rId11"/>
    <p:sldId id="265" r:id="rId12"/>
    <p:sldId id="269" r:id="rId13"/>
    <p:sldId id="270" r:id="rId14"/>
    <p:sldId id="266" r:id="rId15"/>
    <p:sldId id="273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3" autoAdjust="0"/>
    <p:restoredTop sz="90377" autoAdjust="0"/>
  </p:normalViewPr>
  <p:slideViewPr>
    <p:cSldViewPr>
      <p:cViewPr>
        <p:scale>
          <a:sx n="87" d="100"/>
          <a:sy n="87" d="100"/>
        </p:scale>
        <p:origin x="-16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7CF292B3-83A6-430F-9736-30D87BFB29B2}" type="datetimeFigureOut">
              <a:rPr lang="en-US"/>
              <a:pPr>
                <a:defRPr/>
              </a:pPr>
              <a:t>6/3/2013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4E7732E3-0FAA-45E9-A32A-925DF489B1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301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502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425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70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00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299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074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67C089-6279-F645-ADE7-12617A633295}" type="slidenum">
              <a:rPr lang="en-GB" sz="1200"/>
              <a:pPr/>
              <a:t>15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50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722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544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654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01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04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32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96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15752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415752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228600"/>
            <a:ext cx="75608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65982"/>
            <a:ext cx="8458200" cy="505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51520" y="6639163"/>
            <a:ext cx="885755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 i="1" dirty="0" smtClean="0">
                <a:solidFill>
                  <a:schemeClr val="bg2"/>
                </a:solidFill>
                <a:cs typeface="+mn-cs"/>
              </a:rPr>
              <a:t>Multi-Patch Cooperative Specialists With Tags Can Resist Strong Cheaters</a:t>
            </a:r>
            <a:r>
              <a:rPr lang="en-GB" sz="1000" i="1" baseline="0" dirty="0" smtClean="0">
                <a:solidFill>
                  <a:schemeClr val="bg2"/>
                </a:solidFill>
                <a:cs typeface="+mn-cs"/>
              </a:rPr>
              <a:t>, </a:t>
            </a:r>
            <a:r>
              <a:rPr lang="en-GB" sz="1000" i="1" baseline="0" dirty="0" smtClean="0">
                <a:solidFill>
                  <a:schemeClr val="bg2"/>
                </a:solidFill>
                <a:cs typeface="+mn-cs"/>
              </a:rPr>
              <a:t>Bruce Edmonds, Feb 2013, </a:t>
            </a:r>
            <a:r>
              <a:rPr lang="en-GB" sz="1000" i="1" baseline="0" dirty="0" smtClean="0">
                <a:solidFill>
                  <a:schemeClr val="bg2"/>
                </a:solidFill>
                <a:cs typeface="+mn-cs"/>
              </a:rPr>
              <a:t>ECMS 2013, </a:t>
            </a:r>
            <a:r>
              <a:rPr lang="en-GB" sz="1000" i="1" baseline="0" dirty="0" err="1" smtClean="0">
                <a:solidFill>
                  <a:schemeClr val="bg2"/>
                </a:solidFill>
                <a:cs typeface="+mn-cs"/>
              </a:rPr>
              <a:t>Aalesund</a:t>
            </a:r>
            <a:r>
              <a:rPr lang="en-GB" sz="1000" i="1" baseline="0" dirty="0" smtClean="0">
                <a:solidFill>
                  <a:schemeClr val="bg2"/>
                </a:solidFill>
                <a:cs typeface="+mn-cs"/>
              </a:rPr>
              <a:t>, Norway, slide   </a:t>
            </a:r>
            <a:fld id="{2B7E1CF9-A440-9742-9FD6-F0DC0E20AB5E}" type="slidenum">
              <a:rPr lang="en-GB" sz="1000" i="1" baseline="0" smtClean="0">
                <a:solidFill>
                  <a:schemeClr val="bg2"/>
                </a:solidFill>
                <a:cs typeface="+mn-cs"/>
              </a:rPr>
              <a:t>‹#›</a:t>
            </a:fld>
            <a:r>
              <a:rPr lang="en-GB" sz="1000" i="1" baseline="0" dirty="0" smtClean="0">
                <a:solidFill>
                  <a:schemeClr val="bg2"/>
                </a:solidFill>
                <a:cs typeface="+mn-cs"/>
              </a:rPr>
              <a:t>  </a:t>
            </a:r>
            <a:endParaRPr lang="en-GB" sz="1000" i="1" dirty="0">
              <a:solidFill>
                <a:schemeClr val="bg2"/>
              </a:solidFill>
              <a:cs typeface="+mn-cs"/>
            </a:endParaRPr>
          </a:p>
        </p:txBody>
      </p:sp>
      <p:pic>
        <p:nvPicPr>
          <p:cNvPr id="3" name="Picture 2" descr="cpm-logo.gif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16632"/>
            <a:ext cx="969392" cy="10166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2" r:id="rId6"/>
    <p:sldLayoutId id="2147483663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Multi-Patch Cooperative Specialists With Tags Can Resist Strong Cheaters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7488832" cy="1561728"/>
          </a:xfrm>
        </p:spPr>
        <p:txBody>
          <a:bodyPr/>
          <a:lstStyle/>
          <a:p>
            <a:r>
              <a:rPr lang="en-US" sz="2400" i="1" dirty="0" smtClean="0">
                <a:solidFill>
                  <a:schemeClr val="accent1"/>
                </a:solidFill>
              </a:rPr>
              <a:t>Bruce Edmonds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Centre for Policy Modelling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Manchester Metropolitan University</a:t>
            </a:r>
          </a:p>
        </p:txBody>
      </p:sp>
      <p:pic>
        <p:nvPicPr>
          <p:cNvPr id="6" name="Picture 5" descr="mmu-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1008112" cy="121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07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Cheater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0050" lvl="1" indent="0">
              <a:buNone/>
            </a:pPr>
            <a:r>
              <a:rPr lang="en-US" dirty="0">
                <a:solidFill>
                  <a:srgbClr val="656565"/>
                </a:solidFill>
              </a:rPr>
              <a:t>Shutters, S. and Hales, D. (2013) Tag-Mediated Altruism is Contingent on How Cheaters Are Defined. Journal of Artificial Societies and Social Simulation 16(1), 4</a:t>
            </a:r>
            <a:r>
              <a:rPr lang="en-US" dirty="0" smtClean="0">
                <a:solidFill>
                  <a:srgbClr val="656565"/>
                </a:solidFill>
              </a:rPr>
              <a:t>, http://jasss.soc.surrey.ac.uk/16/1/4.html.</a:t>
            </a:r>
          </a:p>
          <a:p>
            <a:r>
              <a:rPr lang="en-US" dirty="0" smtClean="0"/>
              <a:t>Pointed out that some existing tag-based models only succeeded against injection of relatively weak kinds of “cheater”</a:t>
            </a:r>
          </a:p>
          <a:p>
            <a:r>
              <a:rPr lang="en-US" dirty="0" smtClean="0"/>
              <a:t>Defined “</a:t>
            </a:r>
            <a:r>
              <a:rPr lang="en-US" i="1" dirty="0" smtClean="0"/>
              <a:t>strong cheaters</a:t>
            </a:r>
            <a:r>
              <a:rPr lang="en-US" dirty="0" smtClean="0"/>
              <a:t>” as those who were fixed with zero tolerance and this was passed to any offspring as fixed zero tolerance etc.</a:t>
            </a:r>
          </a:p>
          <a:p>
            <a:r>
              <a:rPr lang="en-US" dirty="0" smtClean="0"/>
              <a:t>Even when a very few strong cheaters (say 0.1%) were introduced into an evolutionary system in an one-time injection cooperation collapsed completely</a:t>
            </a:r>
          </a:p>
          <a:p>
            <a:r>
              <a:rPr lang="en-US" dirty="0" smtClean="0"/>
              <a:t>Speculated that multi-level selection would resist such strong cheaters.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4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Multi-Patch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2D grid of such patches with:</a:t>
            </a:r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656565"/>
                </a:solidFill>
              </a:rPr>
              <a:t>usually </a:t>
            </a:r>
            <a:r>
              <a:rPr lang="en-US" dirty="0" smtClean="0">
                <a:solidFill>
                  <a:schemeClr val="bg2"/>
                </a:solidFill>
              </a:rPr>
              <a:t>slow</a:t>
            </a:r>
            <a:r>
              <a:rPr lang="en-US" dirty="0" smtClean="0"/>
              <a:t>) rates of random migration between </a:t>
            </a:r>
            <a:r>
              <a:rPr lang="en-US" dirty="0" err="1" smtClean="0"/>
              <a:t>neighbouring</a:t>
            </a:r>
            <a:r>
              <a:rPr lang="en-US" dirty="0" smtClean="0"/>
              <a:t> patches</a:t>
            </a:r>
          </a:p>
          <a:p>
            <a:r>
              <a:rPr lang="en-US" dirty="0" smtClean="0"/>
              <a:t>Possibility of mutation to </a:t>
            </a:r>
            <a:r>
              <a:rPr lang="en-US" i="1" dirty="0" smtClean="0"/>
              <a:t>strong cheaters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656565"/>
                </a:solidFill>
              </a:rPr>
              <a:t>which then can not mutate back</a:t>
            </a:r>
            <a:r>
              <a:rPr lang="en-US" dirty="0" smtClean="0"/>
              <a:t>) via a probability that any new individual (</a:t>
            </a:r>
            <a:r>
              <a:rPr lang="en-US" dirty="0" smtClean="0">
                <a:solidFill>
                  <a:srgbClr val="656565"/>
                </a:solidFill>
              </a:rPr>
              <a:t>introduced or born</a:t>
            </a:r>
            <a:r>
              <a:rPr lang="en-US" dirty="0" smtClean="0"/>
              <a:t>) is a </a:t>
            </a:r>
            <a:r>
              <a:rPr lang="en-US" i="1" dirty="0" smtClean="0"/>
              <a:t>strong cheater</a:t>
            </a:r>
          </a:p>
          <a:p>
            <a:r>
              <a:rPr lang="en-US" dirty="0" smtClean="0"/>
              <a:t>Random new individuals only at the start until an initial viable population is 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90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Donation Rate vs. Cheater Prob.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052735"/>
            <a:ext cx="7848872" cy="548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02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</a:t>
            </a:r>
            <a:r>
              <a:rPr lang="en-US" dirty="0" err="1" smtClean="0"/>
              <a:t>vs</a:t>
            </a:r>
            <a:r>
              <a:rPr lang="en-US" dirty="0" smtClean="0"/>
              <a:t> Cheater </a:t>
            </a:r>
            <a:r>
              <a:rPr lang="en-US" smtClean="0"/>
              <a:t>Prob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2736"/>
            <a:ext cx="7826113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90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1% prob. of strong cheaters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564" y="1113116"/>
            <a:ext cx="7079828" cy="554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82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000125" y="228600"/>
            <a:ext cx="7000875" cy="685800"/>
          </a:xfrm>
        </p:spPr>
        <p:txBody>
          <a:bodyPr/>
          <a:lstStyle/>
          <a:p>
            <a:pPr algn="ctr" eaLnBrk="1" hangingPunct="1"/>
            <a:r>
              <a:rPr lang="en-GB">
                <a:latin typeface="Arial" charset="0"/>
              </a:rPr>
              <a:t>  The End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4581128"/>
            <a:ext cx="8515350" cy="208823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000" dirty="0" smtClean="0">
                <a:latin typeface="Arial" charset="0"/>
              </a:rPr>
              <a:t>     Bruce Edmonds</a:t>
            </a:r>
            <a:br>
              <a:rPr lang="en-GB" sz="2000" dirty="0" smtClean="0">
                <a:latin typeface="Arial" charset="0"/>
              </a:rPr>
            </a:b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</a:t>
            </a:r>
            <a:r>
              <a:rPr lang="en-GB" sz="2000" dirty="0">
                <a:solidFill>
                  <a:schemeClr val="bg2"/>
                </a:solidFill>
                <a:latin typeface="Arial" charset="0"/>
              </a:rPr>
              <a:t>://</a:t>
            </a:r>
            <a:r>
              <a:rPr lang="en-GB" sz="2000" dirty="0" smtClean="0">
                <a:solidFill>
                  <a:schemeClr val="accent1"/>
                </a:solidFill>
                <a:latin typeface="Arial" charset="0"/>
              </a:rPr>
              <a:t>bruce.edmonds.name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GB" sz="2000" dirty="0" smtClean="0">
                <a:latin typeface="Arial" charset="0"/>
              </a:rPr>
              <a:t>Centre </a:t>
            </a:r>
            <a:r>
              <a:rPr lang="en-GB" sz="2000" dirty="0">
                <a:latin typeface="Arial" charset="0"/>
              </a:rPr>
              <a:t>for Policy Modelling </a:t>
            </a:r>
            <a:r>
              <a:rPr lang="en-GB" sz="2000" dirty="0" smtClean="0">
                <a:latin typeface="Arial" charset="0"/>
              </a:rPr>
              <a:t/>
            </a:r>
            <a:br>
              <a:rPr lang="en-GB" sz="2000" dirty="0" smtClean="0">
                <a:latin typeface="Arial" charset="0"/>
              </a:rPr>
            </a:b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</a:t>
            </a:r>
            <a:r>
              <a:rPr lang="en-GB" sz="2000" dirty="0">
                <a:solidFill>
                  <a:schemeClr val="bg2"/>
                </a:solidFill>
                <a:latin typeface="Arial" charset="0"/>
              </a:rPr>
              <a:t>://</a:t>
            </a:r>
            <a:r>
              <a:rPr lang="en-GB" sz="2000" dirty="0" smtClean="0">
                <a:solidFill>
                  <a:schemeClr val="accent1"/>
                </a:solidFill>
                <a:latin typeface="Arial" charset="0"/>
              </a:rPr>
              <a:t>cfpm.org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en-GB" sz="2000" dirty="0" smtClean="0">
                <a:latin typeface="Arial" charset="0"/>
              </a:rPr>
              <a:t>   The SCID Project</a:t>
            </a:r>
            <a:br>
              <a:rPr lang="en-GB" sz="2000" dirty="0" smtClean="0">
                <a:latin typeface="Arial" charset="0"/>
              </a:rPr>
            </a:b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scid-project.org</a:t>
            </a: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endParaRPr lang="en-GB" sz="1400" dirty="0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23556" name="Picture 4" descr="bulb-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570" y="1196752"/>
            <a:ext cx="160052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8001000" y="0"/>
            <a:ext cx="1143000" cy="1214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lg" len="lg"/>
                <a:tailEnd type="triangle" w="lg" len="lg"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4" descr="scid logo 368x117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140968"/>
            <a:ext cx="3397301" cy="1080120"/>
          </a:xfrm>
          <a:prstGeom prst="rect">
            <a:avLst/>
          </a:prstGeom>
        </p:spPr>
      </p:pic>
      <p:pic>
        <p:nvPicPr>
          <p:cNvPr id="6" name="Picture 5" descr="epsrc-lowres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045" y="3140967"/>
            <a:ext cx="1800200" cy="105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5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solidFill>
                  <a:srgbClr val="25A14B"/>
                </a:solidFill>
              </a:rPr>
              <a:t>Aim: </a:t>
            </a:r>
            <a:r>
              <a:rPr lang="en-US" dirty="0" smtClean="0"/>
              <a:t>Understanding why and how distributed systems (</a:t>
            </a:r>
            <a:r>
              <a:rPr lang="en-US" dirty="0" smtClean="0">
                <a:solidFill>
                  <a:schemeClr val="bg2"/>
                </a:solidFill>
              </a:rPr>
              <a:t>social systems, ecological systems, p2p systems etc.</a:t>
            </a:r>
            <a:r>
              <a:rPr lang="en-US" dirty="0" smtClean="0"/>
              <a:t>) might be vulnerable to subversion by hostile/selfish agents.  </a:t>
            </a:r>
          </a:p>
          <a:p>
            <a:r>
              <a:rPr lang="en-US" dirty="0" smtClean="0"/>
              <a:t>This does </a:t>
            </a:r>
            <a:r>
              <a:rPr lang="en-US" b="1" i="1" dirty="0" smtClean="0"/>
              <a:t>not</a:t>
            </a:r>
            <a:r>
              <a:rPr lang="en-US" dirty="0" smtClean="0"/>
              <a:t> prove what might be happening in existing observed systems.</a:t>
            </a:r>
          </a:p>
          <a:p>
            <a:r>
              <a:rPr lang="en-US" dirty="0" smtClean="0"/>
              <a:t>In such systems the detail of how individuals interact over the network matters</a:t>
            </a:r>
          </a:p>
          <a:p>
            <a:r>
              <a:rPr lang="en-US" dirty="0" smtClean="0"/>
              <a:t>Thus a more descriptive, individual-based simulation are required</a:t>
            </a:r>
          </a:p>
          <a:p>
            <a:r>
              <a:rPr lang="en-US" dirty="0" smtClean="0"/>
              <a:t>Many micro-level, structural mechanisms have been suggested, here we look at a particular one… “tags”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8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About </a:t>
            </a:r>
            <a:r>
              <a:rPr lang="en-GB" sz="3200" dirty="0" smtClean="0">
                <a:solidFill>
                  <a:schemeClr val="accent1"/>
                </a:solidFill>
              </a:rPr>
              <a:t>‘tags’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4463"/>
            <a:ext cx="8458200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rgbClr val="000000"/>
                </a:solidFill>
              </a:rPr>
              <a:t>Idea proposed by </a:t>
            </a:r>
            <a:r>
              <a:rPr lang="en-GB" sz="2400" dirty="0" smtClean="0">
                <a:solidFill>
                  <a:schemeClr val="accent1"/>
                </a:solidFill>
              </a:rPr>
              <a:t>John Holland</a:t>
            </a:r>
            <a:r>
              <a:rPr lang="en-GB" sz="2400" dirty="0" smtClean="0">
                <a:solidFill>
                  <a:srgbClr val="000000"/>
                </a:solidFill>
              </a:rPr>
              <a:t> in 1993</a:t>
            </a:r>
          </a:p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chemeClr val="accent1"/>
                </a:solidFill>
              </a:rPr>
              <a:t>Tags </a:t>
            </a:r>
            <a:r>
              <a:rPr lang="en-GB" sz="2400" dirty="0"/>
              <a:t>are </a:t>
            </a:r>
            <a:r>
              <a:rPr lang="en-GB" sz="2400" dirty="0">
                <a:solidFill>
                  <a:schemeClr val="accent2"/>
                </a:solidFill>
              </a:rPr>
              <a:t>socially observable cues</a:t>
            </a:r>
            <a:r>
              <a:rPr lang="en-GB" sz="2400" dirty="0">
                <a:solidFill>
                  <a:schemeClr val="bg2"/>
                </a:solidFill>
              </a:rPr>
              <a:t>…</a:t>
            </a:r>
            <a:r>
              <a:rPr lang="en-GB" sz="24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>
                <a:solidFill>
                  <a:schemeClr val="bg2"/>
                </a:solidFill>
              </a:rPr>
              <a:t>…</a:t>
            </a:r>
            <a:r>
              <a:rPr lang="en-GB" sz="2400" dirty="0"/>
              <a:t>that can be used as a (</a:t>
            </a:r>
            <a:r>
              <a:rPr lang="en-GB" sz="2400" dirty="0">
                <a:solidFill>
                  <a:schemeClr val="bg2"/>
                </a:solidFill>
              </a:rPr>
              <a:t>fallible</a:t>
            </a:r>
            <a:r>
              <a:rPr lang="en-GB" sz="2400" dirty="0"/>
              <a:t>) guide as to group membership/whether to cooperate </a:t>
            </a:r>
            <a:r>
              <a:rPr lang="en-GB" sz="2400" dirty="0">
                <a:solidFill>
                  <a:schemeClr val="bg2"/>
                </a:solidFill>
              </a:rPr>
              <a:t>…</a:t>
            </a: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>
                <a:solidFill>
                  <a:schemeClr val="bg2"/>
                </a:solidFill>
              </a:rPr>
              <a:t>…</a:t>
            </a:r>
            <a:r>
              <a:rPr lang="en-GB" sz="2400" dirty="0"/>
              <a:t>depending on how </a:t>
            </a:r>
            <a:r>
              <a:rPr lang="ja-JP" altLang="en-GB" sz="2400" dirty="0">
                <a:latin typeface="Arial"/>
              </a:rPr>
              <a:t>“</a:t>
            </a:r>
            <a:r>
              <a:rPr lang="en-GB" sz="2400" dirty="0"/>
              <a:t>close</a:t>
            </a:r>
            <a:r>
              <a:rPr lang="ja-JP" altLang="en-GB" sz="2400" dirty="0">
                <a:latin typeface="Arial"/>
              </a:rPr>
              <a:t>”</a:t>
            </a:r>
            <a:r>
              <a:rPr lang="en-GB" sz="2400" dirty="0"/>
              <a:t> they are to one</a:t>
            </a:r>
            <a:r>
              <a:rPr lang="ja-JP" altLang="en-GB" sz="2400" dirty="0">
                <a:latin typeface="Arial"/>
              </a:rPr>
              <a:t>’</a:t>
            </a:r>
            <a:r>
              <a:rPr lang="en-GB" sz="2400" dirty="0"/>
              <a:t>s own (</a:t>
            </a:r>
            <a:r>
              <a:rPr lang="en-GB" sz="2400" dirty="0">
                <a:solidFill>
                  <a:schemeClr val="bg2"/>
                </a:solidFill>
              </a:rPr>
              <a:t>set of</a:t>
            </a:r>
            <a:r>
              <a:rPr lang="en-GB" sz="2400" dirty="0"/>
              <a:t>) tags.</a:t>
            </a:r>
            <a:br>
              <a:rPr lang="en-GB" sz="2400" dirty="0"/>
            </a:br>
            <a:endParaRPr lang="en-GB" sz="1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400" dirty="0">
                <a:solidFill>
                  <a:schemeClr val="bg2"/>
                </a:solidFill>
              </a:rPr>
              <a:t>I.e. the rule is: </a:t>
            </a:r>
            <a:r>
              <a:rPr lang="en-GB" sz="2400" i="1" dirty="0">
                <a:solidFill>
                  <a:schemeClr val="hlink"/>
                </a:solidFill>
              </a:rPr>
              <a:t>cooperate with those with similar tags</a:t>
            </a:r>
            <a:br>
              <a:rPr lang="en-GB" sz="2400" i="1" dirty="0">
                <a:solidFill>
                  <a:schemeClr val="hlink"/>
                </a:solidFill>
              </a:rPr>
            </a:br>
            <a:endParaRPr lang="en-GB" sz="1600" i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400" dirty="0"/>
              <a:t>Can </a:t>
            </a:r>
            <a:r>
              <a:rPr lang="en-GB" sz="2400" dirty="0" smtClean="0"/>
              <a:t>be implemented in several different ways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Are not necessarily unique to an individual – they can be </a:t>
            </a:r>
            <a:r>
              <a:rPr lang="ja-JP" altLang="en-GB" sz="2400" dirty="0">
                <a:latin typeface="Arial"/>
              </a:rPr>
              <a:t>“</a:t>
            </a:r>
            <a:r>
              <a:rPr lang="en-GB" sz="2400" dirty="0"/>
              <a:t>forged</a:t>
            </a:r>
            <a:r>
              <a:rPr lang="ja-JP" altLang="en-GB" sz="2400" dirty="0">
                <a:latin typeface="Arial"/>
              </a:rPr>
              <a:t>”</a:t>
            </a:r>
            <a:r>
              <a:rPr lang="en-GB" sz="2400" dirty="0"/>
              <a:t> by others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Are not </a:t>
            </a:r>
            <a:r>
              <a:rPr lang="en-GB" sz="2400" dirty="0" smtClean="0"/>
              <a:t>“hard-wired” to </a:t>
            </a:r>
            <a:r>
              <a:rPr lang="en-GB" sz="2400" dirty="0"/>
              <a:t>any other characteristics of the individuals who have them </a:t>
            </a:r>
          </a:p>
        </p:txBody>
      </p:sp>
    </p:spTree>
    <p:extLst>
      <p:ext uri="{BB962C8B-B14F-4D97-AF65-F5344CB8AC3E}">
        <p14:creationId xmlns:p14="http://schemas.microsoft.com/office/powerpoint/2010/main" val="388598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96200" cy="896938"/>
          </a:xfrm>
        </p:spPr>
        <p:txBody>
          <a:bodyPr/>
          <a:lstStyle/>
          <a:p>
            <a:r>
              <a:rPr lang="en-GB" sz="3200"/>
              <a:t>When donations occur between individuals</a:t>
            </a:r>
          </a:p>
        </p:txBody>
      </p:sp>
      <p:sp>
        <p:nvSpPr>
          <p:cNvPr id="164868" name="Line 4"/>
          <p:cNvSpPr>
            <a:spLocks noChangeShapeType="1"/>
          </p:cNvSpPr>
          <p:nvPr/>
        </p:nvSpPr>
        <p:spPr bwMode="auto">
          <a:xfrm>
            <a:off x="468313" y="5949950"/>
            <a:ext cx="828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2940050" y="5949950"/>
            <a:ext cx="289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Range of tag values</a:t>
            </a:r>
          </a:p>
        </p:txBody>
      </p:sp>
      <p:grpSp>
        <p:nvGrpSpPr>
          <p:cNvPr id="164896" name="Group 32"/>
          <p:cNvGrpSpPr>
            <a:grpSpLocks/>
          </p:cNvGrpSpPr>
          <p:nvPr/>
        </p:nvGrpSpPr>
        <p:grpSpPr bwMode="auto">
          <a:xfrm>
            <a:off x="4138613" y="4508500"/>
            <a:ext cx="1944687" cy="288925"/>
            <a:chOff x="1655" y="2840"/>
            <a:chExt cx="1225" cy="182"/>
          </a:xfrm>
        </p:grpSpPr>
        <p:sp>
          <p:nvSpPr>
            <p:cNvPr id="164870" name="Line 6"/>
            <p:cNvSpPr>
              <a:spLocks noChangeShapeType="1"/>
            </p:cNvSpPr>
            <p:nvPr/>
          </p:nvSpPr>
          <p:spPr bwMode="auto">
            <a:xfrm>
              <a:off x="1655" y="2931"/>
              <a:ext cx="1225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871" name="Oval 7"/>
            <p:cNvSpPr>
              <a:spLocks noChangeArrowheads="1"/>
            </p:cNvSpPr>
            <p:nvPr/>
          </p:nvSpPr>
          <p:spPr bwMode="auto">
            <a:xfrm>
              <a:off x="2200" y="2840"/>
              <a:ext cx="181" cy="18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72" name="Line 8"/>
            <p:cNvSpPr>
              <a:spLocks noChangeShapeType="1"/>
            </p:cNvSpPr>
            <p:nvPr/>
          </p:nvSpPr>
          <p:spPr bwMode="auto">
            <a:xfrm>
              <a:off x="2880" y="2840"/>
              <a:ext cx="0" cy="18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73" name="Line 9"/>
            <p:cNvSpPr>
              <a:spLocks noChangeShapeType="1"/>
            </p:cNvSpPr>
            <p:nvPr/>
          </p:nvSpPr>
          <p:spPr bwMode="auto">
            <a:xfrm>
              <a:off x="1655" y="2840"/>
              <a:ext cx="0" cy="18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4895" name="Group 31"/>
          <p:cNvGrpSpPr>
            <a:grpSpLocks/>
          </p:cNvGrpSpPr>
          <p:nvPr/>
        </p:nvGrpSpPr>
        <p:grpSpPr bwMode="auto">
          <a:xfrm>
            <a:off x="1979613" y="3789363"/>
            <a:ext cx="3455987" cy="288925"/>
            <a:chOff x="295" y="2387"/>
            <a:chExt cx="2177" cy="182"/>
          </a:xfrm>
        </p:grpSpPr>
        <p:sp>
          <p:nvSpPr>
            <p:cNvPr id="164874" name="Line 10"/>
            <p:cNvSpPr>
              <a:spLocks noChangeShapeType="1"/>
            </p:cNvSpPr>
            <p:nvPr/>
          </p:nvSpPr>
          <p:spPr bwMode="auto">
            <a:xfrm>
              <a:off x="295" y="2478"/>
              <a:ext cx="2177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75" name="Oval 11"/>
            <p:cNvSpPr>
              <a:spLocks noChangeArrowheads="1"/>
            </p:cNvSpPr>
            <p:nvPr/>
          </p:nvSpPr>
          <p:spPr bwMode="auto">
            <a:xfrm>
              <a:off x="1339" y="2387"/>
              <a:ext cx="181" cy="18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76" name="Line 12"/>
            <p:cNvSpPr>
              <a:spLocks noChangeShapeType="1"/>
            </p:cNvSpPr>
            <p:nvPr/>
          </p:nvSpPr>
          <p:spPr bwMode="auto">
            <a:xfrm>
              <a:off x="2472" y="2387"/>
              <a:ext cx="0" cy="18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77" name="Line 13"/>
            <p:cNvSpPr>
              <a:spLocks noChangeShapeType="1"/>
            </p:cNvSpPr>
            <p:nvPr/>
          </p:nvSpPr>
          <p:spPr bwMode="auto">
            <a:xfrm>
              <a:off x="295" y="2387"/>
              <a:ext cx="0" cy="18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4897" name="Group 33"/>
          <p:cNvGrpSpPr>
            <a:grpSpLocks/>
          </p:cNvGrpSpPr>
          <p:nvPr/>
        </p:nvGrpSpPr>
        <p:grpSpPr bwMode="auto">
          <a:xfrm>
            <a:off x="4859338" y="5156200"/>
            <a:ext cx="1944687" cy="288925"/>
            <a:chOff x="2109" y="3248"/>
            <a:chExt cx="1225" cy="182"/>
          </a:xfrm>
        </p:grpSpPr>
        <p:sp>
          <p:nvSpPr>
            <p:cNvPr id="164882" name="Line 18"/>
            <p:cNvSpPr>
              <a:spLocks noChangeShapeType="1"/>
            </p:cNvSpPr>
            <p:nvPr/>
          </p:nvSpPr>
          <p:spPr bwMode="auto">
            <a:xfrm>
              <a:off x="2109" y="3339"/>
              <a:ext cx="1225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883" name="Oval 19"/>
            <p:cNvSpPr>
              <a:spLocks noChangeArrowheads="1"/>
            </p:cNvSpPr>
            <p:nvPr/>
          </p:nvSpPr>
          <p:spPr bwMode="auto">
            <a:xfrm>
              <a:off x="2654" y="3248"/>
              <a:ext cx="181" cy="18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84" name="Line 20"/>
            <p:cNvSpPr>
              <a:spLocks noChangeShapeType="1"/>
            </p:cNvSpPr>
            <p:nvPr/>
          </p:nvSpPr>
          <p:spPr bwMode="auto">
            <a:xfrm>
              <a:off x="3334" y="3248"/>
              <a:ext cx="0" cy="18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85" name="Line 21"/>
            <p:cNvSpPr>
              <a:spLocks noChangeShapeType="1"/>
            </p:cNvSpPr>
            <p:nvPr/>
          </p:nvSpPr>
          <p:spPr bwMode="auto">
            <a:xfrm>
              <a:off x="2109" y="3248"/>
              <a:ext cx="0" cy="18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64886" name="Line 22"/>
          <p:cNvSpPr>
            <a:spLocks noChangeShapeType="1"/>
          </p:cNvSpPr>
          <p:nvPr/>
        </p:nvSpPr>
        <p:spPr bwMode="auto">
          <a:xfrm>
            <a:off x="4067175" y="4076700"/>
            <a:ext cx="863600" cy="431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887" name="Line 23"/>
          <p:cNvSpPr>
            <a:spLocks noChangeShapeType="1"/>
          </p:cNvSpPr>
          <p:nvPr/>
        </p:nvSpPr>
        <p:spPr bwMode="auto">
          <a:xfrm>
            <a:off x="5362575" y="4797425"/>
            <a:ext cx="360363" cy="2873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64898" name="Group 34"/>
          <p:cNvGrpSpPr>
            <a:grpSpLocks/>
          </p:cNvGrpSpPr>
          <p:nvPr/>
        </p:nvGrpSpPr>
        <p:grpSpPr bwMode="auto">
          <a:xfrm>
            <a:off x="5291138" y="4724400"/>
            <a:ext cx="503237" cy="431800"/>
            <a:chOff x="2381" y="2976"/>
            <a:chExt cx="317" cy="272"/>
          </a:xfrm>
        </p:grpSpPr>
        <p:sp>
          <p:nvSpPr>
            <p:cNvPr id="164888" name="Line 24"/>
            <p:cNvSpPr>
              <a:spLocks noChangeShapeType="1"/>
            </p:cNvSpPr>
            <p:nvPr/>
          </p:nvSpPr>
          <p:spPr bwMode="auto">
            <a:xfrm>
              <a:off x="2381" y="3067"/>
              <a:ext cx="227" cy="18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89" name="Line 25"/>
            <p:cNvSpPr>
              <a:spLocks noChangeShapeType="1"/>
            </p:cNvSpPr>
            <p:nvPr/>
          </p:nvSpPr>
          <p:spPr bwMode="auto">
            <a:xfrm flipH="1" flipV="1">
              <a:off x="2472" y="2976"/>
              <a:ext cx="226" cy="18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4894" name="Group 30"/>
          <p:cNvGrpSpPr>
            <a:grpSpLocks/>
          </p:cNvGrpSpPr>
          <p:nvPr/>
        </p:nvGrpSpPr>
        <p:grpSpPr bwMode="auto">
          <a:xfrm>
            <a:off x="4427538" y="3141663"/>
            <a:ext cx="288925" cy="288925"/>
            <a:chOff x="2789" y="1933"/>
            <a:chExt cx="182" cy="182"/>
          </a:xfrm>
        </p:grpSpPr>
        <p:sp>
          <p:nvSpPr>
            <p:cNvPr id="164891" name="Oval 27"/>
            <p:cNvSpPr>
              <a:spLocks noChangeArrowheads="1"/>
            </p:cNvSpPr>
            <p:nvPr/>
          </p:nvSpPr>
          <p:spPr bwMode="auto">
            <a:xfrm>
              <a:off x="2790" y="1933"/>
              <a:ext cx="181" cy="182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92" name="Line 28"/>
            <p:cNvSpPr>
              <a:spLocks noChangeShapeType="1"/>
            </p:cNvSpPr>
            <p:nvPr/>
          </p:nvSpPr>
          <p:spPr bwMode="auto">
            <a:xfrm>
              <a:off x="2971" y="1933"/>
              <a:ext cx="0" cy="18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893" name="Line 29"/>
            <p:cNvSpPr>
              <a:spLocks noChangeShapeType="1"/>
            </p:cNvSpPr>
            <p:nvPr/>
          </p:nvSpPr>
          <p:spPr bwMode="auto">
            <a:xfrm>
              <a:off x="2789" y="1933"/>
              <a:ext cx="0" cy="18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4903" name="Group 39"/>
          <p:cNvGrpSpPr>
            <a:grpSpLocks/>
          </p:cNvGrpSpPr>
          <p:nvPr/>
        </p:nvGrpSpPr>
        <p:grpSpPr bwMode="auto">
          <a:xfrm>
            <a:off x="3922713" y="3429000"/>
            <a:ext cx="1152525" cy="936625"/>
            <a:chOff x="1519" y="2160"/>
            <a:chExt cx="726" cy="590"/>
          </a:xfrm>
        </p:grpSpPr>
        <p:sp>
          <p:nvSpPr>
            <p:cNvPr id="164899" name="Line 35"/>
            <p:cNvSpPr>
              <a:spLocks noChangeShapeType="1"/>
            </p:cNvSpPr>
            <p:nvPr/>
          </p:nvSpPr>
          <p:spPr bwMode="auto">
            <a:xfrm flipV="1">
              <a:off x="1519" y="2160"/>
              <a:ext cx="272" cy="22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901" name="Line 37"/>
            <p:cNvSpPr>
              <a:spLocks noChangeShapeType="1"/>
            </p:cNvSpPr>
            <p:nvPr/>
          </p:nvSpPr>
          <p:spPr bwMode="auto">
            <a:xfrm flipH="1" flipV="1">
              <a:off x="2018" y="2251"/>
              <a:ext cx="227" cy="499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4910" name="Group 46"/>
          <p:cNvGrpSpPr>
            <a:grpSpLocks/>
          </p:cNvGrpSpPr>
          <p:nvPr/>
        </p:nvGrpSpPr>
        <p:grpSpPr bwMode="auto">
          <a:xfrm>
            <a:off x="2987675" y="1628775"/>
            <a:ext cx="1524000" cy="2016125"/>
            <a:chOff x="1882" y="1026"/>
            <a:chExt cx="960" cy="1270"/>
          </a:xfrm>
        </p:grpSpPr>
        <p:sp>
          <p:nvSpPr>
            <p:cNvPr id="164905" name="Line 41"/>
            <p:cNvSpPr>
              <a:spLocks noChangeShapeType="1"/>
            </p:cNvSpPr>
            <p:nvPr/>
          </p:nvSpPr>
          <p:spPr bwMode="auto">
            <a:xfrm flipH="1">
              <a:off x="2381" y="1298"/>
              <a:ext cx="0" cy="9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907" name="Text Box 43"/>
            <p:cNvSpPr txBox="1">
              <a:spLocks noChangeArrowheads="1"/>
            </p:cNvSpPr>
            <p:nvPr/>
          </p:nvSpPr>
          <p:spPr bwMode="auto">
            <a:xfrm>
              <a:off x="1882" y="1026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accent1"/>
                  </a:solidFill>
                </a:rPr>
                <a:t>Tag value</a:t>
              </a:r>
            </a:p>
          </p:txBody>
        </p:sp>
      </p:grpSp>
      <p:grpSp>
        <p:nvGrpSpPr>
          <p:cNvPr id="164909" name="Group 45"/>
          <p:cNvGrpSpPr>
            <a:grpSpLocks/>
          </p:cNvGrpSpPr>
          <p:nvPr/>
        </p:nvGrpSpPr>
        <p:grpSpPr bwMode="auto">
          <a:xfrm>
            <a:off x="1676400" y="4221163"/>
            <a:ext cx="2355850" cy="817562"/>
            <a:chOff x="1056" y="2659"/>
            <a:chExt cx="1484" cy="515"/>
          </a:xfrm>
        </p:grpSpPr>
        <p:sp>
          <p:nvSpPr>
            <p:cNvPr id="164906" name="AutoShape 42"/>
            <p:cNvSpPr>
              <a:spLocks/>
            </p:cNvSpPr>
            <p:nvPr/>
          </p:nvSpPr>
          <p:spPr bwMode="auto">
            <a:xfrm rot="16200000">
              <a:off x="1656" y="2250"/>
              <a:ext cx="272" cy="1089"/>
            </a:xfrm>
            <a:prstGeom prst="leftBrace">
              <a:avLst>
                <a:gd name="adj1" fmla="val 33364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908" name="Text Box 44"/>
            <p:cNvSpPr txBox="1">
              <a:spLocks noChangeArrowheads="1"/>
            </p:cNvSpPr>
            <p:nvPr/>
          </p:nvSpPr>
          <p:spPr bwMode="auto">
            <a:xfrm>
              <a:off x="1056" y="2886"/>
              <a:ext cx="14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accent1"/>
                  </a:solidFill>
                </a:rPr>
                <a:t>Tolerance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786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4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4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4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4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6" grpId="0" animBg="1"/>
      <p:bldP spid="1648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Brief Review of Single Patch Symbiosis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kind of tag mechanism used in:</a:t>
            </a:r>
          </a:p>
          <a:p>
            <a:pPr marL="400050" lvl="1" indent="0">
              <a:buNone/>
            </a:pPr>
            <a:r>
              <a:rPr lang="en-US" sz="2200" dirty="0" err="1" smtClean="0">
                <a:solidFill>
                  <a:srgbClr val="656565"/>
                </a:solidFill>
              </a:rPr>
              <a:t>Riolo</a:t>
            </a:r>
            <a:r>
              <a:rPr lang="en-US" sz="2200" dirty="0" smtClean="0">
                <a:solidFill>
                  <a:srgbClr val="656565"/>
                </a:solidFill>
              </a:rPr>
              <a:t>, </a:t>
            </a:r>
            <a:r>
              <a:rPr lang="en-US" sz="2200" dirty="0">
                <a:solidFill>
                  <a:srgbClr val="656565"/>
                </a:solidFill>
              </a:rPr>
              <a:t>R. L., Cohen, M. D. and Axelrod, R. (2001) Evolution of cooperation without reciprocity. </a:t>
            </a:r>
            <a:r>
              <a:rPr lang="en-US" sz="2200" i="1" dirty="0">
                <a:solidFill>
                  <a:srgbClr val="656565"/>
                </a:solidFill>
              </a:rPr>
              <a:t>Nature</a:t>
            </a:r>
            <a:r>
              <a:rPr lang="en-US" sz="2200" dirty="0">
                <a:solidFill>
                  <a:srgbClr val="656565"/>
                </a:solidFill>
              </a:rPr>
              <a:t>, </a:t>
            </a:r>
            <a:r>
              <a:rPr lang="en-US" sz="2200" b="1" dirty="0">
                <a:solidFill>
                  <a:srgbClr val="656565"/>
                </a:solidFill>
              </a:rPr>
              <a:t>411</a:t>
            </a:r>
            <a:r>
              <a:rPr lang="en-US" sz="2200" dirty="0">
                <a:solidFill>
                  <a:srgbClr val="656565"/>
                </a:solidFill>
              </a:rPr>
              <a:t>:441-443</a:t>
            </a:r>
            <a:r>
              <a:rPr lang="en-US" sz="2200" dirty="0" smtClean="0">
                <a:solidFill>
                  <a:srgbClr val="656565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But this was flawed – it relied upon </a:t>
            </a:r>
            <a:r>
              <a:rPr lang="en-US" i="1" dirty="0" smtClean="0">
                <a:solidFill>
                  <a:srgbClr val="25A14B"/>
                </a:solidFill>
              </a:rPr>
              <a:t>forced</a:t>
            </a:r>
            <a:r>
              <a:rPr lang="en-US" dirty="0" smtClean="0">
                <a:solidFill>
                  <a:srgbClr val="25A14B"/>
                </a:solidFill>
              </a:rPr>
              <a:t> </a:t>
            </a:r>
            <a:r>
              <a:rPr lang="en-US" dirty="0" smtClean="0"/>
              <a:t>donation to ‘tag </a:t>
            </a:r>
            <a:r>
              <a:rPr lang="en-US" dirty="0"/>
              <a:t>clones</a:t>
            </a:r>
            <a:r>
              <a:rPr lang="en-US" dirty="0" smtClean="0"/>
              <a:t>’:</a:t>
            </a:r>
          </a:p>
          <a:p>
            <a:pPr marL="400050" lvl="1" indent="0">
              <a:buNone/>
            </a:pPr>
            <a:r>
              <a:rPr lang="en-US" sz="2200" dirty="0" smtClean="0">
                <a:solidFill>
                  <a:srgbClr val="656565"/>
                </a:solidFill>
              </a:rPr>
              <a:t>Roberts &amp; </a:t>
            </a:r>
            <a:r>
              <a:rPr lang="en-US" sz="2200" dirty="0" err="1" smtClean="0">
                <a:solidFill>
                  <a:srgbClr val="656565"/>
                </a:solidFill>
              </a:rPr>
              <a:t>Sherratt</a:t>
            </a:r>
            <a:r>
              <a:rPr lang="en-US" sz="2200" dirty="0" smtClean="0">
                <a:solidFill>
                  <a:srgbClr val="656565"/>
                </a:solidFill>
              </a:rPr>
              <a:t> 2002, Edmonds &amp; Hales 2003</a:t>
            </a:r>
            <a:endParaRPr lang="en-US" sz="2200" dirty="0" smtClean="0"/>
          </a:p>
          <a:p>
            <a:pPr marL="0" indent="0">
              <a:buNone/>
            </a:pPr>
            <a:r>
              <a:rPr lang="en-US" dirty="0" smtClean="0"/>
              <a:t>Led to development of the single patch symbiosis model discussed here:</a:t>
            </a:r>
          </a:p>
          <a:p>
            <a:pPr marL="400050" lvl="1" indent="0">
              <a:buNone/>
            </a:pPr>
            <a:r>
              <a:rPr lang="en-US" sz="2200" dirty="0">
                <a:solidFill>
                  <a:schemeClr val="bg2"/>
                </a:solidFill>
              </a:rPr>
              <a:t>Edmonds, B. (2006) The Emergence of Symbiotic Groups Resulting from Skill-Differentiation and Tags. </a:t>
            </a:r>
            <a:r>
              <a:rPr lang="en-US" sz="2200" i="1" dirty="0">
                <a:solidFill>
                  <a:schemeClr val="bg2"/>
                </a:solidFill>
              </a:rPr>
              <a:t>Journal of Artificial Societies and Social Simulation</a:t>
            </a:r>
            <a:r>
              <a:rPr lang="en-US" sz="2200" dirty="0">
                <a:solidFill>
                  <a:schemeClr val="bg2"/>
                </a:solidFill>
              </a:rPr>
              <a:t> </a:t>
            </a:r>
            <a:r>
              <a:rPr lang="en-US" sz="2200" b="1" dirty="0">
                <a:solidFill>
                  <a:schemeClr val="bg2"/>
                </a:solidFill>
              </a:rPr>
              <a:t>9</a:t>
            </a:r>
            <a:r>
              <a:rPr lang="en-US" sz="2200" dirty="0">
                <a:solidFill>
                  <a:schemeClr val="bg2"/>
                </a:solidFill>
              </a:rPr>
              <a:t>(1), </a:t>
            </a:r>
            <a:r>
              <a:rPr lang="en-US" sz="2200" dirty="0" smtClean="0">
                <a:solidFill>
                  <a:schemeClr val="bg2"/>
                </a:solidFill>
              </a:rPr>
              <a:t>10, http</a:t>
            </a:r>
            <a:r>
              <a:rPr lang="en-US" sz="2200" dirty="0">
                <a:solidFill>
                  <a:schemeClr val="bg2"/>
                </a:solidFill>
              </a:rPr>
              <a:t>://</a:t>
            </a:r>
            <a:r>
              <a:rPr lang="en-US" sz="2200" dirty="0" err="1">
                <a:solidFill>
                  <a:schemeClr val="bg2"/>
                </a:solidFill>
              </a:rPr>
              <a:t>jasss.soc.surrey.ac.uk</a:t>
            </a:r>
            <a:r>
              <a:rPr lang="en-US" sz="2200" dirty="0">
                <a:solidFill>
                  <a:schemeClr val="bg2"/>
                </a:solidFill>
              </a:rPr>
              <a:t>/9/1/10.</a:t>
            </a:r>
            <a:r>
              <a:rPr lang="en-US" sz="2200" dirty="0" smtClean="0">
                <a:solidFill>
                  <a:schemeClr val="bg2"/>
                </a:solidFill>
              </a:rPr>
              <a:t>html</a:t>
            </a:r>
            <a:r>
              <a:rPr lang="en-US" sz="2200" dirty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561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Basic Design Ideas – static structure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Discrete time simulation</a:t>
            </a:r>
          </a:p>
          <a:p>
            <a:pPr>
              <a:lnSpc>
                <a:spcPct val="90000"/>
              </a:lnSpc>
            </a:pPr>
            <a:r>
              <a:rPr lang="en-GB"/>
              <a:t>There are a variable number of individuals</a:t>
            </a:r>
          </a:p>
          <a:p>
            <a:pPr>
              <a:lnSpc>
                <a:spcPct val="90000"/>
              </a:lnSpc>
            </a:pPr>
            <a:r>
              <a:rPr lang="en-GB"/>
              <a:t>There are </a:t>
            </a:r>
            <a:r>
              <a:rPr lang="en-GB" i="1">
                <a:solidFill>
                  <a:schemeClr val="accent1"/>
                </a:solidFill>
              </a:rPr>
              <a:t>n</a:t>
            </a:r>
            <a:r>
              <a:rPr lang="en-GB"/>
              <a:t> (</a:t>
            </a:r>
            <a:r>
              <a:rPr lang="en-GB">
                <a:solidFill>
                  <a:schemeClr val="bg2"/>
                </a:solidFill>
              </a:rPr>
              <a:t>necessary)</a:t>
            </a:r>
            <a:r>
              <a:rPr lang="en-GB"/>
              <a:t> food types</a:t>
            </a:r>
          </a:p>
          <a:p>
            <a:pPr>
              <a:lnSpc>
                <a:spcPct val="90000"/>
              </a:lnSpc>
            </a:pPr>
            <a:r>
              <a:rPr lang="en-GB"/>
              <a:t>Each individual has:</a:t>
            </a:r>
          </a:p>
          <a:p>
            <a:pPr lvl="1">
              <a:lnSpc>
                <a:spcPct val="90000"/>
              </a:lnSpc>
            </a:pPr>
            <a:r>
              <a:rPr lang="en-GB"/>
              <a:t>A limited </a:t>
            </a:r>
            <a:r>
              <a:rPr lang="en-GB" i="1">
                <a:solidFill>
                  <a:schemeClr val="accent1"/>
                </a:solidFill>
              </a:rPr>
              <a:t>store</a:t>
            </a:r>
            <a:r>
              <a:rPr lang="en-GB"/>
              <a:t> for each food type (</a:t>
            </a:r>
            <a:r>
              <a:rPr lang="en-GB">
                <a:solidFill>
                  <a:schemeClr val="accent1"/>
                </a:solidFill>
              </a:rPr>
              <a:t>1 </a:t>
            </a:r>
            <a:r>
              <a:rPr lang="en-GB">
                <a:solidFill>
                  <a:schemeClr val="bg2"/>
                </a:solidFill>
              </a:rPr>
              <a:t>when new</a:t>
            </a:r>
            <a:r>
              <a:rPr lang="en-GB"/>
              <a:t>)</a:t>
            </a:r>
          </a:p>
          <a:p>
            <a:pPr lvl="1">
              <a:lnSpc>
                <a:spcPct val="90000"/>
              </a:lnSpc>
            </a:pPr>
            <a:r>
              <a:rPr lang="en-GB"/>
              <a:t>One </a:t>
            </a:r>
            <a:r>
              <a:rPr lang="en-GB" i="1">
                <a:solidFill>
                  <a:schemeClr val="accent1"/>
                </a:solidFill>
              </a:rPr>
              <a:t>skill</a:t>
            </a:r>
            <a:r>
              <a:rPr lang="en-GB"/>
              <a:t>, it can gather only one type of food</a:t>
            </a:r>
          </a:p>
          <a:p>
            <a:pPr lvl="1">
              <a:lnSpc>
                <a:spcPct val="90000"/>
              </a:lnSpc>
            </a:pPr>
            <a:r>
              <a:rPr lang="en-GB"/>
              <a:t>A </a:t>
            </a:r>
            <a:r>
              <a:rPr lang="en-GB" i="1">
                <a:solidFill>
                  <a:schemeClr val="accent1"/>
                </a:solidFill>
              </a:rPr>
              <a:t>tag</a:t>
            </a:r>
            <a:r>
              <a:rPr lang="en-GB"/>
              <a:t> value in [0, 1]</a:t>
            </a:r>
          </a:p>
          <a:p>
            <a:pPr lvl="1">
              <a:lnSpc>
                <a:spcPct val="90000"/>
              </a:lnSpc>
            </a:pPr>
            <a:r>
              <a:rPr lang="en-GB"/>
              <a:t>A </a:t>
            </a:r>
            <a:r>
              <a:rPr lang="en-GB" i="1">
                <a:solidFill>
                  <a:schemeClr val="accent1"/>
                </a:solidFill>
              </a:rPr>
              <a:t>tolerance</a:t>
            </a:r>
            <a:r>
              <a:rPr lang="en-GB"/>
              <a:t> value in [0, 1]</a:t>
            </a:r>
          </a:p>
          <a:p>
            <a:pPr>
              <a:lnSpc>
                <a:spcPct val="90000"/>
              </a:lnSpc>
            </a:pPr>
            <a:r>
              <a:rPr lang="en-GB"/>
              <a:t>The tag and tolerance may be mutated during reproduction</a:t>
            </a:r>
          </a:p>
        </p:txBody>
      </p:sp>
    </p:spTree>
    <p:extLst>
      <p:ext uri="{BB962C8B-B14F-4D97-AF65-F5344CB8AC3E}">
        <p14:creationId xmlns:p14="http://schemas.microsoft.com/office/powerpoint/2010/main" val="12157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Each iteration individuals: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760"/>
            <a:ext cx="8458200" cy="5256584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two new random individuals enter from outside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get some </a:t>
            </a:r>
            <a:r>
              <a:rPr lang="en-GB" dirty="0">
                <a:solidFill>
                  <a:schemeClr val="accent2"/>
                </a:solidFill>
              </a:rPr>
              <a:t>randomly distributed food</a:t>
            </a:r>
            <a:r>
              <a:rPr lang="en-GB" dirty="0"/>
              <a:t> depending on their </a:t>
            </a:r>
            <a:r>
              <a:rPr lang="en-GB" dirty="0">
                <a:solidFill>
                  <a:schemeClr val="accent1"/>
                </a:solidFill>
              </a:rPr>
              <a:t>skill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are </a:t>
            </a:r>
            <a:r>
              <a:rPr lang="en-GB" dirty="0">
                <a:solidFill>
                  <a:schemeClr val="accent2"/>
                </a:solidFill>
              </a:rPr>
              <a:t>randomly paired</a:t>
            </a:r>
            <a:r>
              <a:rPr lang="en-GB" dirty="0"/>
              <a:t> </a:t>
            </a:r>
            <a:r>
              <a:rPr lang="en-GB" i="1" dirty="0">
                <a:solidFill>
                  <a:schemeClr val="accent1"/>
                </a:solidFill>
              </a:rPr>
              <a:t>p</a:t>
            </a:r>
            <a:r>
              <a:rPr lang="en-GB" dirty="0"/>
              <a:t> times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will </a:t>
            </a:r>
            <a:r>
              <a:rPr lang="en-GB" dirty="0">
                <a:solidFill>
                  <a:schemeClr val="accent2"/>
                </a:solidFill>
              </a:rPr>
              <a:t>donate</a:t>
            </a:r>
            <a:r>
              <a:rPr lang="en-GB" dirty="0"/>
              <a:t> share of some of any excess </a:t>
            </a:r>
            <a:r>
              <a:rPr lang="en-GB" dirty="0" smtClean="0"/>
              <a:t>of each store to </a:t>
            </a:r>
            <a:r>
              <a:rPr lang="en-GB" dirty="0"/>
              <a:t>those paired with if other</a:t>
            </a:r>
            <a:r>
              <a:rPr lang="ja-JP" altLang="en-GB" dirty="0">
                <a:latin typeface="Arial"/>
              </a:rPr>
              <a:t>’</a:t>
            </a:r>
            <a:r>
              <a:rPr lang="en-GB" dirty="0"/>
              <a:t>s </a:t>
            </a:r>
            <a:r>
              <a:rPr lang="en-GB" dirty="0">
                <a:solidFill>
                  <a:schemeClr val="accent1"/>
                </a:solidFill>
              </a:rPr>
              <a:t>tag</a:t>
            </a:r>
            <a:r>
              <a:rPr lang="en-GB" dirty="0"/>
              <a:t> is within its </a:t>
            </a:r>
            <a:r>
              <a:rPr lang="en-GB" dirty="0">
                <a:solidFill>
                  <a:schemeClr val="accent1"/>
                </a:solidFill>
              </a:rPr>
              <a:t>tolerance</a:t>
            </a:r>
            <a:r>
              <a:rPr lang="en-GB" dirty="0"/>
              <a:t> to its own </a:t>
            </a:r>
            <a:r>
              <a:rPr lang="en-GB" dirty="0">
                <a:solidFill>
                  <a:schemeClr val="accent1"/>
                </a:solidFill>
              </a:rPr>
              <a:t>tag</a:t>
            </a:r>
            <a:r>
              <a:rPr lang="en-GB" dirty="0"/>
              <a:t> (get </a:t>
            </a:r>
            <a:r>
              <a:rPr lang="en-GB" dirty="0">
                <a:solidFill>
                  <a:schemeClr val="accent1"/>
                </a:solidFill>
              </a:rPr>
              <a:t>95%</a:t>
            </a:r>
            <a:r>
              <a:rPr lang="en-GB" dirty="0"/>
              <a:t> of value)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all stores </a:t>
            </a:r>
            <a:r>
              <a:rPr lang="en-GB" dirty="0">
                <a:solidFill>
                  <a:schemeClr val="accent2"/>
                </a:solidFill>
              </a:rPr>
              <a:t>taxed</a:t>
            </a:r>
            <a:r>
              <a:rPr lang="en-GB" dirty="0"/>
              <a:t> </a:t>
            </a:r>
            <a:r>
              <a:rPr lang="en-GB" dirty="0">
                <a:solidFill>
                  <a:schemeClr val="accent1"/>
                </a:solidFill>
              </a:rPr>
              <a:t>0.25</a:t>
            </a:r>
            <a:r>
              <a:rPr lang="en-GB" dirty="0"/>
              <a:t>; </a:t>
            </a:r>
            <a:r>
              <a:rPr lang="en-GB" dirty="0">
                <a:solidFill>
                  <a:schemeClr val="accent2"/>
                </a:solidFill>
              </a:rPr>
              <a:t>die</a:t>
            </a:r>
            <a:r>
              <a:rPr lang="en-GB" dirty="0"/>
              <a:t> if any </a:t>
            </a:r>
            <a:r>
              <a:rPr lang="en-GB" dirty="0">
                <a:sym typeface="Symbol" charset="0"/>
              </a:rPr>
              <a:t></a:t>
            </a:r>
            <a:r>
              <a:rPr lang="en-GB" dirty="0"/>
              <a:t> </a:t>
            </a:r>
            <a:r>
              <a:rPr lang="en-GB" dirty="0">
                <a:solidFill>
                  <a:schemeClr val="accent1"/>
                </a:solidFill>
              </a:rPr>
              <a:t>0</a:t>
            </a:r>
            <a:r>
              <a:rPr lang="en-GB" dirty="0"/>
              <a:t>, </a:t>
            </a:r>
            <a:r>
              <a:rPr lang="en-GB" dirty="0">
                <a:solidFill>
                  <a:schemeClr val="accent2"/>
                </a:solidFill>
              </a:rPr>
              <a:t>reproduce</a:t>
            </a:r>
            <a:r>
              <a:rPr lang="en-GB" dirty="0"/>
              <a:t> if all &gt; </a:t>
            </a:r>
            <a:r>
              <a:rPr lang="en-GB" dirty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0100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dynamics of the Single Patch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9795"/>
          <a:stretch/>
        </p:blipFill>
        <p:spPr>
          <a:xfrm>
            <a:off x="36512" y="1412776"/>
            <a:ext cx="9144000" cy="46067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48264" y="6093296"/>
            <a:ext cx="1408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Simulation Time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1199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Single Patch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68760"/>
            <a:ext cx="8458200" cy="5400600"/>
          </a:xfrm>
        </p:spPr>
        <p:txBody>
          <a:bodyPr>
            <a:normAutofit/>
          </a:bodyPr>
          <a:lstStyle/>
          <a:p>
            <a:r>
              <a:rPr lang="en-US" dirty="0" smtClean="0"/>
              <a:t>Relies on assumption of forced </a:t>
            </a:r>
            <a:r>
              <a:rPr lang="en-US" dirty="0" err="1" smtClean="0"/>
              <a:t>specialisation</a:t>
            </a:r>
            <a:r>
              <a:rPr lang="en-US" dirty="0" smtClean="0"/>
              <a:t> of nutrient foraging</a:t>
            </a:r>
          </a:p>
          <a:p>
            <a:r>
              <a:rPr lang="en-US" dirty="0" smtClean="0"/>
              <a:t>Cooperation collapses of its own internal accord after a while</a:t>
            </a:r>
          </a:p>
          <a:p>
            <a:r>
              <a:rPr lang="en-US" dirty="0" smtClean="0"/>
              <a:t>‘Winner takes all’ group dynamic prevents multiple tag groups in same patch</a:t>
            </a:r>
          </a:p>
          <a:p>
            <a:r>
              <a:rPr lang="en-US" dirty="0" smtClean="0"/>
              <a:t>Thus the original single patch model needed ‘re-seeding’ to start it up again</a:t>
            </a:r>
          </a:p>
          <a:p>
            <a:r>
              <a:rPr lang="en-US" dirty="0" smtClean="0"/>
              <a:t>Turns out it is also vulnerable to introduction of zero-tolerance cheaters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08487"/>
      </p:ext>
    </p:extLst>
  </p:cSld>
  <p:clrMapOvr>
    <a:masterClrMapping/>
  </p:clrMapOvr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accent1"/>
          </a:solidFill>
          <a:tailEnd type="arrow" w="lg" len="lg"/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accent1"/>
          </a:solidFill>
          <a:prstDash val="solid"/>
          <a:round/>
          <a:headEnd type="none" w="lg" len="lg"/>
          <a:tailEnd type="arrow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20867</TotalTime>
  <Words>732</Words>
  <Application>Microsoft Office PowerPoint</Application>
  <PresentationFormat>On-screen Show (4:3)</PresentationFormat>
  <Paragraphs>86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becpm</vt:lpstr>
      <vt:lpstr>Multi-Patch Cooperative Specialists With Tags Can Resist Strong Cheaters</vt:lpstr>
      <vt:lpstr>Context</vt:lpstr>
      <vt:lpstr>About ‘tags’</vt:lpstr>
      <vt:lpstr>When donations occur between individuals</vt:lpstr>
      <vt:lpstr>Brief Review of Single Patch Symbiosis Model</vt:lpstr>
      <vt:lpstr>Basic Design Ideas – static structure</vt:lpstr>
      <vt:lpstr>Each iteration individuals:</vt:lpstr>
      <vt:lpstr>Typical dynamics of the Single Patch</vt:lpstr>
      <vt:lpstr>Limitations of Single Patch Model</vt:lpstr>
      <vt:lpstr>Kinds of Cheater</vt:lpstr>
      <vt:lpstr>The Multi-Patch Version</vt:lpstr>
      <vt:lpstr>Donation Rate vs. Cheater Prob.</vt:lpstr>
      <vt:lpstr>Tolerance vs Cheater Prob</vt:lpstr>
      <vt:lpstr>With 1% prob. of strong cheaters</vt:lpstr>
      <vt:lpstr>  The End</vt:lpstr>
    </vt:vector>
  </TitlesOfParts>
  <Company>MMU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in Environmental Modelling - the room around the elephant</dc:title>
  <dc:subject>Simulation Methodology</dc:subject>
  <dc:creator>Bruce Emdonds</dc:creator>
  <cp:lastModifiedBy>Bruce Edmonds</cp:lastModifiedBy>
  <cp:revision>507</cp:revision>
  <dcterms:created xsi:type="dcterms:W3CDTF">2002-08-05T14:16:21Z</dcterms:created>
  <dcterms:modified xsi:type="dcterms:W3CDTF">2013-06-03T12:39:31Z</dcterms:modified>
</cp:coreProperties>
</file>